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319" r:id="rId3"/>
    <p:sldId id="370" r:id="rId4"/>
    <p:sldId id="354" r:id="rId5"/>
    <p:sldId id="355" r:id="rId6"/>
    <p:sldId id="375" r:id="rId7"/>
    <p:sldId id="372" r:id="rId8"/>
    <p:sldId id="373" r:id="rId9"/>
    <p:sldId id="374" r:id="rId10"/>
    <p:sldId id="305" r:id="rId11"/>
    <p:sldId id="371" r:id="rId12"/>
    <p:sldId id="263" r:id="rId13"/>
    <p:sldId id="352" r:id="rId14"/>
    <p:sldId id="293" r:id="rId15"/>
    <p:sldId id="327" r:id="rId16"/>
    <p:sldId id="361" r:id="rId17"/>
    <p:sldId id="362" r:id="rId18"/>
    <p:sldId id="363" r:id="rId19"/>
    <p:sldId id="276" r:id="rId20"/>
    <p:sldId id="277" r:id="rId21"/>
    <p:sldId id="278" r:id="rId22"/>
    <p:sldId id="351" r:id="rId23"/>
    <p:sldId id="366" r:id="rId24"/>
    <p:sldId id="367" r:id="rId25"/>
    <p:sldId id="369" r:id="rId26"/>
    <p:sldId id="332" r:id="rId27"/>
    <p:sldId id="333" r:id="rId28"/>
    <p:sldId id="334" r:id="rId29"/>
    <p:sldId id="258" r:id="rId3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521415D9-36F7-43E2-AB2F-B90AF26B5E84}">
      <p14:sectionLst xmlns="" xmlns:p14="http://schemas.microsoft.com/office/powerpoint/2010/main">
        <p14:section name="默认节" id="{AC7B9C1E-8072-48CB-ADB8-7EEA6318226D}">
          <p14:sldIdLst>
            <p14:sldId id="256"/>
            <p14:sldId id="257"/>
            <p14:sldId id="319"/>
            <p14:sldId id="370"/>
            <p14:sldId id="354"/>
          </p14:sldIdLst>
        </p14:section>
        <p14:section name="无标题节" id="{3A743C43-6CC2-4C41-A215-661670D751F1}">
          <p14:sldIdLst/>
        </p14:section>
        <p14:section name="无标题节" id="{8263BF17-257F-4CAB-A52F-0FED9AADE967}">
          <p14:sldIdLst>
            <p14:sldId id="355"/>
            <p14:sldId id="348"/>
            <p14:sldId id="375"/>
          </p14:sldIdLst>
        </p14:section>
        <p14:section name="无标题节" id="{AA61ED8D-E844-4D48-B864-91A314BD59A5}">
          <p14:sldIdLst>
            <p14:sldId id="372"/>
            <p14:sldId id="373"/>
            <p14:sldId id="374"/>
          </p14:sldIdLst>
        </p14:section>
        <p14:section name="无标题节" id="{2827E2D8-177A-48AC-9E97-DF09B6AF31E0}">
          <p14:sldIdLst>
            <p14:sldId id="344"/>
            <p14:sldId id="305"/>
            <p14:sldId id="371"/>
            <p14:sldId id="263"/>
            <p14:sldId id="352"/>
            <p14:sldId id="326"/>
            <p14:sldId id="293"/>
            <p14:sldId id="327"/>
            <p14:sldId id="361"/>
            <p14:sldId id="362"/>
            <p14:sldId id="363"/>
            <p14:sldId id="347"/>
          </p14:sldIdLst>
        </p14:section>
        <p14:section name="无标题节" id="{E7BA336C-D619-4DEC-B5BD-D9F87329914B}">
          <p14:sldIdLst/>
        </p14:section>
        <p14:section name="无标题节" id="{481329F5-6D4C-485D-A24B-536320A1FF4D}">
          <p14:sldIdLst/>
        </p14:section>
        <p14:section name="无标题节" id="{857C7DBF-2ACD-4CEA-A954-6AB91AE0C978}">
          <p14:sldIdLst>
            <p14:sldId id="276"/>
          </p14:sldIdLst>
        </p14:section>
        <p14:section name="无标题节" id="{E55A174E-42CC-47C9-A160-DF3ABFB56031}">
          <p14:sldIdLst>
            <p14:sldId id="277"/>
            <p14:sldId id="278"/>
            <p14:sldId id="349"/>
            <p14:sldId id="351"/>
            <p14:sldId id="366"/>
            <p14:sldId id="367"/>
          </p14:sldIdLst>
        </p14:section>
        <p14:section name="无标题节" id="{BC97EE79-7D84-4684-9F6E-9FDDD13CE4A8}">
          <p14:sldIdLst>
            <p14:sldId id="369"/>
            <p14:sldId id="332"/>
            <p14:sldId id="333"/>
            <p14:sldId id="334"/>
            <p14:sldId id="258"/>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吴璠" initials="吴璠"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113A9D2-9D6B-4929-AA2D-F23B5EE8CBE7}" styleName="主题样式 2 - 强调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8B1032C-EA38-4F05-BA0D-38AFFFC7BED3}" styleName="浅色样式 3 - 强调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8603FDC-E32A-4AB5-989C-0864C3EAD2B8}" styleName="主题样式 2 - 强调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主题样式 2 - 强调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主题样式 2 - 强调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主题样式 2 - 强调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主题样式 2 - 强调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主题样式 1 - 强调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主题样式 1 - 强调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02" autoAdjust="0"/>
    <p:restoredTop sz="84125" autoAdjust="0"/>
  </p:normalViewPr>
  <p:slideViewPr>
    <p:cSldViewPr>
      <p:cViewPr>
        <p:scale>
          <a:sx n="80" d="100"/>
          <a:sy n="80" d="100"/>
        </p:scale>
        <p:origin x="-1098" y="8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Guest\Desktop\&#24037;&#20316;&#35745;&#21010;\&#27779;&#32988;&#21608;&#24230;&#32479;&#35745;\2015&#24180;3&#26376;31&#26085;\&#21608;&#24230;&#23439;&#35266;&#25968;&#25454;&#32479;&#35745;&#27169;&#26495;2015033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Guest\Desktop\&#24037;&#20316;&#35745;&#21010;\&#27779;&#32988;&#21608;&#24230;&#32479;&#35745;\2015&#24180;3&#26376;31&#26085;\&#21608;&#24230;&#23439;&#35266;&#25968;&#25454;&#32479;&#35745;&#27169;&#26495;2015033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Guest\Desktop\&#24037;&#20316;&#35745;&#21010;\&#27779;&#32988;&#21608;&#24230;&#32479;&#35745;\2015&#24180;3&#26376;31&#26085;\&#21608;&#24230;&#23439;&#35266;&#25968;&#25454;&#32479;&#35745;&#27169;&#26495;2015033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Guest\Desktop\&#24037;&#20316;&#35745;&#21010;\&#27779;&#32988;&#21608;&#24230;&#32479;&#35745;\2015&#24180;3&#26376;31&#26085;\&#21608;&#24230;&#23439;&#35266;&#25968;&#25454;&#32479;&#35745;&#27169;&#26495;2015033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Guest\Desktop\&#24037;&#20316;&#35745;&#21010;\&#27779;&#32988;&#21608;&#24230;&#32479;&#35745;\2015&#24180;3&#26376;31&#26085;\&#21608;&#24230;&#23439;&#35266;&#25968;&#25454;&#32479;&#35745;&#27169;&#26495;2015033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Guest\Desktop\&#24037;&#20316;&#35745;&#21010;\&#27779;&#32988;&#21608;&#24230;&#32479;&#35745;\2015&#24180;3&#26376;31&#26085;\&#21608;&#24230;&#23439;&#35266;&#25968;&#25454;&#32479;&#35745;&#27169;&#26495;20150331.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Guest\Desktop\&#24037;&#20316;&#35745;&#21010;\&#27779;&#32988;&#21608;&#24230;&#32479;&#35745;\2015&#24180;3&#26376;31&#26085;\&#21608;&#24230;&#23439;&#35266;&#25968;&#25454;&#32479;&#35745;&#27169;&#26495;20150331.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Guest\Desktop\&#24037;&#20316;&#35745;&#21010;\&#27779;&#32988;&#21608;&#24230;&#32479;&#35745;\2015&#24180;3&#26376;31&#26085;\&#21608;&#24230;&#23439;&#35266;&#25968;&#25454;&#32479;&#35745;&#27169;&#26495;2015033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zh-CN"/>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a:t>Wind</a:t>
            </a:r>
            <a:r>
              <a:rPr lang="zh-CN" altLang="en-US"/>
              <a:t>行业估值与周溢价</a:t>
            </a:r>
          </a:p>
        </c:rich>
      </c:tx>
      <c:layout/>
      <c:spPr>
        <a:noFill/>
        <a:ln>
          <a:noFill/>
        </a:ln>
        <a:effectLst/>
      </c:spPr>
    </c:title>
    <c:plotArea>
      <c:layout/>
      <c:barChart>
        <c:barDir val="col"/>
        <c:grouping val="clustered"/>
        <c:ser>
          <c:idx val="0"/>
          <c:order val="0"/>
          <c:tx>
            <c:strRef>
              <c:f>行业估值!$C$2</c:f>
              <c:strCache>
                <c:ptCount val="1"/>
                <c:pt idx="0">
                  <c:v>市盈率(TTM)</c:v>
                </c:pt>
              </c:strCache>
            </c:strRef>
          </c:tx>
          <c:spPr>
            <a:solidFill>
              <a:srgbClr val="FF0000"/>
            </a:solidFill>
            <a:ln>
              <a:solidFill>
                <a:schemeClr val="accent1"/>
              </a:solidFill>
            </a:ln>
            <a:effectLst/>
          </c:spPr>
          <c:cat>
            <c:strRef>
              <c:f>行业估值!$AB$2:$AB$25</c:f>
              <c:strCache>
                <c:ptCount val="24"/>
                <c:pt idx="0">
                  <c:v>软件与服务</c:v>
                </c:pt>
                <c:pt idx="1">
                  <c:v>半导体与半导体生产设备</c:v>
                </c:pt>
                <c:pt idx="2">
                  <c:v>媒体Ⅱ</c:v>
                </c:pt>
                <c:pt idx="3">
                  <c:v>技术硬件与设备</c:v>
                </c:pt>
                <c:pt idx="4">
                  <c:v>零售业</c:v>
                </c:pt>
                <c:pt idx="5">
                  <c:v>材料Ⅱ</c:v>
                </c:pt>
                <c:pt idx="6">
                  <c:v>家庭与个人用品</c:v>
                </c:pt>
                <c:pt idx="7">
                  <c:v>医疗保健设备与服务</c:v>
                </c:pt>
                <c:pt idx="8">
                  <c:v>制药、生物科技与生命科学</c:v>
                </c:pt>
                <c:pt idx="9">
                  <c:v>多元金融</c:v>
                </c:pt>
                <c:pt idx="10">
                  <c:v>商业和专业服务</c:v>
                </c:pt>
                <c:pt idx="11">
                  <c:v>电信服务Ⅱ</c:v>
                </c:pt>
                <c:pt idx="12">
                  <c:v>食品与主要用品零售Ⅱ</c:v>
                </c:pt>
                <c:pt idx="13">
                  <c:v>消费者服务Ⅱ</c:v>
                </c:pt>
                <c:pt idx="14">
                  <c:v>资本货物</c:v>
                </c:pt>
                <c:pt idx="15">
                  <c:v>食品、饮料与烟草</c:v>
                </c:pt>
                <c:pt idx="16">
                  <c:v>耐用消费品与服装</c:v>
                </c:pt>
                <c:pt idx="17">
                  <c:v>运输</c:v>
                </c:pt>
                <c:pt idx="18">
                  <c:v>房地产</c:v>
                </c:pt>
                <c:pt idx="19">
                  <c:v>保险Ⅱ</c:v>
                </c:pt>
                <c:pt idx="20">
                  <c:v>汽车与汽车零部件</c:v>
                </c:pt>
                <c:pt idx="21">
                  <c:v>能源Ⅱ</c:v>
                </c:pt>
                <c:pt idx="22">
                  <c:v>公用事业Ⅱ</c:v>
                </c:pt>
                <c:pt idx="23">
                  <c:v>银行</c:v>
                </c:pt>
              </c:strCache>
            </c:strRef>
          </c:cat>
          <c:val>
            <c:numRef>
              <c:f>行业估值!$AE$2:$AE$25</c:f>
              <c:numCache>
                <c:formatCode>0.00_ </c:formatCode>
                <c:ptCount val="24"/>
                <c:pt idx="0">
                  <c:v>131.63999999999999</c:v>
                </c:pt>
                <c:pt idx="1">
                  <c:v>105.43</c:v>
                </c:pt>
                <c:pt idx="2">
                  <c:v>80.149999999999991</c:v>
                </c:pt>
                <c:pt idx="3">
                  <c:v>69.910000000000025</c:v>
                </c:pt>
                <c:pt idx="4">
                  <c:v>63.11</c:v>
                </c:pt>
                <c:pt idx="5">
                  <c:v>60.82</c:v>
                </c:pt>
                <c:pt idx="6">
                  <c:v>56.27</c:v>
                </c:pt>
                <c:pt idx="7">
                  <c:v>52.39</c:v>
                </c:pt>
                <c:pt idx="8">
                  <c:v>49.25</c:v>
                </c:pt>
                <c:pt idx="9">
                  <c:v>47.03</c:v>
                </c:pt>
                <c:pt idx="10">
                  <c:v>45.42</c:v>
                </c:pt>
                <c:pt idx="11">
                  <c:v>41.46</c:v>
                </c:pt>
                <c:pt idx="12">
                  <c:v>40.840000000000003</c:v>
                </c:pt>
                <c:pt idx="13">
                  <c:v>40.31</c:v>
                </c:pt>
                <c:pt idx="14">
                  <c:v>39.93</c:v>
                </c:pt>
                <c:pt idx="15">
                  <c:v>36.01</c:v>
                </c:pt>
                <c:pt idx="16">
                  <c:v>30.939999999999994</c:v>
                </c:pt>
                <c:pt idx="17">
                  <c:v>27.43</c:v>
                </c:pt>
                <c:pt idx="18">
                  <c:v>24.79</c:v>
                </c:pt>
                <c:pt idx="19">
                  <c:v>24.1</c:v>
                </c:pt>
                <c:pt idx="20">
                  <c:v>21.87</c:v>
                </c:pt>
                <c:pt idx="21">
                  <c:v>20.56</c:v>
                </c:pt>
                <c:pt idx="22">
                  <c:v>20.34</c:v>
                </c:pt>
                <c:pt idx="23">
                  <c:v>6.8</c:v>
                </c:pt>
              </c:numCache>
            </c:numRef>
          </c:val>
        </c:ser>
        <c:gapWidth val="250"/>
        <c:axId val="76835840"/>
        <c:axId val="76849920"/>
        <c:extLst/>
      </c:barChart>
      <c:barChart>
        <c:barDir val="col"/>
        <c:grouping val="clustered"/>
        <c:ser>
          <c:idx val="1"/>
          <c:order val="1"/>
          <c:tx>
            <c:v>a</c:v>
          </c:tx>
          <c:spPr>
            <a:solidFill>
              <a:schemeClr val="accent2"/>
            </a:solidFill>
            <a:ln>
              <a:noFill/>
            </a:ln>
            <a:effectLst/>
          </c:spPr>
          <c:cat>
            <c:strRef>
              <c:f>行业估值!$AB$2:$AB$25</c:f>
              <c:strCache>
                <c:ptCount val="24"/>
                <c:pt idx="0">
                  <c:v>软件与服务</c:v>
                </c:pt>
                <c:pt idx="1">
                  <c:v>半导体与半导体生产设备</c:v>
                </c:pt>
                <c:pt idx="2">
                  <c:v>媒体Ⅱ</c:v>
                </c:pt>
                <c:pt idx="3">
                  <c:v>技术硬件与设备</c:v>
                </c:pt>
                <c:pt idx="4">
                  <c:v>零售业</c:v>
                </c:pt>
                <c:pt idx="5">
                  <c:v>材料Ⅱ</c:v>
                </c:pt>
                <c:pt idx="6">
                  <c:v>家庭与个人用品</c:v>
                </c:pt>
                <c:pt idx="7">
                  <c:v>医疗保健设备与服务</c:v>
                </c:pt>
                <c:pt idx="8">
                  <c:v>制药、生物科技与生命科学</c:v>
                </c:pt>
                <c:pt idx="9">
                  <c:v>多元金融</c:v>
                </c:pt>
                <c:pt idx="10">
                  <c:v>商业和专业服务</c:v>
                </c:pt>
                <c:pt idx="11">
                  <c:v>电信服务Ⅱ</c:v>
                </c:pt>
                <c:pt idx="12">
                  <c:v>食品与主要用品零售Ⅱ</c:v>
                </c:pt>
                <c:pt idx="13">
                  <c:v>消费者服务Ⅱ</c:v>
                </c:pt>
                <c:pt idx="14">
                  <c:v>资本货物</c:v>
                </c:pt>
                <c:pt idx="15">
                  <c:v>食品、饮料与烟草</c:v>
                </c:pt>
                <c:pt idx="16">
                  <c:v>耐用消费品与服装</c:v>
                </c:pt>
                <c:pt idx="17">
                  <c:v>运输</c:v>
                </c:pt>
                <c:pt idx="18">
                  <c:v>房地产</c:v>
                </c:pt>
                <c:pt idx="19">
                  <c:v>保险Ⅱ</c:v>
                </c:pt>
                <c:pt idx="20">
                  <c:v>汽车与汽车零部件</c:v>
                </c:pt>
                <c:pt idx="21">
                  <c:v>能源Ⅱ</c:v>
                </c:pt>
                <c:pt idx="22">
                  <c:v>公用事业Ⅱ</c:v>
                </c:pt>
                <c:pt idx="23">
                  <c:v>银行</c:v>
                </c:pt>
              </c:strCache>
            </c:strRef>
          </c:cat>
          <c:val>
            <c:numLit>
              <c:formatCode>General</c:formatCode>
              <c:ptCount val="1"/>
              <c:pt idx="0">
                <c:v>0</c:v>
              </c:pt>
            </c:numLit>
          </c:val>
        </c:ser>
        <c:ser>
          <c:idx val="3"/>
          <c:order val="2"/>
          <c:tx>
            <c:v>b</c:v>
          </c:tx>
          <c:spPr>
            <a:solidFill>
              <a:schemeClr val="accent4"/>
            </a:solidFill>
            <a:ln>
              <a:noFill/>
            </a:ln>
            <a:effectLst/>
          </c:spPr>
          <c:cat>
            <c:strRef>
              <c:f>行业估值!$AB$2:$AB$25</c:f>
              <c:strCache>
                <c:ptCount val="24"/>
                <c:pt idx="0">
                  <c:v>软件与服务</c:v>
                </c:pt>
                <c:pt idx="1">
                  <c:v>半导体与半导体生产设备</c:v>
                </c:pt>
                <c:pt idx="2">
                  <c:v>媒体Ⅱ</c:v>
                </c:pt>
                <c:pt idx="3">
                  <c:v>技术硬件与设备</c:v>
                </c:pt>
                <c:pt idx="4">
                  <c:v>零售业</c:v>
                </c:pt>
                <c:pt idx="5">
                  <c:v>材料Ⅱ</c:v>
                </c:pt>
                <c:pt idx="6">
                  <c:v>家庭与个人用品</c:v>
                </c:pt>
                <c:pt idx="7">
                  <c:v>医疗保健设备与服务</c:v>
                </c:pt>
                <c:pt idx="8">
                  <c:v>制药、生物科技与生命科学</c:v>
                </c:pt>
                <c:pt idx="9">
                  <c:v>多元金融</c:v>
                </c:pt>
                <c:pt idx="10">
                  <c:v>商业和专业服务</c:v>
                </c:pt>
                <c:pt idx="11">
                  <c:v>电信服务Ⅱ</c:v>
                </c:pt>
                <c:pt idx="12">
                  <c:v>食品与主要用品零售Ⅱ</c:v>
                </c:pt>
                <c:pt idx="13">
                  <c:v>消费者服务Ⅱ</c:v>
                </c:pt>
                <c:pt idx="14">
                  <c:v>资本货物</c:v>
                </c:pt>
                <c:pt idx="15">
                  <c:v>食品、饮料与烟草</c:v>
                </c:pt>
                <c:pt idx="16">
                  <c:v>耐用消费品与服装</c:v>
                </c:pt>
                <c:pt idx="17">
                  <c:v>运输</c:v>
                </c:pt>
                <c:pt idx="18">
                  <c:v>房地产</c:v>
                </c:pt>
                <c:pt idx="19">
                  <c:v>保险Ⅱ</c:v>
                </c:pt>
                <c:pt idx="20">
                  <c:v>汽车与汽车零部件</c:v>
                </c:pt>
                <c:pt idx="21">
                  <c:v>能源Ⅱ</c:v>
                </c:pt>
                <c:pt idx="22">
                  <c:v>公用事业Ⅱ</c:v>
                </c:pt>
                <c:pt idx="23">
                  <c:v>银行</c:v>
                </c:pt>
              </c:strCache>
            </c:strRef>
          </c:cat>
          <c:val>
            <c:numLit>
              <c:formatCode>General</c:formatCode>
              <c:ptCount val="1"/>
              <c:pt idx="0">
                <c:v>0</c:v>
              </c:pt>
            </c:numLit>
          </c:val>
        </c:ser>
        <c:ser>
          <c:idx val="4"/>
          <c:order val="3"/>
          <c:tx>
            <c:v>c</c:v>
          </c:tx>
          <c:spPr>
            <a:solidFill>
              <a:schemeClr val="accent5"/>
            </a:solidFill>
            <a:ln>
              <a:noFill/>
            </a:ln>
            <a:effectLst/>
          </c:spPr>
          <c:cat>
            <c:strRef>
              <c:f>行业估值!$AB$2:$AB$25</c:f>
              <c:strCache>
                <c:ptCount val="24"/>
                <c:pt idx="0">
                  <c:v>软件与服务</c:v>
                </c:pt>
                <c:pt idx="1">
                  <c:v>半导体与半导体生产设备</c:v>
                </c:pt>
                <c:pt idx="2">
                  <c:v>媒体Ⅱ</c:v>
                </c:pt>
                <c:pt idx="3">
                  <c:v>技术硬件与设备</c:v>
                </c:pt>
                <c:pt idx="4">
                  <c:v>零售业</c:v>
                </c:pt>
                <c:pt idx="5">
                  <c:v>材料Ⅱ</c:v>
                </c:pt>
                <c:pt idx="6">
                  <c:v>家庭与个人用品</c:v>
                </c:pt>
                <c:pt idx="7">
                  <c:v>医疗保健设备与服务</c:v>
                </c:pt>
                <c:pt idx="8">
                  <c:v>制药、生物科技与生命科学</c:v>
                </c:pt>
                <c:pt idx="9">
                  <c:v>多元金融</c:v>
                </c:pt>
                <c:pt idx="10">
                  <c:v>商业和专业服务</c:v>
                </c:pt>
                <c:pt idx="11">
                  <c:v>电信服务Ⅱ</c:v>
                </c:pt>
                <c:pt idx="12">
                  <c:v>食品与主要用品零售Ⅱ</c:v>
                </c:pt>
                <c:pt idx="13">
                  <c:v>消费者服务Ⅱ</c:v>
                </c:pt>
                <c:pt idx="14">
                  <c:v>资本货物</c:v>
                </c:pt>
                <c:pt idx="15">
                  <c:v>食品、饮料与烟草</c:v>
                </c:pt>
                <c:pt idx="16">
                  <c:v>耐用消费品与服装</c:v>
                </c:pt>
                <c:pt idx="17">
                  <c:v>运输</c:v>
                </c:pt>
                <c:pt idx="18">
                  <c:v>房地产</c:v>
                </c:pt>
                <c:pt idx="19">
                  <c:v>保险Ⅱ</c:v>
                </c:pt>
                <c:pt idx="20">
                  <c:v>汽车与汽车零部件</c:v>
                </c:pt>
                <c:pt idx="21">
                  <c:v>能源Ⅱ</c:v>
                </c:pt>
                <c:pt idx="22">
                  <c:v>公用事业Ⅱ</c:v>
                </c:pt>
                <c:pt idx="23">
                  <c:v>银行</c:v>
                </c:pt>
              </c:strCache>
            </c:strRef>
          </c:cat>
          <c:val>
            <c:numLit>
              <c:formatCode>General</c:formatCode>
              <c:ptCount val="1"/>
              <c:pt idx="0">
                <c:v>0</c:v>
              </c:pt>
            </c:numLit>
          </c:val>
        </c:ser>
        <c:ser>
          <c:idx val="2"/>
          <c:order val="4"/>
          <c:tx>
            <c:strRef>
              <c:f>行业估值!$F$1</c:f>
              <c:strCache>
                <c:ptCount val="1"/>
                <c:pt idx="0">
                  <c:v>周溢价</c:v>
                </c:pt>
              </c:strCache>
            </c:strRef>
          </c:tx>
          <c:spPr>
            <a:solidFill>
              <a:srgbClr val="0070C0">
                <a:alpha val="70000"/>
              </a:srgbClr>
            </a:solidFill>
            <a:ln>
              <a:solidFill>
                <a:srgbClr val="92D050">
                  <a:alpha val="50000"/>
                </a:srgbClr>
              </a:solidFill>
            </a:ln>
            <a:effectLst/>
          </c:spPr>
          <c:dPt>
            <c:idx val="21"/>
            <c:spPr>
              <a:solidFill>
                <a:srgbClr val="0070C0">
                  <a:alpha val="70000"/>
                </a:srgbClr>
              </a:solidFill>
              <a:ln>
                <a:solidFill>
                  <a:srgbClr val="92D050">
                    <a:alpha val="30000"/>
                  </a:srgbClr>
                </a:solidFill>
              </a:ln>
              <a:effectLst/>
            </c:spPr>
          </c:dPt>
          <c:cat>
            <c:strRef>
              <c:f>行业估值!$AB$2:$AB$25</c:f>
              <c:strCache>
                <c:ptCount val="24"/>
                <c:pt idx="0">
                  <c:v>软件与服务</c:v>
                </c:pt>
                <c:pt idx="1">
                  <c:v>半导体与半导体生产设备</c:v>
                </c:pt>
                <c:pt idx="2">
                  <c:v>媒体Ⅱ</c:v>
                </c:pt>
                <c:pt idx="3">
                  <c:v>技术硬件与设备</c:v>
                </c:pt>
                <c:pt idx="4">
                  <c:v>零售业</c:v>
                </c:pt>
                <c:pt idx="5">
                  <c:v>材料Ⅱ</c:v>
                </c:pt>
                <c:pt idx="6">
                  <c:v>家庭与个人用品</c:v>
                </c:pt>
                <c:pt idx="7">
                  <c:v>医疗保健设备与服务</c:v>
                </c:pt>
                <c:pt idx="8">
                  <c:v>制药、生物科技与生命科学</c:v>
                </c:pt>
                <c:pt idx="9">
                  <c:v>多元金融</c:v>
                </c:pt>
                <c:pt idx="10">
                  <c:v>商业和专业服务</c:v>
                </c:pt>
                <c:pt idx="11">
                  <c:v>电信服务Ⅱ</c:v>
                </c:pt>
                <c:pt idx="12">
                  <c:v>食品与主要用品零售Ⅱ</c:v>
                </c:pt>
                <c:pt idx="13">
                  <c:v>消费者服务Ⅱ</c:v>
                </c:pt>
                <c:pt idx="14">
                  <c:v>资本货物</c:v>
                </c:pt>
                <c:pt idx="15">
                  <c:v>食品、饮料与烟草</c:v>
                </c:pt>
                <c:pt idx="16">
                  <c:v>耐用消费品与服装</c:v>
                </c:pt>
                <c:pt idx="17">
                  <c:v>运输</c:v>
                </c:pt>
                <c:pt idx="18">
                  <c:v>房地产</c:v>
                </c:pt>
                <c:pt idx="19">
                  <c:v>保险Ⅱ</c:v>
                </c:pt>
                <c:pt idx="20">
                  <c:v>汽车与汽车零部件</c:v>
                </c:pt>
                <c:pt idx="21">
                  <c:v>能源Ⅱ</c:v>
                </c:pt>
                <c:pt idx="22">
                  <c:v>公用事业Ⅱ</c:v>
                </c:pt>
                <c:pt idx="23">
                  <c:v>银行</c:v>
                </c:pt>
              </c:strCache>
            </c:strRef>
          </c:cat>
          <c:val>
            <c:numRef>
              <c:f>行业估值!$AF$2:$AF$25</c:f>
              <c:numCache>
                <c:formatCode>0.00%</c:formatCode>
                <c:ptCount val="24"/>
                <c:pt idx="0">
                  <c:v>6.7293659802172737E-2</c:v>
                </c:pt>
                <c:pt idx="1">
                  <c:v>3.1806615776081439E-2</c:v>
                </c:pt>
                <c:pt idx="2">
                  <c:v>0.36774744027303763</c:v>
                </c:pt>
                <c:pt idx="3">
                  <c:v>4.1722545075249549E-2</c:v>
                </c:pt>
                <c:pt idx="4">
                  <c:v>4.8861558916403494E-2</c:v>
                </c:pt>
                <c:pt idx="5">
                  <c:v>2.3561090541905052E-2</c:v>
                </c:pt>
                <c:pt idx="6">
                  <c:v>3.5326586936522568E-2</c:v>
                </c:pt>
                <c:pt idx="7">
                  <c:v>6.1815970814754713E-2</c:v>
                </c:pt>
                <c:pt idx="8">
                  <c:v>3.357817418677863E-2</c:v>
                </c:pt>
                <c:pt idx="9">
                  <c:v>5.6853932584269691E-2</c:v>
                </c:pt>
                <c:pt idx="10">
                  <c:v>-1.3192612137202105E-3</c:v>
                </c:pt>
                <c:pt idx="11">
                  <c:v>6.2804409125865268E-2</c:v>
                </c:pt>
                <c:pt idx="12">
                  <c:v>4.3167305236270867E-2</c:v>
                </c:pt>
                <c:pt idx="13">
                  <c:v>3.5182331792501402E-2</c:v>
                </c:pt>
                <c:pt idx="14">
                  <c:v>-5.0062578222786331E-4</c:v>
                </c:pt>
                <c:pt idx="15">
                  <c:v>4.6194073213248026E-2</c:v>
                </c:pt>
                <c:pt idx="16">
                  <c:v>-4.9754299754299798E-2</c:v>
                </c:pt>
                <c:pt idx="17">
                  <c:v>3.3923859781379531E-2</c:v>
                </c:pt>
                <c:pt idx="18">
                  <c:v>-7.0839580209895073E-2</c:v>
                </c:pt>
                <c:pt idx="19">
                  <c:v>3.6113499570077381E-2</c:v>
                </c:pt>
                <c:pt idx="20">
                  <c:v>3.0146019783325522E-2</c:v>
                </c:pt>
                <c:pt idx="21">
                  <c:v>0.18843930635838146</c:v>
                </c:pt>
                <c:pt idx="22">
                  <c:v>1.8018018018017997E-2</c:v>
                </c:pt>
                <c:pt idx="23">
                  <c:v>-1.0189228529839922E-2</c:v>
                </c:pt>
              </c:numCache>
            </c:numRef>
          </c:val>
        </c:ser>
        <c:gapWidth val="125"/>
        <c:axId val="76857344"/>
        <c:axId val="76851456"/>
      </c:barChart>
      <c:catAx>
        <c:axId val="76835840"/>
        <c:scaling>
          <c:orientation val="minMax"/>
        </c:scaling>
        <c:axPos val="b"/>
        <c:numFmt formatCode="General" sourceLinked="1"/>
        <c:majorTickMark val="none"/>
        <c:tickLblPos val="low"/>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6849920"/>
        <c:crosses val="autoZero"/>
        <c:lblAlgn val="ctr"/>
        <c:lblOffset val="100"/>
      </c:catAx>
      <c:valAx>
        <c:axId val="76849920"/>
        <c:scaling>
          <c:orientation val="minMax"/>
          <c:max val="100"/>
          <c:min val="-100"/>
        </c:scaling>
        <c:axPos val="l"/>
        <c:majorGridlines>
          <c:spPr>
            <a:ln w="9525" cap="flat" cmpd="sng" algn="ctr">
              <a:solidFill>
                <a:schemeClr val="tx1">
                  <a:lumMod val="15000"/>
                  <a:lumOff val="85000"/>
                </a:schemeClr>
              </a:solidFill>
              <a:round/>
            </a:ln>
            <a:effectLst/>
          </c:spPr>
        </c:majorGridlines>
        <c:numFmt formatCode="0.00_ " sourceLinked="1"/>
        <c:majorTickMark val="none"/>
        <c:tickLblPos val="nextTo"/>
        <c:spPr>
          <a:noFill/>
          <a:ln>
            <a:solidFill>
              <a:srgbClr val="92D050"/>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6835840"/>
        <c:crosses val="autoZero"/>
        <c:crossBetween val="between"/>
        <c:majorUnit val="10"/>
        <c:minorUnit val="1"/>
      </c:valAx>
      <c:valAx>
        <c:axId val="76851456"/>
        <c:scaling>
          <c:orientation val="minMax"/>
          <c:max val="0.15000000000000024"/>
          <c:min val="-0.15000000000000024"/>
        </c:scaling>
        <c:axPos val="r"/>
        <c:numFmt formatCode="0.00%" sourceLinked="0"/>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6857344"/>
        <c:crosses val="max"/>
        <c:crossBetween val="between"/>
      </c:valAx>
      <c:catAx>
        <c:axId val="76857344"/>
        <c:scaling>
          <c:orientation val="minMax"/>
        </c:scaling>
        <c:delete val="1"/>
        <c:axPos val="b"/>
        <c:numFmt formatCode="General" sourceLinked="1"/>
        <c:tickLblPos val="none"/>
        <c:crossAx val="76851456"/>
        <c:crosses val="autoZero"/>
        <c:auto val="1"/>
        <c:lblAlgn val="ctr"/>
        <c:lblOffset val="100"/>
      </c:catAx>
      <c:spPr>
        <a:noFill/>
        <a:ln>
          <a:noFill/>
        </a:ln>
        <a:effectLst/>
      </c:spPr>
    </c:plotArea>
    <c:legend>
      <c:legendPos val="b"/>
      <c:legendEntry>
        <c:idx val="1"/>
        <c:delete val="1"/>
      </c:legendEntry>
      <c:legendEntry>
        <c:idx val="2"/>
        <c:delete val="1"/>
      </c:legendEntry>
      <c:legendEntry>
        <c:idx val="3"/>
        <c:delete val="1"/>
      </c:legendEntry>
      <c:layout/>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chart>
  <c:spPr>
    <a:solidFill>
      <a:schemeClr val="bg1"/>
    </a:solidFill>
    <a:ln w="9525" cap="flat" cmpd="sng" algn="ctr">
      <a:solidFill>
        <a:schemeClr val="accent1">
          <a:alpha val="50000"/>
        </a:schemeClr>
      </a:solidFill>
      <a:round/>
    </a:ln>
    <a:effectLst/>
  </c:spPr>
  <c:txPr>
    <a:bodyPr/>
    <a:lstStyle/>
    <a:p>
      <a:pPr>
        <a:defRPr/>
      </a:pPr>
      <a:endParaRPr lang="zh-CN"/>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zh-CN"/>
  <c:chart>
    <c:title>
      <c:tx>
        <c:rich>
          <a:bodyPr rot="0" spcFirstLastPara="1" vertOverflow="ellipsis" vert="horz" wrap="square" anchor="ctr" anchorCtr="1"/>
          <a:lstStyle/>
          <a:p>
            <a:pPr>
              <a:defRPr sz="1320" b="0" i="0" u="none" strike="noStrike" kern="1200" spc="0" baseline="0">
                <a:solidFill>
                  <a:sysClr val="windowText" lastClr="000000"/>
                </a:solidFill>
                <a:latin typeface="+mn-lt"/>
                <a:ea typeface="+mn-ea"/>
                <a:cs typeface="+mn-cs"/>
              </a:defRPr>
            </a:pPr>
            <a:r>
              <a:rPr lang="en-US"/>
              <a:t>SHIBOR</a:t>
            </a:r>
            <a:r>
              <a:rPr lang="zh-CN"/>
              <a:t>隔夜利率</a:t>
            </a:r>
            <a:r>
              <a:rPr lang="zh-CN" altLang="en-US"/>
              <a:t>走势图</a:t>
            </a:r>
            <a:endParaRPr lang="zh-CN"/>
          </a:p>
        </c:rich>
      </c:tx>
      <c:layout/>
      <c:spPr>
        <a:noFill/>
        <a:ln>
          <a:noFill/>
        </a:ln>
        <a:effectLst/>
      </c:spPr>
    </c:title>
    <c:plotArea>
      <c:layout/>
      <c:lineChart>
        <c:grouping val="standard"/>
        <c:ser>
          <c:idx val="0"/>
          <c:order val="0"/>
          <c:spPr>
            <a:ln w="28575" cap="rnd">
              <a:solidFill>
                <a:schemeClr val="accent1"/>
              </a:solidFill>
              <a:round/>
            </a:ln>
            <a:effectLst/>
          </c:spPr>
          <c:marker>
            <c:symbol val="none"/>
          </c:marker>
          <c:cat>
            <c:numRef>
              <c:f>SHIBOR!$A$4:$A$340</c:f>
              <c:numCache>
                <c:formatCode>yyyy\-mm\-dd</c:formatCode>
                <c:ptCount val="337"/>
                <c:pt idx="0">
                  <c:v>41599</c:v>
                </c:pt>
                <c:pt idx="1">
                  <c:v>41600</c:v>
                </c:pt>
                <c:pt idx="2">
                  <c:v>41603</c:v>
                </c:pt>
                <c:pt idx="3">
                  <c:v>41604</c:v>
                </c:pt>
                <c:pt idx="4">
                  <c:v>41605</c:v>
                </c:pt>
                <c:pt idx="5">
                  <c:v>41606</c:v>
                </c:pt>
                <c:pt idx="6">
                  <c:v>41607</c:v>
                </c:pt>
                <c:pt idx="7">
                  <c:v>41610</c:v>
                </c:pt>
                <c:pt idx="8">
                  <c:v>41611</c:v>
                </c:pt>
                <c:pt idx="9">
                  <c:v>41612</c:v>
                </c:pt>
                <c:pt idx="10">
                  <c:v>41613</c:v>
                </c:pt>
                <c:pt idx="11">
                  <c:v>41614</c:v>
                </c:pt>
                <c:pt idx="12">
                  <c:v>41617</c:v>
                </c:pt>
                <c:pt idx="13">
                  <c:v>41618</c:v>
                </c:pt>
                <c:pt idx="14">
                  <c:v>41619</c:v>
                </c:pt>
                <c:pt idx="15">
                  <c:v>41620</c:v>
                </c:pt>
                <c:pt idx="16">
                  <c:v>41621</c:v>
                </c:pt>
                <c:pt idx="17">
                  <c:v>41624</c:v>
                </c:pt>
                <c:pt idx="18">
                  <c:v>41625</c:v>
                </c:pt>
                <c:pt idx="19">
                  <c:v>41626</c:v>
                </c:pt>
                <c:pt idx="20">
                  <c:v>41627</c:v>
                </c:pt>
                <c:pt idx="21">
                  <c:v>41628</c:v>
                </c:pt>
                <c:pt idx="22">
                  <c:v>41631</c:v>
                </c:pt>
                <c:pt idx="23">
                  <c:v>41632</c:v>
                </c:pt>
                <c:pt idx="24">
                  <c:v>41633</c:v>
                </c:pt>
                <c:pt idx="25">
                  <c:v>41634</c:v>
                </c:pt>
                <c:pt idx="26">
                  <c:v>41635</c:v>
                </c:pt>
                <c:pt idx="27">
                  <c:v>41638</c:v>
                </c:pt>
                <c:pt idx="28">
                  <c:v>41639</c:v>
                </c:pt>
                <c:pt idx="29">
                  <c:v>41641</c:v>
                </c:pt>
                <c:pt idx="30">
                  <c:v>41642</c:v>
                </c:pt>
                <c:pt idx="31">
                  <c:v>41645</c:v>
                </c:pt>
                <c:pt idx="32">
                  <c:v>41646</c:v>
                </c:pt>
                <c:pt idx="33">
                  <c:v>41647</c:v>
                </c:pt>
                <c:pt idx="34">
                  <c:v>41648</c:v>
                </c:pt>
                <c:pt idx="35">
                  <c:v>41649</c:v>
                </c:pt>
                <c:pt idx="36">
                  <c:v>41652</c:v>
                </c:pt>
                <c:pt idx="37">
                  <c:v>41653</c:v>
                </c:pt>
                <c:pt idx="38">
                  <c:v>41654</c:v>
                </c:pt>
                <c:pt idx="39">
                  <c:v>41655</c:v>
                </c:pt>
                <c:pt idx="40">
                  <c:v>41656</c:v>
                </c:pt>
                <c:pt idx="41">
                  <c:v>41659</c:v>
                </c:pt>
                <c:pt idx="42">
                  <c:v>41660</c:v>
                </c:pt>
                <c:pt idx="43">
                  <c:v>41661</c:v>
                </c:pt>
                <c:pt idx="44">
                  <c:v>41662</c:v>
                </c:pt>
                <c:pt idx="45">
                  <c:v>41663</c:v>
                </c:pt>
                <c:pt idx="46">
                  <c:v>41665</c:v>
                </c:pt>
                <c:pt idx="47">
                  <c:v>41666</c:v>
                </c:pt>
                <c:pt idx="48">
                  <c:v>41667</c:v>
                </c:pt>
                <c:pt idx="49">
                  <c:v>41668</c:v>
                </c:pt>
                <c:pt idx="50">
                  <c:v>41669</c:v>
                </c:pt>
                <c:pt idx="51">
                  <c:v>41677</c:v>
                </c:pt>
                <c:pt idx="52">
                  <c:v>41678</c:v>
                </c:pt>
                <c:pt idx="53">
                  <c:v>41680</c:v>
                </c:pt>
                <c:pt idx="54">
                  <c:v>41681</c:v>
                </c:pt>
                <c:pt idx="55">
                  <c:v>41682</c:v>
                </c:pt>
                <c:pt idx="56">
                  <c:v>41683</c:v>
                </c:pt>
                <c:pt idx="57">
                  <c:v>41684</c:v>
                </c:pt>
                <c:pt idx="58">
                  <c:v>41687</c:v>
                </c:pt>
                <c:pt idx="59">
                  <c:v>41688</c:v>
                </c:pt>
                <c:pt idx="60">
                  <c:v>41689</c:v>
                </c:pt>
                <c:pt idx="61">
                  <c:v>41690</c:v>
                </c:pt>
                <c:pt idx="62">
                  <c:v>41691</c:v>
                </c:pt>
                <c:pt idx="63">
                  <c:v>41694</c:v>
                </c:pt>
                <c:pt idx="64">
                  <c:v>41695</c:v>
                </c:pt>
                <c:pt idx="65">
                  <c:v>41696</c:v>
                </c:pt>
                <c:pt idx="66">
                  <c:v>41697</c:v>
                </c:pt>
                <c:pt idx="67">
                  <c:v>41698</c:v>
                </c:pt>
                <c:pt idx="68">
                  <c:v>41701</c:v>
                </c:pt>
                <c:pt idx="69">
                  <c:v>41702</c:v>
                </c:pt>
                <c:pt idx="70">
                  <c:v>41703</c:v>
                </c:pt>
                <c:pt idx="71">
                  <c:v>41704</c:v>
                </c:pt>
                <c:pt idx="72">
                  <c:v>41705</c:v>
                </c:pt>
                <c:pt idx="73">
                  <c:v>41708</c:v>
                </c:pt>
                <c:pt idx="74">
                  <c:v>41709</c:v>
                </c:pt>
                <c:pt idx="75">
                  <c:v>41710</c:v>
                </c:pt>
                <c:pt idx="76">
                  <c:v>41711</c:v>
                </c:pt>
                <c:pt idx="77">
                  <c:v>41712</c:v>
                </c:pt>
                <c:pt idx="78">
                  <c:v>41715</c:v>
                </c:pt>
                <c:pt idx="79">
                  <c:v>41716</c:v>
                </c:pt>
                <c:pt idx="80">
                  <c:v>41717</c:v>
                </c:pt>
                <c:pt idx="81">
                  <c:v>41718</c:v>
                </c:pt>
                <c:pt idx="82">
                  <c:v>41719</c:v>
                </c:pt>
                <c:pt idx="83">
                  <c:v>41722</c:v>
                </c:pt>
                <c:pt idx="84">
                  <c:v>41723</c:v>
                </c:pt>
                <c:pt idx="85">
                  <c:v>41724</c:v>
                </c:pt>
                <c:pt idx="86">
                  <c:v>41725</c:v>
                </c:pt>
                <c:pt idx="87">
                  <c:v>41726</c:v>
                </c:pt>
                <c:pt idx="88">
                  <c:v>41729</c:v>
                </c:pt>
                <c:pt idx="89">
                  <c:v>41730</c:v>
                </c:pt>
                <c:pt idx="90">
                  <c:v>41731</c:v>
                </c:pt>
                <c:pt idx="91">
                  <c:v>41732</c:v>
                </c:pt>
                <c:pt idx="92">
                  <c:v>41733</c:v>
                </c:pt>
                <c:pt idx="93">
                  <c:v>41737</c:v>
                </c:pt>
                <c:pt idx="94">
                  <c:v>41738</c:v>
                </c:pt>
                <c:pt idx="95">
                  <c:v>41739</c:v>
                </c:pt>
                <c:pt idx="96">
                  <c:v>41740</c:v>
                </c:pt>
                <c:pt idx="97">
                  <c:v>41743</c:v>
                </c:pt>
                <c:pt idx="98">
                  <c:v>41744</c:v>
                </c:pt>
                <c:pt idx="99">
                  <c:v>41745</c:v>
                </c:pt>
                <c:pt idx="100">
                  <c:v>41746</c:v>
                </c:pt>
                <c:pt idx="101">
                  <c:v>41747</c:v>
                </c:pt>
                <c:pt idx="102">
                  <c:v>41750</c:v>
                </c:pt>
                <c:pt idx="103">
                  <c:v>41751</c:v>
                </c:pt>
                <c:pt idx="104">
                  <c:v>41752</c:v>
                </c:pt>
                <c:pt idx="105">
                  <c:v>41753</c:v>
                </c:pt>
                <c:pt idx="106">
                  <c:v>41754</c:v>
                </c:pt>
                <c:pt idx="107">
                  <c:v>41757</c:v>
                </c:pt>
                <c:pt idx="108">
                  <c:v>41758</c:v>
                </c:pt>
                <c:pt idx="109">
                  <c:v>41759</c:v>
                </c:pt>
                <c:pt idx="110">
                  <c:v>41763</c:v>
                </c:pt>
                <c:pt idx="111">
                  <c:v>41764</c:v>
                </c:pt>
                <c:pt idx="112">
                  <c:v>41765</c:v>
                </c:pt>
                <c:pt idx="113">
                  <c:v>41766</c:v>
                </c:pt>
                <c:pt idx="114">
                  <c:v>41767</c:v>
                </c:pt>
                <c:pt idx="115">
                  <c:v>41768</c:v>
                </c:pt>
                <c:pt idx="116">
                  <c:v>41771</c:v>
                </c:pt>
                <c:pt idx="117">
                  <c:v>41772</c:v>
                </c:pt>
                <c:pt idx="118">
                  <c:v>41773</c:v>
                </c:pt>
                <c:pt idx="119">
                  <c:v>41774</c:v>
                </c:pt>
                <c:pt idx="120">
                  <c:v>41775</c:v>
                </c:pt>
                <c:pt idx="121">
                  <c:v>41778</c:v>
                </c:pt>
                <c:pt idx="122">
                  <c:v>41779</c:v>
                </c:pt>
                <c:pt idx="123">
                  <c:v>41780</c:v>
                </c:pt>
                <c:pt idx="124">
                  <c:v>41781</c:v>
                </c:pt>
                <c:pt idx="125">
                  <c:v>41782</c:v>
                </c:pt>
                <c:pt idx="126">
                  <c:v>41785</c:v>
                </c:pt>
                <c:pt idx="127">
                  <c:v>41786</c:v>
                </c:pt>
                <c:pt idx="128">
                  <c:v>41787</c:v>
                </c:pt>
                <c:pt idx="129">
                  <c:v>41788</c:v>
                </c:pt>
                <c:pt idx="130">
                  <c:v>41789</c:v>
                </c:pt>
                <c:pt idx="131">
                  <c:v>41793</c:v>
                </c:pt>
                <c:pt idx="132">
                  <c:v>41794</c:v>
                </c:pt>
                <c:pt idx="133">
                  <c:v>41795</c:v>
                </c:pt>
                <c:pt idx="134">
                  <c:v>41796</c:v>
                </c:pt>
                <c:pt idx="135">
                  <c:v>41799</c:v>
                </c:pt>
                <c:pt idx="136">
                  <c:v>41800</c:v>
                </c:pt>
                <c:pt idx="137">
                  <c:v>41801</c:v>
                </c:pt>
                <c:pt idx="138">
                  <c:v>41802</c:v>
                </c:pt>
                <c:pt idx="139">
                  <c:v>41803</c:v>
                </c:pt>
                <c:pt idx="140">
                  <c:v>41806</c:v>
                </c:pt>
                <c:pt idx="141">
                  <c:v>41807</c:v>
                </c:pt>
                <c:pt idx="142">
                  <c:v>41808</c:v>
                </c:pt>
                <c:pt idx="143">
                  <c:v>41809</c:v>
                </c:pt>
                <c:pt idx="144">
                  <c:v>41810</c:v>
                </c:pt>
                <c:pt idx="145">
                  <c:v>41813</c:v>
                </c:pt>
                <c:pt idx="146">
                  <c:v>41814</c:v>
                </c:pt>
                <c:pt idx="147">
                  <c:v>41815</c:v>
                </c:pt>
                <c:pt idx="148">
                  <c:v>41816</c:v>
                </c:pt>
                <c:pt idx="149">
                  <c:v>41817</c:v>
                </c:pt>
                <c:pt idx="150">
                  <c:v>41820</c:v>
                </c:pt>
                <c:pt idx="151">
                  <c:v>41821</c:v>
                </c:pt>
                <c:pt idx="152">
                  <c:v>41822</c:v>
                </c:pt>
                <c:pt idx="153">
                  <c:v>41823</c:v>
                </c:pt>
                <c:pt idx="154">
                  <c:v>41824</c:v>
                </c:pt>
                <c:pt idx="155">
                  <c:v>41827</c:v>
                </c:pt>
                <c:pt idx="156">
                  <c:v>41828</c:v>
                </c:pt>
                <c:pt idx="157">
                  <c:v>41829</c:v>
                </c:pt>
                <c:pt idx="158">
                  <c:v>41830</c:v>
                </c:pt>
                <c:pt idx="159">
                  <c:v>41831</c:v>
                </c:pt>
                <c:pt idx="160">
                  <c:v>41834</c:v>
                </c:pt>
                <c:pt idx="161">
                  <c:v>41835</c:v>
                </c:pt>
                <c:pt idx="162">
                  <c:v>41836</c:v>
                </c:pt>
                <c:pt idx="163">
                  <c:v>41837</c:v>
                </c:pt>
                <c:pt idx="164">
                  <c:v>41838</c:v>
                </c:pt>
                <c:pt idx="165">
                  <c:v>41841</c:v>
                </c:pt>
                <c:pt idx="166">
                  <c:v>41842</c:v>
                </c:pt>
                <c:pt idx="167">
                  <c:v>41843</c:v>
                </c:pt>
                <c:pt idx="168">
                  <c:v>41844</c:v>
                </c:pt>
                <c:pt idx="169">
                  <c:v>41845</c:v>
                </c:pt>
                <c:pt idx="170">
                  <c:v>41848</c:v>
                </c:pt>
                <c:pt idx="171">
                  <c:v>41849</c:v>
                </c:pt>
                <c:pt idx="172">
                  <c:v>41850</c:v>
                </c:pt>
                <c:pt idx="173">
                  <c:v>41851</c:v>
                </c:pt>
                <c:pt idx="174">
                  <c:v>41852</c:v>
                </c:pt>
                <c:pt idx="175">
                  <c:v>41855</c:v>
                </c:pt>
                <c:pt idx="176">
                  <c:v>41856</c:v>
                </c:pt>
                <c:pt idx="177">
                  <c:v>41857</c:v>
                </c:pt>
                <c:pt idx="178">
                  <c:v>41858</c:v>
                </c:pt>
                <c:pt idx="179">
                  <c:v>41859</c:v>
                </c:pt>
                <c:pt idx="180">
                  <c:v>41862</c:v>
                </c:pt>
                <c:pt idx="181">
                  <c:v>41863</c:v>
                </c:pt>
                <c:pt idx="182">
                  <c:v>41864</c:v>
                </c:pt>
                <c:pt idx="183">
                  <c:v>41865</c:v>
                </c:pt>
                <c:pt idx="184">
                  <c:v>41866</c:v>
                </c:pt>
                <c:pt idx="185">
                  <c:v>41869</c:v>
                </c:pt>
                <c:pt idx="186">
                  <c:v>41870</c:v>
                </c:pt>
                <c:pt idx="187">
                  <c:v>41871</c:v>
                </c:pt>
                <c:pt idx="188">
                  <c:v>41872</c:v>
                </c:pt>
                <c:pt idx="189">
                  <c:v>41873</c:v>
                </c:pt>
                <c:pt idx="190">
                  <c:v>41876</c:v>
                </c:pt>
                <c:pt idx="191">
                  <c:v>41877</c:v>
                </c:pt>
                <c:pt idx="192">
                  <c:v>41878</c:v>
                </c:pt>
                <c:pt idx="193">
                  <c:v>41879</c:v>
                </c:pt>
                <c:pt idx="194">
                  <c:v>41880</c:v>
                </c:pt>
                <c:pt idx="195">
                  <c:v>41883</c:v>
                </c:pt>
                <c:pt idx="196">
                  <c:v>41884</c:v>
                </c:pt>
                <c:pt idx="197">
                  <c:v>41885</c:v>
                </c:pt>
                <c:pt idx="198">
                  <c:v>41886</c:v>
                </c:pt>
                <c:pt idx="199">
                  <c:v>41887</c:v>
                </c:pt>
                <c:pt idx="200">
                  <c:v>41891</c:v>
                </c:pt>
                <c:pt idx="201">
                  <c:v>41892</c:v>
                </c:pt>
                <c:pt idx="202">
                  <c:v>41893</c:v>
                </c:pt>
                <c:pt idx="203">
                  <c:v>41894</c:v>
                </c:pt>
                <c:pt idx="204">
                  <c:v>41897</c:v>
                </c:pt>
                <c:pt idx="205">
                  <c:v>41898</c:v>
                </c:pt>
                <c:pt idx="206">
                  <c:v>41899</c:v>
                </c:pt>
                <c:pt idx="207">
                  <c:v>41900</c:v>
                </c:pt>
                <c:pt idx="208">
                  <c:v>41901</c:v>
                </c:pt>
                <c:pt idx="209">
                  <c:v>41904</c:v>
                </c:pt>
                <c:pt idx="210">
                  <c:v>41905</c:v>
                </c:pt>
                <c:pt idx="211">
                  <c:v>41906</c:v>
                </c:pt>
                <c:pt idx="212">
                  <c:v>41907</c:v>
                </c:pt>
                <c:pt idx="213">
                  <c:v>41908</c:v>
                </c:pt>
                <c:pt idx="214">
                  <c:v>41910</c:v>
                </c:pt>
                <c:pt idx="215">
                  <c:v>41911</c:v>
                </c:pt>
                <c:pt idx="216">
                  <c:v>41912</c:v>
                </c:pt>
                <c:pt idx="217">
                  <c:v>41920</c:v>
                </c:pt>
                <c:pt idx="218">
                  <c:v>41921</c:v>
                </c:pt>
                <c:pt idx="219">
                  <c:v>41922</c:v>
                </c:pt>
                <c:pt idx="220">
                  <c:v>41923</c:v>
                </c:pt>
                <c:pt idx="221">
                  <c:v>41925</c:v>
                </c:pt>
                <c:pt idx="222">
                  <c:v>41926</c:v>
                </c:pt>
                <c:pt idx="223">
                  <c:v>41927</c:v>
                </c:pt>
                <c:pt idx="224">
                  <c:v>41928</c:v>
                </c:pt>
                <c:pt idx="225">
                  <c:v>41929</c:v>
                </c:pt>
                <c:pt idx="226">
                  <c:v>41932</c:v>
                </c:pt>
                <c:pt idx="227">
                  <c:v>41933</c:v>
                </c:pt>
                <c:pt idx="228">
                  <c:v>41934</c:v>
                </c:pt>
                <c:pt idx="229">
                  <c:v>41935</c:v>
                </c:pt>
                <c:pt idx="230">
                  <c:v>41936</c:v>
                </c:pt>
                <c:pt idx="231">
                  <c:v>41939</c:v>
                </c:pt>
                <c:pt idx="232">
                  <c:v>41940</c:v>
                </c:pt>
                <c:pt idx="233">
                  <c:v>41941</c:v>
                </c:pt>
                <c:pt idx="234">
                  <c:v>41942</c:v>
                </c:pt>
                <c:pt idx="235">
                  <c:v>41943</c:v>
                </c:pt>
                <c:pt idx="236">
                  <c:v>41946</c:v>
                </c:pt>
                <c:pt idx="237">
                  <c:v>41947</c:v>
                </c:pt>
                <c:pt idx="238">
                  <c:v>41948</c:v>
                </c:pt>
                <c:pt idx="239">
                  <c:v>41949</c:v>
                </c:pt>
                <c:pt idx="240">
                  <c:v>41950</c:v>
                </c:pt>
                <c:pt idx="241">
                  <c:v>41953</c:v>
                </c:pt>
                <c:pt idx="242">
                  <c:v>41954</c:v>
                </c:pt>
                <c:pt idx="243">
                  <c:v>41955</c:v>
                </c:pt>
                <c:pt idx="244">
                  <c:v>41956</c:v>
                </c:pt>
                <c:pt idx="245">
                  <c:v>41957</c:v>
                </c:pt>
                <c:pt idx="246">
                  <c:v>41960</c:v>
                </c:pt>
                <c:pt idx="247">
                  <c:v>41961</c:v>
                </c:pt>
                <c:pt idx="248">
                  <c:v>41962</c:v>
                </c:pt>
                <c:pt idx="249">
                  <c:v>41963</c:v>
                </c:pt>
                <c:pt idx="250">
                  <c:v>41964</c:v>
                </c:pt>
                <c:pt idx="251">
                  <c:v>41967</c:v>
                </c:pt>
                <c:pt idx="252">
                  <c:v>41968</c:v>
                </c:pt>
                <c:pt idx="253">
                  <c:v>41969</c:v>
                </c:pt>
                <c:pt idx="254">
                  <c:v>41970</c:v>
                </c:pt>
                <c:pt idx="255">
                  <c:v>41971</c:v>
                </c:pt>
                <c:pt idx="256">
                  <c:v>41974</c:v>
                </c:pt>
                <c:pt idx="257">
                  <c:v>41975</c:v>
                </c:pt>
                <c:pt idx="258">
                  <c:v>41976</c:v>
                </c:pt>
                <c:pt idx="259">
                  <c:v>41977</c:v>
                </c:pt>
                <c:pt idx="260">
                  <c:v>41978</c:v>
                </c:pt>
                <c:pt idx="261">
                  <c:v>41981</c:v>
                </c:pt>
                <c:pt idx="262">
                  <c:v>41982</c:v>
                </c:pt>
                <c:pt idx="263">
                  <c:v>41983</c:v>
                </c:pt>
                <c:pt idx="264">
                  <c:v>41984</c:v>
                </c:pt>
                <c:pt idx="265">
                  <c:v>41985</c:v>
                </c:pt>
                <c:pt idx="266">
                  <c:v>41988</c:v>
                </c:pt>
                <c:pt idx="267">
                  <c:v>41989</c:v>
                </c:pt>
                <c:pt idx="268">
                  <c:v>41990</c:v>
                </c:pt>
                <c:pt idx="269">
                  <c:v>41991</c:v>
                </c:pt>
                <c:pt idx="270">
                  <c:v>41992</c:v>
                </c:pt>
                <c:pt idx="271">
                  <c:v>41995</c:v>
                </c:pt>
                <c:pt idx="272">
                  <c:v>41996</c:v>
                </c:pt>
                <c:pt idx="273">
                  <c:v>41997</c:v>
                </c:pt>
                <c:pt idx="274">
                  <c:v>41998</c:v>
                </c:pt>
                <c:pt idx="275">
                  <c:v>41999</c:v>
                </c:pt>
                <c:pt idx="276">
                  <c:v>42002</c:v>
                </c:pt>
                <c:pt idx="277">
                  <c:v>42003</c:v>
                </c:pt>
                <c:pt idx="278">
                  <c:v>42004</c:v>
                </c:pt>
                <c:pt idx="279">
                  <c:v>42008</c:v>
                </c:pt>
                <c:pt idx="280">
                  <c:v>42009</c:v>
                </c:pt>
                <c:pt idx="281">
                  <c:v>42010</c:v>
                </c:pt>
                <c:pt idx="282">
                  <c:v>42011</c:v>
                </c:pt>
                <c:pt idx="283">
                  <c:v>42012</c:v>
                </c:pt>
                <c:pt idx="284">
                  <c:v>42013</c:v>
                </c:pt>
                <c:pt idx="285">
                  <c:v>42016</c:v>
                </c:pt>
                <c:pt idx="286">
                  <c:v>42017</c:v>
                </c:pt>
                <c:pt idx="287">
                  <c:v>42018</c:v>
                </c:pt>
                <c:pt idx="288">
                  <c:v>42019</c:v>
                </c:pt>
                <c:pt idx="289">
                  <c:v>42020</c:v>
                </c:pt>
                <c:pt idx="290">
                  <c:v>42023</c:v>
                </c:pt>
                <c:pt idx="291">
                  <c:v>42024</c:v>
                </c:pt>
                <c:pt idx="292">
                  <c:v>42025</c:v>
                </c:pt>
                <c:pt idx="293">
                  <c:v>42026</c:v>
                </c:pt>
                <c:pt idx="294">
                  <c:v>42027</c:v>
                </c:pt>
                <c:pt idx="295">
                  <c:v>42030</c:v>
                </c:pt>
                <c:pt idx="296">
                  <c:v>42031</c:v>
                </c:pt>
                <c:pt idx="297">
                  <c:v>42032</c:v>
                </c:pt>
                <c:pt idx="298">
                  <c:v>42033</c:v>
                </c:pt>
                <c:pt idx="299">
                  <c:v>42034</c:v>
                </c:pt>
                <c:pt idx="300">
                  <c:v>42037</c:v>
                </c:pt>
                <c:pt idx="301">
                  <c:v>42038</c:v>
                </c:pt>
                <c:pt idx="302">
                  <c:v>42039</c:v>
                </c:pt>
                <c:pt idx="303">
                  <c:v>42040</c:v>
                </c:pt>
                <c:pt idx="304">
                  <c:v>42041</c:v>
                </c:pt>
                <c:pt idx="305">
                  <c:v>42044</c:v>
                </c:pt>
                <c:pt idx="306">
                  <c:v>42045</c:v>
                </c:pt>
                <c:pt idx="307">
                  <c:v>42046</c:v>
                </c:pt>
                <c:pt idx="308">
                  <c:v>42047</c:v>
                </c:pt>
                <c:pt idx="309">
                  <c:v>42048</c:v>
                </c:pt>
                <c:pt idx="310">
                  <c:v>42050</c:v>
                </c:pt>
                <c:pt idx="311">
                  <c:v>42051</c:v>
                </c:pt>
                <c:pt idx="312">
                  <c:v>42052</c:v>
                </c:pt>
                <c:pt idx="313">
                  <c:v>42060</c:v>
                </c:pt>
                <c:pt idx="314">
                  <c:v>42061</c:v>
                </c:pt>
                <c:pt idx="315">
                  <c:v>42062</c:v>
                </c:pt>
                <c:pt idx="316">
                  <c:v>42063</c:v>
                </c:pt>
                <c:pt idx="317">
                  <c:v>42065</c:v>
                </c:pt>
                <c:pt idx="318">
                  <c:v>42066</c:v>
                </c:pt>
                <c:pt idx="319">
                  <c:v>42067</c:v>
                </c:pt>
                <c:pt idx="320">
                  <c:v>42068</c:v>
                </c:pt>
                <c:pt idx="321">
                  <c:v>42069</c:v>
                </c:pt>
                <c:pt idx="322">
                  <c:v>42072</c:v>
                </c:pt>
                <c:pt idx="323">
                  <c:v>42073</c:v>
                </c:pt>
                <c:pt idx="324">
                  <c:v>42074</c:v>
                </c:pt>
                <c:pt idx="325">
                  <c:v>42075</c:v>
                </c:pt>
                <c:pt idx="326">
                  <c:v>42076</c:v>
                </c:pt>
                <c:pt idx="327">
                  <c:v>42079</c:v>
                </c:pt>
                <c:pt idx="328">
                  <c:v>42080</c:v>
                </c:pt>
                <c:pt idx="329">
                  <c:v>42081</c:v>
                </c:pt>
                <c:pt idx="330">
                  <c:v>42082</c:v>
                </c:pt>
                <c:pt idx="331">
                  <c:v>42083</c:v>
                </c:pt>
                <c:pt idx="332">
                  <c:v>42086</c:v>
                </c:pt>
                <c:pt idx="333">
                  <c:v>42087</c:v>
                </c:pt>
                <c:pt idx="334">
                  <c:v>42088</c:v>
                </c:pt>
                <c:pt idx="335">
                  <c:v>42089</c:v>
                </c:pt>
                <c:pt idx="336">
                  <c:v>42090</c:v>
                </c:pt>
              </c:numCache>
            </c:numRef>
          </c:cat>
          <c:val>
            <c:numRef>
              <c:f>SHIBOR!$B$4:$B$340</c:f>
              <c:numCache>
                <c:formatCode>#,##0.0000_ ;\-#,##0.0000\ </c:formatCode>
                <c:ptCount val="337"/>
                <c:pt idx="0">
                  <c:v>3.8889999999999998</c:v>
                </c:pt>
                <c:pt idx="1">
                  <c:v>3.8989999999999991</c:v>
                </c:pt>
                <c:pt idx="2">
                  <c:v>3.847</c:v>
                </c:pt>
                <c:pt idx="3">
                  <c:v>3.746</c:v>
                </c:pt>
                <c:pt idx="4">
                  <c:v>3.7640000000000002</c:v>
                </c:pt>
                <c:pt idx="5">
                  <c:v>3.746</c:v>
                </c:pt>
                <c:pt idx="6">
                  <c:v>3.726</c:v>
                </c:pt>
                <c:pt idx="7">
                  <c:v>3.7480000000000002</c:v>
                </c:pt>
                <c:pt idx="8">
                  <c:v>3.7250000000000001</c:v>
                </c:pt>
                <c:pt idx="9">
                  <c:v>3.7235000000000009</c:v>
                </c:pt>
                <c:pt idx="10">
                  <c:v>3.7029999999999998</c:v>
                </c:pt>
                <c:pt idx="11">
                  <c:v>3.7</c:v>
                </c:pt>
                <c:pt idx="12">
                  <c:v>3.62</c:v>
                </c:pt>
                <c:pt idx="13">
                  <c:v>3.5579999999999998</c:v>
                </c:pt>
                <c:pt idx="14">
                  <c:v>3.51</c:v>
                </c:pt>
                <c:pt idx="15">
                  <c:v>3.46</c:v>
                </c:pt>
                <c:pt idx="16">
                  <c:v>3.4320999999999993</c:v>
                </c:pt>
                <c:pt idx="17">
                  <c:v>3.4470000000000001</c:v>
                </c:pt>
                <c:pt idx="18">
                  <c:v>3.4699999999999998</c:v>
                </c:pt>
                <c:pt idx="19">
                  <c:v>3.5880000000000001</c:v>
                </c:pt>
                <c:pt idx="20">
                  <c:v>3.8459999999999992</c:v>
                </c:pt>
                <c:pt idx="21">
                  <c:v>3.927</c:v>
                </c:pt>
                <c:pt idx="22">
                  <c:v>4.5149999999999979</c:v>
                </c:pt>
                <c:pt idx="23">
                  <c:v>4.1449999999999978</c:v>
                </c:pt>
                <c:pt idx="24">
                  <c:v>4.05</c:v>
                </c:pt>
                <c:pt idx="25">
                  <c:v>4.0010000000000003</c:v>
                </c:pt>
                <c:pt idx="26">
                  <c:v>3.512999999999999</c:v>
                </c:pt>
                <c:pt idx="27">
                  <c:v>3.2050000000000001</c:v>
                </c:pt>
                <c:pt idx="28">
                  <c:v>3.1480000000000001</c:v>
                </c:pt>
                <c:pt idx="29">
                  <c:v>3.1309999999999998</c:v>
                </c:pt>
                <c:pt idx="30">
                  <c:v>3.0059999999999998</c:v>
                </c:pt>
                <c:pt idx="31">
                  <c:v>2.92</c:v>
                </c:pt>
                <c:pt idx="32">
                  <c:v>2.8749999999999991</c:v>
                </c:pt>
                <c:pt idx="33">
                  <c:v>2.8299999999999992</c:v>
                </c:pt>
                <c:pt idx="34">
                  <c:v>2.794</c:v>
                </c:pt>
                <c:pt idx="35">
                  <c:v>2.766</c:v>
                </c:pt>
                <c:pt idx="36">
                  <c:v>2.738</c:v>
                </c:pt>
                <c:pt idx="37">
                  <c:v>2.7395</c:v>
                </c:pt>
                <c:pt idx="38">
                  <c:v>2.7513000000000001</c:v>
                </c:pt>
                <c:pt idx="39">
                  <c:v>2.7723</c:v>
                </c:pt>
                <c:pt idx="40">
                  <c:v>2.8169999999999993</c:v>
                </c:pt>
                <c:pt idx="41">
                  <c:v>3.8879999999999999</c:v>
                </c:pt>
                <c:pt idx="42">
                  <c:v>3.641</c:v>
                </c:pt>
                <c:pt idx="43">
                  <c:v>3.6759999999999997</c:v>
                </c:pt>
                <c:pt idx="44">
                  <c:v>3.7</c:v>
                </c:pt>
                <c:pt idx="45">
                  <c:v>3.7193000000000001</c:v>
                </c:pt>
                <c:pt idx="46">
                  <c:v>4.4000000000000004</c:v>
                </c:pt>
                <c:pt idx="47">
                  <c:v>4.5339999999999998</c:v>
                </c:pt>
                <c:pt idx="48">
                  <c:v>4.8476999999999997</c:v>
                </c:pt>
                <c:pt idx="49">
                  <c:v>4.8</c:v>
                </c:pt>
                <c:pt idx="50">
                  <c:v>4.4349999999999996</c:v>
                </c:pt>
                <c:pt idx="51">
                  <c:v>4.2699999999999996</c:v>
                </c:pt>
                <c:pt idx="52">
                  <c:v>4.25</c:v>
                </c:pt>
                <c:pt idx="53">
                  <c:v>4.3034999999999997</c:v>
                </c:pt>
                <c:pt idx="54">
                  <c:v>4.1369999999999996</c:v>
                </c:pt>
                <c:pt idx="55">
                  <c:v>4.0750000000000002</c:v>
                </c:pt>
                <c:pt idx="56">
                  <c:v>3.669</c:v>
                </c:pt>
                <c:pt idx="57">
                  <c:v>3.278</c:v>
                </c:pt>
                <c:pt idx="58">
                  <c:v>2.9509999999999992</c:v>
                </c:pt>
                <c:pt idx="59">
                  <c:v>2.68</c:v>
                </c:pt>
                <c:pt idx="60">
                  <c:v>2.403</c:v>
                </c:pt>
                <c:pt idx="61">
                  <c:v>1.9810000000000001</c:v>
                </c:pt>
                <c:pt idx="62">
                  <c:v>1.764</c:v>
                </c:pt>
                <c:pt idx="63">
                  <c:v>1.7</c:v>
                </c:pt>
                <c:pt idx="64">
                  <c:v>1.72</c:v>
                </c:pt>
                <c:pt idx="65">
                  <c:v>1.75</c:v>
                </c:pt>
                <c:pt idx="66">
                  <c:v>1.75</c:v>
                </c:pt>
                <c:pt idx="67">
                  <c:v>1.8457999999999997</c:v>
                </c:pt>
                <c:pt idx="68">
                  <c:v>2.085</c:v>
                </c:pt>
                <c:pt idx="69">
                  <c:v>2.0830000000000002</c:v>
                </c:pt>
                <c:pt idx="70">
                  <c:v>2.09</c:v>
                </c:pt>
                <c:pt idx="71">
                  <c:v>2.0547</c:v>
                </c:pt>
                <c:pt idx="72">
                  <c:v>1.9947999999999999</c:v>
                </c:pt>
                <c:pt idx="73">
                  <c:v>1.919</c:v>
                </c:pt>
                <c:pt idx="74">
                  <c:v>1.873</c:v>
                </c:pt>
                <c:pt idx="75">
                  <c:v>1.9000000000000001</c:v>
                </c:pt>
                <c:pt idx="76">
                  <c:v>1.9600000000000004</c:v>
                </c:pt>
                <c:pt idx="77">
                  <c:v>1.8765000000000001</c:v>
                </c:pt>
                <c:pt idx="78">
                  <c:v>1.869</c:v>
                </c:pt>
                <c:pt idx="79">
                  <c:v>2.0499999999999998</c:v>
                </c:pt>
                <c:pt idx="80">
                  <c:v>2.8024999999999993</c:v>
                </c:pt>
                <c:pt idx="81">
                  <c:v>3.0109999999999997</c:v>
                </c:pt>
                <c:pt idx="82">
                  <c:v>2.5</c:v>
                </c:pt>
                <c:pt idx="83">
                  <c:v>2.5</c:v>
                </c:pt>
                <c:pt idx="84">
                  <c:v>2.5</c:v>
                </c:pt>
                <c:pt idx="85">
                  <c:v>2.52</c:v>
                </c:pt>
                <c:pt idx="86">
                  <c:v>2.6579999999999999</c:v>
                </c:pt>
                <c:pt idx="87">
                  <c:v>2.75</c:v>
                </c:pt>
                <c:pt idx="88">
                  <c:v>2.8</c:v>
                </c:pt>
                <c:pt idx="89">
                  <c:v>2.8659999999999997</c:v>
                </c:pt>
                <c:pt idx="90">
                  <c:v>2.9499999999999997</c:v>
                </c:pt>
                <c:pt idx="91">
                  <c:v>2.9499999999999997</c:v>
                </c:pt>
                <c:pt idx="92">
                  <c:v>2.7629999999999999</c:v>
                </c:pt>
                <c:pt idx="93">
                  <c:v>2.7130000000000001</c:v>
                </c:pt>
                <c:pt idx="94">
                  <c:v>2.74</c:v>
                </c:pt>
                <c:pt idx="95">
                  <c:v>2.74</c:v>
                </c:pt>
                <c:pt idx="96">
                  <c:v>2.75</c:v>
                </c:pt>
                <c:pt idx="97">
                  <c:v>2.6389999999999998</c:v>
                </c:pt>
                <c:pt idx="98">
                  <c:v>2.4489999999999998</c:v>
                </c:pt>
                <c:pt idx="99">
                  <c:v>2.298</c:v>
                </c:pt>
                <c:pt idx="100">
                  <c:v>2.181</c:v>
                </c:pt>
                <c:pt idx="101">
                  <c:v>2</c:v>
                </c:pt>
                <c:pt idx="102">
                  <c:v>1.9800000000000004</c:v>
                </c:pt>
                <c:pt idx="103">
                  <c:v>1.9261999999999999</c:v>
                </c:pt>
                <c:pt idx="104">
                  <c:v>1.9630000000000001</c:v>
                </c:pt>
                <c:pt idx="105">
                  <c:v>2.302999999999999</c:v>
                </c:pt>
                <c:pt idx="106">
                  <c:v>2.3099999999999992</c:v>
                </c:pt>
                <c:pt idx="107">
                  <c:v>2.4059999999999997</c:v>
                </c:pt>
                <c:pt idx="108">
                  <c:v>2.6040000000000001</c:v>
                </c:pt>
                <c:pt idx="109">
                  <c:v>2.5</c:v>
                </c:pt>
                <c:pt idx="110">
                  <c:v>2.4</c:v>
                </c:pt>
                <c:pt idx="111">
                  <c:v>2.3699999999999997</c:v>
                </c:pt>
                <c:pt idx="112">
                  <c:v>2.3699999999999997</c:v>
                </c:pt>
                <c:pt idx="113">
                  <c:v>2.3699999999999997</c:v>
                </c:pt>
                <c:pt idx="114">
                  <c:v>2.23</c:v>
                </c:pt>
                <c:pt idx="115">
                  <c:v>2.2204999999999999</c:v>
                </c:pt>
                <c:pt idx="116">
                  <c:v>2.2134999999999998</c:v>
                </c:pt>
                <c:pt idx="117">
                  <c:v>2.3499999999999992</c:v>
                </c:pt>
                <c:pt idx="118">
                  <c:v>2.3665999999999991</c:v>
                </c:pt>
                <c:pt idx="119">
                  <c:v>2.3499999999999992</c:v>
                </c:pt>
                <c:pt idx="120">
                  <c:v>2.3699999999999997</c:v>
                </c:pt>
                <c:pt idx="121">
                  <c:v>2.395999999999999</c:v>
                </c:pt>
                <c:pt idx="122">
                  <c:v>2.427</c:v>
                </c:pt>
                <c:pt idx="123">
                  <c:v>2.528</c:v>
                </c:pt>
                <c:pt idx="124">
                  <c:v>2.5099999999999998</c:v>
                </c:pt>
                <c:pt idx="125">
                  <c:v>2.5299999999999998</c:v>
                </c:pt>
                <c:pt idx="126">
                  <c:v>2.5024999999999991</c:v>
                </c:pt>
                <c:pt idx="127">
                  <c:v>2.5409999999999999</c:v>
                </c:pt>
                <c:pt idx="128">
                  <c:v>2.5099999999999998</c:v>
                </c:pt>
                <c:pt idx="129">
                  <c:v>2.5099999999999998</c:v>
                </c:pt>
                <c:pt idx="130">
                  <c:v>2.57</c:v>
                </c:pt>
                <c:pt idx="131">
                  <c:v>2.5209999999999999</c:v>
                </c:pt>
                <c:pt idx="132">
                  <c:v>2.5609999999999999</c:v>
                </c:pt>
                <c:pt idx="133">
                  <c:v>2.5759999999999992</c:v>
                </c:pt>
                <c:pt idx="134">
                  <c:v>2.5808</c:v>
                </c:pt>
                <c:pt idx="135">
                  <c:v>2.58</c:v>
                </c:pt>
                <c:pt idx="136">
                  <c:v>2.57</c:v>
                </c:pt>
                <c:pt idx="137">
                  <c:v>2.5919999999999992</c:v>
                </c:pt>
                <c:pt idx="138">
                  <c:v>2.597</c:v>
                </c:pt>
                <c:pt idx="139">
                  <c:v>2.6</c:v>
                </c:pt>
                <c:pt idx="140">
                  <c:v>2.6</c:v>
                </c:pt>
                <c:pt idx="141">
                  <c:v>2.6</c:v>
                </c:pt>
                <c:pt idx="142">
                  <c:v>2.6389999999999998</c:v>
                </c:pt>
                <c:pt idx="143">
                  <c:v>2.698</c:v>
                </c:pt>
                <c:pt idx="144">
                  <c:v>2.7589999999999999</c:v>
                </c:pt>
                <c:pt idx="145">
                  <c:v>2.7549999999999999</c:v>
                </c:pt>
                <c:pt idx="146">
                  <c:v>2.9709999999999992</c:v>
                </c:pt>
                <c:pt idx="147">
                  <c:v>2.9949999999999997</c:v>
                </c:pt>
                <c:pt idx="148">
                  <c:v>2.9739999999999998</c:v>
                </c:pt>
                <c:pt idx="149">
                  <c:v>2.8849999999999998</c:v>
                </c:pt>
                <c:pt idx="150">
                  <c:v>2.9129999999999989</c:v>
                </c:pt>
                <c:pt idx="151">
                  <c:v>3.016999999999999</c:v>
                </c:pt>
                <c:pt idx="152">
                  <c:v>3.02</c:v>
                </c:pt>
                <c:pt idx="153">
                  <c:v>2.96</c:v>
                </c:pt>
                <c:pt idx="154">
                  <c:v>2.94</c:v>
                </c:pt>
                <c:pt idx="155">
                  <c:v>2.9519999999999991</c:v>
                </c:pt>
                <c:pt idx="156">
                  <c:v>3.2530000000000001</c:v>
                </c:pt>
                <c:pt idx="157">
                  <c:v>3.3509999999999991</c:v>
                </c:pt>
                <c:pt idx="158">
                  <c:v>3.3</c:v>
                </c:pt>
                <c:pt idx="159">
                  <c:v>3.2850000000000001</c:v>
                </c:pt>
                <c:pt idx="160">
                  <c:v>3.2549999999999999</c:v>
                </c:pt>
                <c:pt idx="161">
                  <c:v>3.218</c:v>
                </c:pt>
                <c:pt idx="162">
                  <c:v>3.2472000000000008</c:v>
                </c:pt>
                <c:pt idx="163">
                  <c:v>3.2465000000000002</c:v>
                </c:pt>
                <c:pt idx="164">
                  <c:v>3.2450000000000001</c:v>
                </c:pt>
                <c:pt idx="165">
                  <c:v>3.3179999999999992</c:v>
                </c:pt>
                <c:pt idx="166">
                  <c:v>3.2530000000000001</c:v>
                </c:pt>
                <c:pt idx="167">
                  <c:v>3.2949999999999999</c:v>
                </c:pt>
                <c:pt idx="168">
                  <c:v>3.3129999999999993</c:v>
                </c:pt>
                <c:pt idx="169">
                  <c:v>3.3479999999999999</c:v>
                </c:pt>
                <c:pt idx="170">
                  <c:v>3.3039999999999998</c:v>
                </c:pt>
                <c:pt idx="171">
                  <c:v>3.2503000000000002</c:v>
                </c:pt>
                <c:pt idx="172">
                  <c:v>3.2502</c:v>
                </c:pt>
                <c:pt idx="173">
                  <c:v>3.2040000000000002</c:v>
                </c:pt>
                <c:pt idx="174">
                  <c:v>3.1959999999999997</c:v>
                </c:pt>
                <c:pt idx="175">
                  <c:v>3.1819999999999999</c:v>
                </c:pt>
                <c:pt idx="176">
                  <c:v>3.145</c:v>
                </c:pt>
                <c:pt idx="177">
                  <c:v>3.0509999999999997</c:v>
                </c:pt>
                <c:pt idx="178">
                  <c:v>3.04</c:v>
                </c:pt>
                <c:pt idx="179">
                  <c:v>3.0009999999999999</c:v>
                </c:pt>
                <c:pt idx="180">
                  <c:v>2.9549999999999992</c:v>
                </c:pt>
                <c:pt idx="181">
                  <c:v>2.915999999999999</c:v>
                </c:pt>
                <c:pt idx="182">
                  <c:v>2.891999999999999</c:v>
                </c:pt>
                <c:pt idx="183">
                  <c:v>2.8879999999999999</c:v>
                </c:pt>
                <c:pt idx="184">
                  <c:v>2.8889999999999998</c:v>
                </c:pt>
                <c:pt idx="185">
                  <c:v>2.8579999999999997</c:v>
                </c:pt>
                <c:pt idx="186">
                  <c:v>2.8349999999999991</c:v>
                </c:pt>
                <c:pt idx="187">
                  <c:v>2.8329999999999993</c:v>
                </c:pt>
                <c:pt idx="188">
                  <c:v>2.8479999999999999</c:v>
                </c:pt>
                <c:pt idx="189">
                  <c:v>2.843</c:v>
                </c:pt>
                <c:pt idx="190">
                  <c:v>2.8409999999999997</c:v>
                </c:pt>
                <c:pt idx="191">
                  <c:v>2.823</c:v>
                </c:pt>
                <c:pt idx="192">
                  <c:v>2.8609999999999998</c:v>
                </c:pt>
                <c:pt idx="193">
                  <c:v>2.875999999999999</c:v>
                </c:pt>
                <c:pt idx="194">
                  <c:v>2.9079999999999999</c:v>
                </c:pt>
                <c:pt idx="195">
                  <c:v>2.9059999999999997</c:v>
                </c:pt>
                <c:pt idx="196">
                  <c:v>2.847</c:v>
                </c:pt>
                <c:pt idx="197">
                  <c:v>2.8239999999999998</c:v>
                </c:pt>
                <c:pt idx="198">
                  <c:v>2.8149999999999991</c:v>
                </c:pt>
                <c:pt idx="199">
                  <c:v>2.8069999999999991</c:v>
                </c:pt>
                <c:pt idx="200">
                  <c:v>2.8159999999999989</c:v>
                </c:pt>
                <c:pt idx="201">
                  <c:v>2.8389999999999991</c:v>
                </c:pt>
                <c:pt idx="202">
                  <c:v>2.8589999999999991</c:v>
                </c:pt>
                <c:pt idx="203">
                  <c:v>2.8529999999999993</c:v>
                </c:pt>
                <c:pt idx="204">
                  <c:v>2.8509999999999991</c:v>
                </c:pt>
                <c:pt idx="205">
                  <c:v>2.8529999999999993</c:v>
                </c:pt>
                <c:pt idx="206">
                  <c:v>2.847</c:v>
                </c:pt>
                <c:pt idx="207">
                  <c:v>2.8409999999999997</c:v>
                </c:pt>
                <c:pt idx="208">
                  <c:v>2.84</c:v>
                </c:pt>
                <c:pt idx="209">
                  <c:v>2.7970000000000002</c:v>
                </c:pt>
                <c:pt idx="210">
                  <c:v>2.7159999999999997</c:v>
                </c:pt>
                <c:pt idx="211">
                  <c:v>2.6909999999999998</c:v>
                </c:pt>
                <c:pt idx="212">
                  <c:v>2.677</c:v>
                </c:pt>
                <c:pt idx="213">
                  <c:v>2.6779999999999999</c:v>
                </c:pt>
                <c:pt idx="214">
                  <c:v>2.6579999999999999</c:v>
                </c:pt>
                <c:pt idx="215">
                  <c:v>2.5430000000000001</c:v>
                </c:pt>
                <c:pt idx="216">
                  <c:v>2.5324999999999993</c:v>
                </c:pt>
                <c:pt idx="217">
                  <c:v>2.54</c:v>
                </c:pt>
                <c:pt idx="218">
                  <c:v>2.5623</c:v>
                </c:pt>
                <c:pt idx="219">
                  <c:v>2.5665</c:v>
                </c:pt>
                <c:pt idx="220">
                  <c:v>2.544</c:v>
                </c:pt>
                <c:pt idx="221">
                  <c:v>2.5359999999999991</c:v>
                </c:pt>
                <c:pt idx="222">
                  <c:v>2.5379999999999998</c:v>
                </c:pt>
                <c:pt idx="223">
                  <c:v>2.4979999999999998</c:v>
                </c:pt>
                <c:pt idx="224">
                  <c:v>2.4739999999999998</c:v>
                </c:pt>
                <c:pt idx="225">
                  <c:v>2.4609999999999999</c:v>
                </c:pt>
                <c:pt idx="226">
                  <c:v>2.4279999999999999</c:v>
                </c:pt>
                <c:pt idx="227">
                  <c:v>2.4149999999999991</c:v>
                </c:pt>
                <c:pt idx="228">
                  <c:v>2.4189999999999992</c:v>
                </c:pt>
                <c:pt idx="229">
                  <c:v>2.423</c:v>
                </c:pt>
                <c:pt idx="230">
                  <c:v>2.4451999999999998</c:v>
                </c:pt>
                <c:pt idx="231">
                  <c:v>2.4821999999999997</c:v>
                </c:pt>
                <c:pt idx="232">
                  <c:v>2.4909999999999997</c:v>
                </c:pt>
                <c:pt idx="233">
                  <c:v>2.5179999999999998</c:v>
                </c:pt>
                <c:pt idx="234">
                  <c:v>2.5539999999999998</c:v>
                </c:pt>
                <c:pt idx="235">
                  <c:v>2.5589999999999997</c:v>
                </c:pt>
                <c:pt idx="236">
                  <c:v>2.548</c:v>
                </c:pt>
                <c:pt idx="237">
                  <c:v>2.5419999999999998</c:v>
                </c:pt>
                <c:pt idx="238">
                  <c:v>2.5419999999999998</c:v>
                </c:pt>
                <c:pt idx="239">
                  <c:v>2.5579999999999998</c:v>
                </c:pt>
                <c:pt idx="240">
                  <c:v>2.569</c:v>
                </c:pt>
                <c:pt idx="241">
                  <c:v>2.5389999999999997</c:v>
                </c:pt>
                <c:pt idx="242">
                  <c:v>2.492999999999999</c:v>
                </c:pt>
                <c:pt idx="243">
                  <c:v>2.4830000000000001</c:v>
                </c:pt>
                <c:pt idx="244">
                  <c:v>2.472999999999999</c:v>
                </c:pt>
                <c:pt idx="245">
                  <c:v>2.4859999999999998</c:v>
                </c:pt>
                <c:pt idx="246">
                  <c:v>2.5089999999999999</c:v>
                </c:pt>
                <c:pt idx="247">
                  <c:v>2.5030000000000001</c:v>
                </c:pt>
                <c:pt idx="248">
                  <c:v>2.504</c:v>
                </c:pt>
                <c:pt idx="249">
                  <c:v>2.5389999999999997</c:v>
                </c:pt>
                <c:pt idx="250">
                  <c:v>2.5859999999999999</c:v>
                </c:pt>
                <c:pt idx="251">
                  <c:v>2.5539999999999998</c:v>
                </c:pt>
                <c:pt idx="252">
                  <c:v>2.5589999999999997</c:v>
                </c:pt>
                <c:pt idx="253">
                  <c:v>2.573</c:v>
                </c:pt>
                <c:pt idx="254">
                  <c:v>2.5840000000000001</c:v>
                </c:pt>
                <c:pt idx="255">
                  <c:v>2.6080000000000001</c:v>
                </c:pt>
                <c:pt idx="256">
                  <c:v>2.6459999999999999</c:v>
                </c:pt>
                <c:pt idx="257">
                  <c:v>2.6429999999999998</c:v>
                </c:pt>
                <c:pt idx="258">
                  <c:v>2.6339999999999999</c:v>
                </c:pt>
                <c:pt idx="259">
                  <c:v>2.6319999999999997</c:v>
                </c:pt>
                <c:pt idx="260">
                  <c:v>2.6280000000000001</c:v>
                </c:pt>
                <c:pt idx="261">
                  <c:v>2.641</c:v>
                </c:pt>
                <c:pt idx="262">
                  <c:v>2.64</c:v>
                </c:pt>
                <c:pt idx="263">
                  <c:v>2.6429999999999998</c:v>
                </c:pt>
                <c:pt idx="264">
                  <c:v>2.6459999999999999</c:v>
                </c:pt>
                <c:pt idx="265">
                  <c:v>2.6509999999999998</c:v>
                </c:pt>
                <c:pt idx="266">
                  <c:v>2.6539999999999999</c:v>
                </c:pt>
                <c:pt idx="267">
                  <c:v>2.6680000000000001</c:v>
                </c:pt>
                <c:pt idx="268">
                  <c:v>2.766</c:v>
                </c:pt>
                <c:pt idx="269">
                  <c:v>3.13</c:v>
                </c:pt>
                <c:pt idx="270">
                  <c:v>3.6059999999999999</c:v>
                </c:pt>
                <c:pt idx="271">
                  <c:v>3.702</c:v>
                </c:pt>
                <c:pt idx="272">
                  <c:v>3.6669999999999998</c:v>
                </c:pt>
                <c:pt idx="273">
                  <c:v>3.6059999999999999</c:v>
                </c:pt>
                <c:pt idx="274">
                  <c:v>3.5489999999999999</c:v>
                </c:pt>
                <c:pt idx="275">
                  <c:v>3.4859999999999998</c:v>
                </c:pt>
                <c:pt idx="276">
                  <c:v>3.4149999999999991</c:v>
                </c:pt>
                <c:pt idx="277">
                  <c:v>3.38</c:v>
                </c:pt>
                <c:pt idx="278">
                  <c:v>3.528</c:v>
                </c:pt>
                <c:pt idx="279">
                  <c:v>3.64</c:v>
                </c:pt>
                <c:pt idx="280">
                  <c:v>3.4209999999999998</c:v>
                </c:pt>
                <c:pt idx="281">
                  <c:v>3.0319999999999991</c:v>
                </c:pt>
                <c:pt idx="282">
                  <c:v>2.8809999999999998</c:v>
                </c:pt>
                <c:pt idx="283">
                  <c:v>2.8299999999999992</c:v>
                </c:pt>
                <c:pt idx="284">
                  <c:v>2.8049999999999997</c:v>
                </c:pt>
                <c:pt idx="285">
                  <c:v>2.7530000000000001</c:v>
                </c:pt>
                <c:pt idx="286">
                  <c:v>2.6669999999999998</c:v>
                </c:pt>
                <c:pt idx="287">
                  <c:v>2.6359999999999997</c:v>
                </c:pt>
                <c:pt idx="288">
                  <c:v>2.6309999999999998</c:v>
                </c:pt>
                <c:pt idx="289">
                  <c:v>2.633</c:v>
                </c:pt>
                <c:pt idx="290">
                  <c:v>2.66</c:v>
                </c:pt>
                <c:pt idx="291">
                  <c:v>2.7069999999999999</c:v>
                </c:pt>
                <c:pt idx="292">
                  <c:v>2.7880000000000007</c:v>
                </c:pt>
                <c:pt idx="293">
                  <c:v>2.7709999999999999</c:v>
                </c:pt>
                <c:pt idx="294">
                  <c:v>2.7280000000000002</c:v>
                </c:pt>
                <c:pt idx="295">
                  <c:v>2.6880000000000002</c:v>
                </c:pt>
                <c:pt idx="296">
                  <c:v>2.6739999999999999</c:v>
                </c:pt>
                <c:pt idx="297">
                  <c:v>2.69</c:v>
                </c:pt>
                <c:pt idx="298">
                  <c:v>2.7650000000000001</c:v>
                </c:pt>
                <c:pt idx="299">
                  <c:v>2.8129999999999993</c:v>
                </c:pt>
                <c:pt idx="300">
                  <c:v>2.8889999999999998</c:v>
                </c:pt>
                <c:pt idx="301">
                  <c:v>2.9543999999999997</c:v>
                </c:pt>
                <c:pt idx="302">
                  <c:v>2.972999999999999</c:v>
                </c:pt>
                <c:pt idx="303">
                  <c:v>2.8659999999999997</c:v>
                </c:pt>
                <c:pt idx="304">
                  <c:v>2.855999999999999</c:v>
                </c:pt>
                <c:pt idx="305">
                  <c:v>2.8119999999999989</c:v>
                </c:pt>
                <c:pt idx="306">
                  <c:v>2.851999999999999</c:v>
                </c:pt>
                <c:pt idx="307">
                  <c:v>2.9319999999999991</c:v>
                </c:pt>
                <c:pt idx="308">
                  <c:v>3.0579999999999998</c:v>
                </c:pt>
                <c:pt idx="309">
                  <c:v>3.0909999999999997</c:v>
                </c:pt>
                <c:pt idx="310">
                  <c:v>3.1749999999999998</c:v>
                </c:pt>
                <c:pt idx="311">
                  <c:v>3.1819999999999999</c:v>
                </c:pt>
                <c:pt idx="312">
                  <c:v>3.4</c:v>
                </c:pt>
                <c:pt idx="313">
                  <c:v>3.3279999999999998</c:v>
                </c:pt>
                <c:pt idx="314">
                  <c:v>3.298</c:v>
                </c:pt>
                <c:pt idx="315">
                  <c:v>3.3179999999999992</c:v>
                </c:pt>
                <c:pt idx="316">
                  <c:v>3.4409999999999998</c:v>
                </c:pt>
                <c:pt idx="317">
                  <c:v>3.452999999999999</c:v>
                </c:pt>
                <c:pt idx="318">
                  <c:v>3.4499999999999997</c:v>
                </c:pt>
                <c:pt idx="319">
                  <c:v>3.4459999999999997</c:v>
                </c:pt>
                <c:pt idx="320">
                  <c:v>3.4329999999999989</c:v>
                </c:pt>
                <c:pt idx="321">
                  <c:v>3.415999999999999</c:v>
                </c:pt>
                <c:pt idx="322">
                  <c:v>3.3809999999999998</c:v>
                </c:pt>
                <c:pt idx="323">
                  <c:v>3.3499999999999992</c:v>
                </c:pt>
                <c:pt idx="324">
                  <c:v>3.347</c:v>
                </c:pt>
                <c:pt idx="325">
                  <c:v>3.4643999999999999</c:v>
                </c:pt>
                <c:pt idx="326">
                  <c:v>3.4359999999999991</c:v>
                </c:pt>
                <c:pt idx="327">
                  <c:v>3.403</c:v>
                </c:pt>
                <c:pt idx="328">
                  <c:v>3.375999999999999</c:v>
                </c:pt>
                <c:pt idx="329">
                  <c:v>3.3689999999999998</c:v>
                </c:pt>
                <c:pt idx="330">
                  <c:v>3.331999999999999</c:v>
                </c:pt>
                <c:pt idx="331">
                  <c:v>3.294</c:v>
                </c:pt>
                <c:pt idx="332">
                  <c:v>3.2170000000000001</c:v>
                </c:pt>
                <c:pt idx="333">
                  <c:v>3.218</c:v>
                </c:pt>
                <c:pt idx="334">
                  <c:v>3.21</c:v>
                </c:pt>
                <c:pt idx="335">
                  <c:v>3.2159999999999997</c:v>
                </c:pt>
                <c:pt idx="336">
                  <c:v>3.206</c:v>
                </c:pt>
              </c:numCache>
            </c:numRef>
          </c:val>
        </c:ser>
        <c:marker val="1"/>
        <c:axId val="77017856"/>
        <c:axId val="77019392"/>
      </c:lineChart>
      <c:catAx>
        <c:axId val="77017856"/>
        <c:scaling>
          <c:orientation val="minMax"/>
        </c:scaling>
        <c:axPos val="b"/>
        <c:numFmt formatCode="yyyy\-mm\-dd" sourceLinked="1"/>
        <c:tickLblPos val="nextTo"/>
        <c:spPr>
          <a:noFill/>
          <a:ln w="9525" cap="flat" cmpd="sng" algn="ctr">
            <a:solidFill>
              <a:schemeClr val="tx1">
                <a:lumMod val="15000"/>
                <a:lumOff val="85000"/>
              </a:schemeClr>
            </a:solidFill>
            <a:round/>
          </a:ln>
          <a:effectLst/>
        </c:spPr>
        <c:txPr>
          <a:bodyPr rot="-3000000" spcFirstLastPara="1" vertOverflow="ellipsis" wrap="square" anchor="ctr" anchorCtr="1"/>
          <a:lstStyle/>
          <a:p>
            <a:pPr>
              <a:defRPr sz="1100" b="0" i="0" u="none" strike="noStrike" kern="1200" baseline="0">
                <a:solidFill>
                  <a:sysClr val="windowText" lastClr="000000"/>
                </a:solidFill>
                <a:latin typeface="+mn-lt"/>
                <a:ea typeface="+mn-ea"/>
                <a:cs typeface="+mn-cs"/>
              </a:defRPr>
            </a:pPr>
            <a:endParaRPr lang="zh-CN"/>
          </a:p>
        </c:txPr>
        <c:crossAx val="77019392"/>
        <c:crosses val="autoZero"/>
        <c:lblAlgn val="ctr"/>
        <c:lblOffset val="100"/>
        <c:noMultiLvlLbl val="1"/>
      </c:catAx>
      <c:valAx>
        <c:axId val="77019392"/>
        <c:scaling>
          <c:orientation val="minMax"/>
          <c:min val="1"/>
        </c:scaling>
        <c:axPos val="l"/>
        <c:majorGridlines>
          <c:spPr>
            <a:ln w="9525" cap="flat" cmpd="sng" algn="ctr">
              <a:solidFill>
                <a:schemeClr val="tx1">
                  <a:lumMod val="15000"/>
                  <a:lumOff val="85000"/>
                </a:schemeClr>
              </a:solidFill>
              <a:round/>
            </a:ln>
            <a:effectLst/>
          </c:spPr>
        </c:majorGridlines>
        <c:numFmt formatCode="#,##0.0000_ ;\-#,##0.0000\ " sourceLinked="1"/>
        <c:maj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zh-CN"/>
          </a:p>
        </c:txPr>
        <c:crossAx val="77017856"/>
        <c:crosses val="autoZero"/>
        <c:crossBetween val="between"/>
      </c:valAx>
      <c:spPr>
        <a:noFill/>
        <a:ln>
          <a:noFill/>
        </a:ln>
        <a:effectLst/>
      </c:spPr>
    </c:plotArea>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sz="1100">
          <a:solidFill>
            <a:sysClr val="windowText" lastClr="000000"/>
          </a:solidFill>
        </a:defRPr>
      </a:pPr>
      <a:endParaRPr lang="zh-CN"/>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zh-CN"/>
  <c:chart>
    <c:title>
      <c:tx>
        <c:rich>
          <a:bodyPr rot="0" spcFirstLastPara="1" vertOverflow="ellipsis" vert="horz" wrap="square" anchor="ctr" anchorCtr="1"/>
          <a:lstStyle/>
          <a:p>
            <a:pPr>
              <a:defRPr sz="1320" b="0" i="0" u="none" strike="noStrike" kern="1200" spc="0" baseline="0">
                <a:solidFill>
                  <a:sysClr val="windowText" lastClr="000000"/>
                </a:solidFill>
                <a:latin typeface="+mn-lt"/>
                <a:ea typeface="+mn-ea"/>
                <a:cs typeface="+mn-cs"/>
              </a:defRPr>
            </a:pPr>
            <a:r>
              <a:rPr lang="en-US"/>
              <a:t>SHIBOR</a:t>
            </a:r>
            <a:r>
              <a:rPr lang="zh-CN"/>
              <a:t>隔夜利率（</a:t>
            </a:r>
            <a:r>
              <a:rPr lang="zh-CN" altLang="en-US"/>
              <a:t>连续两周</a:t>
            </a:r>
            <a:r>
              <a:rPr lang="zh-CN"/>
              <a:t>）</a:t>
            </a:r>
          </a:p>
        </c:rich>
      </c:tx>
      <c:layout/>
      <c:spPr>
        <a:noFill/>
        <a:ln>
          <a:noFill/>
        </a:ln>
        <a:effectLst/>
      </c:spPr>
    </c:title>
    <c:plotArea>
      <c:layout/>
      <c:lineChart>
        <c:grouping val="standard"/>
        <c:ser>
          <c:idx val="0"/>
          <c:order val="0"/>
          <c:spPr>
            <a:ln w="28575" cap="rnd">
              <a:solidFill>
                <a:schemeClr val="accent1"/>
              </a:solidFill>
              <a:round/>
            </a:ln>
            <a:effectLst/>
          </c:spPr>
          <c:marker>
            <c:symbol val="none"/>
          </c:marker>
          <c:cat>
            <c:numRef>
              <c:f>SHIBOR!$A$332:$A$340</c:f>
              <c:numCache>
                <c:formatCode>yyyy\-mm\-dd</c:formatCode>
                <c:ptCount val="9"/>
                <c:pt idx="0">
                  <c:v>42080</c:v>
                </c:pt>
                <c:pt idx="1">
                  <c:v>42081</c:v>
                </c:pt>
                <c:pt idx="2">
                  <c:v>42082</c:v>
                </c:pt>
                <c:pt idx="3">
                  <c:v>42083</c:v>
                </c:pt>
                <c:pt idx="4">
                  <c:v>42086</c:v>
                </c:pt>
                <c:pt idx="5">
                  <c:v>42087</c:v>
                </c:pt>
                <c:pt idx="6">
                  <c:v>42088</c:v>
                </c:pt>
                <c:pt idx="7">
                  <c:v>42089</c:v>
                </c:pt>
                <c:pt idx="8">
                  <c:v>42090</c:v>
                </c:pt>
              </c:numCache>
            </c:numRef>
          </c:cat>
          <c:val>
            <c:numRef>
              <c:f>SHIBOR!$B$332:$B$340</c:f>
              <c:numCache>
                <c:formatCode>#,##0.0000_ ;\-#,##0.0000\ </c:formatCode>
                <c:ptCount val="9"/>
                <c:pt idx="0">
                  <c:v>3.375999999999999</c:v>
                </c:pt>
                <c:pt idx="1">
                  <c:v>3.3689999999999998</c:v>
                </c:pt>
                <c:pt idx="2">
                  <c:v>3.331999999999999</c:v>
                </c:pt>
                <c:pt idx="3">
                  <c:v>3.294</c:v>
                </c:pt>
                <c:pt idx="4">
                  <c:v>3.2170000000000001</c:v>
                </c:pt>
                <c:pt idx="5">
                  <c:v>3.218</c:v>
                </c:pt>
                <c:pt idx="6">
                  <c:v>3.21</c:v>
                </c:pt>
                <c:pt idx="7">
                  <c:v>3.2159999999999997</c:v>
                </c:pt>
                <c:pt idx="8">
                  <c:v>3.206</c:v>
                </c:pt>
              </c:numCache>
            </c:numRef>
          </c:val>
        </c:ser>
        <c:marker val="1"/>
        <c:axId val="77076352"/>
        <c:axId val="77077888"/>
      </c:lineChart>
      <c:catAx>
        <c:axId val="77076352"/>
        <c:scaling>
          <c:orientation val="minMax"/>
        </c:scaling>
        <c:axPos val="b"/>
        <c:numFmt formatCode="yyyy\-mm\-dd" sourceLinked="1"/>
        <c:tickLblPos val="nextTo"/>
        <c:spPr>
          <a:noFill/>
          <a:ln w="9525" cap="flat" cmpd="sng" algn="ctr">
            <a:solidFill>
              <a:schemeClr val="tx1">
                <a:lumMod val="15000"/>
                <a:lumOff val="85000"/>
              </a:schemeClr>
            </a:solidFill>
            <a:round/>
          </a:ln>
          <a:effectLst/>
        </c:spPr>
        <c:txPr>
          <a:bodyPr rot="-3000000" spcFirstLastPara="1" vertOverflow="ellipsis" wrap="square" anchor="ctr" anchorCtr="1"/>
          <a:lstStyle/>
          <a:p>
            <a:pPr>
              <a:defRPr sz="1100" b="0" i="0" u="none" strike="noStrike" kern="1200" baseline="0">
                <a:solidFill>
                  <a:sysClr val="windowText" lastClr="000000"/>
                </a:solidFill>
                <a:latin typeface="+mn-lt"/>
                <a:ea typeface="+mn-ea"/>
                <a:cs typeface="+mn-cs"/>
              </a:defRPr>
            </a:pPr>
            <a:endParaRPr lang="zh-CN"/>
          </a:p>
        </c:txPr>
        <c:crossAx val="77077888"/>
        <c:crosses val="autoZero"/>
        <c:lblAlgn val="ctr"/>
        <c:lblOffset val="100"/>
        <c:noMultiLvlLbl val="1"/>
      </c:catAx>
      <c:valAx>
        <c:axId val="77077888"/>
        <c:scaling>
          <c:orientation val="minMax"/>
          <c:min val="2.6"/>
        </c:scaling>
        <c:axPos val="l"/>
        <c:majorGridlines>
          <c:spPr>
            <a:ln w="9525" cap="flat" cmpd="sng" algn="ctr">
              <a:solidFill>
                <a:schemeClr val="tx1">
                  <a:lumMod val="15000"/>
                  <a:lumOff val="85000"/>
                </a:schemeClr>
              </a:solidFill>
              <a:round/>
            </a:ln>
            <a:effectLst/>
          </c:spPr>
        </c:majorGridlines>
        <c:numFmt formatCode="#,##0.0000_ ;\-#,##0.0000\ " sourceLinked="1"/>
        <c:maj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zh-CN"/>
          </a:p>
        </c:txPr>
        <c:crossAx val="77076352"/>
        <c:crosses val="autoZero"/>
        <c:crossBetween val="between"/>
      </c:valAx>
      <c:spPr>
        <a:noFill/>
        <a:ln>
          <a:noFill/>
        </a:ln>
        <a:effectLst/>
      </c:spPr>
    </c:plotArea>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sz="1100">
          <a:solidFill>
            <a:sysClr val="windowText" lastClr="000000"/>
          </a:solidFill>
        </a:defRPr>
      </a:pPr>
      <a:endParaRPr lang="zh-CN"/>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zh-CN"/>
  <c:chart>
    <c:title>
      <c:tx>
        <c:rich>
          <a:bodyPr rot="0" spcFirstLastPara="1" vertOverflow="ellipsis" vert="horz" wrap="square" anchor="ctr" anchorCtr="1"/>
          <a:lstStyle/>
          <a:p>
            <a:pPr>
              <a:defRPr sz="1320" b="0" i="0" u="none" strike="noStrike" kern="1200" spc="0" baseline="0">
                <a:solidFill>
                  <a:sysClr val="windowText" lastClr="000000"/>
                </a:solidFill>
                <a:latin typeface="+mn-lt"/>
                <a:ea typeface="+mn-ea"/>
                <a:cs typeface="+mn-cs"/>
              </a:defRPr>
            </a:pPr>
            <a:r>
              <a:rPr lang="zh-CN" altLang="en-US"/>
              <a:t>温州指数</a:t>
            </a:r>
            <a:endParaRPr lang="zh-CN"/>
          </a:p>
        </c:rich>
      </c:tx>
      <c:layout/>
      <c:spPr>
        <a:noFill/>
        <a:ln>
          <a:noFill/>
        </a:ln>
        <a:effectLst/>
      </c:spPr>
    </c:title>
    <c:plotArea>
      <c:layout/>
      <c:lineChart>
        <c:grouping val="standard"/>
        <c:ser>
          <c:idx val="0"/>
          <c:order val="0"/>
          <c:spPr>
            <a:ln w="28575" cap="rnd">
              <a:solidFill>
                <a:schemeClr val="accent1"/>
              </a:solidFill>
              <a:round/>
            </a:ln>
            <a:effectLst/>
          </c:spPr>
          <c:marker>
            <c:symbol val="none"/>
          </c:marker>
          <c:cat>
            <c:numRef>
              <c:f>温州指数!$A$4:$A$329</c:f>
              <c:numCache>
                <c:formatCode>yyyy\-mm\-dd;@</c:formatCode>
                <c:ptCount val="326"/>
                <c:pt idx="0">
                  <c:v>41603</c:v>
                </c:pt>
                <c:pt idx="1">
                  <c:v>41604</c:v>
                </c:pt>
                <c:pt idx="2">
                  <c:v>41605</c:v>
                </c:pt>
                <c:pt idx="3">
                  <c:v>41606</c:v>
                </c:pt>
                <c:pt idx="4">
                  <c:v>41607</c:v>
                </c:pt>
                <c:pt idx="5">
                  <c:v>41610</c:v>
                </c:pt>
                <c:pt idx="6">
                  <c:v>41611</c:v>
                </c:pt>
                <c:pt idx="7">
                  <c:v>41612</c:v>
                </c:pt>
                <c:pt idx="8">
                  <c:v>41613</c:v>
                </c:pt>
                <c:pt idx="9">
                  <c:v>41614</c:v>
                </c:pt>
                <c:pt idx="10">
                  <c:v>41617</c:v>
                </c:pt>
                <c:pt idx="11">
                  <c:v>41618</c:v>
                </c:pt>
                <c:pt idx="12">
                  <c:v>41619</c:v>
                </c:pt>
                <c:pt idx="13">
                  <c:v>41620</c:v>
                </c:pt>
                <c:pt idx="14">
                  <c:v>41621</c:v>
                </c:pt>
                <c:pt idx="15">
                  <c:v>41624</c:v>
                </c:pt>
                <c:pt idx="16">
                  <c:v>41625</c:v>
                </c:pt>
                <c:pt idx="17">
                  <c:v>41626</c:v>
                </c:pt>
                <c:pt idx="18">
                  <c:v>41627</c:v>
                </c:pt>
                <c:pt idx="19">
                  <c:v>41628</c:v>
                </c:pt>
                <c:pt idx="20">
                  <c:v>41631</c:v>
                </c:pt>
                <c:pt idx="21">
                  <c:v>41632</c:v>
                </c:pt>
                <c:pt idx="22">
                  <c:v>41633</c:v>
                </c:pt>
                <c:pt idx="23">
                  <c:v>41634</c:v>
                </c:pt>
                <c:pt idx="24">
                  <c:v>41635</c:v>
                </c:pt>
                <c:pt idx="25">
                  <c:v>41638</c:v>
                </c:pt>
                <c:pt idx="26">
                  <c:v>41639</c:v>
                </c:pt>
                <c:pt idx="27">
                  <c:v>41641</c:v>
                </c:pt>
                <c:pt idx="28">
                  <c:v>41642</c:v>
                </c:pt>
                <c:pt idx="29">
                  <c:v>41645</c:v>
                </c:pt>
                <c:pt idx="30">
                  <c:v>41646</c:v>
                </c:pt>
                <c:pt idx="31">
                  <c:v>41647</c:v>
                </c:pt>
                <c:pt idx="32">
                  <c:v>41648</c:v>
                </c:pt>
                <c:pt idx="33">
                  <c:v>41649</c:v>
                </c:pt>
                <c:pt idx="34">
                  <c:v>41652</c:v>
                </c:pt>
                <c:pt idx="35">
                  <c:v>41653</c:v>
                </c:pt>
                <c:pt idx="36">
                  <c:v>41654</c:v>
                </c:pt>
                <c:pt idx="37">
                  <c:v>41655</c:v>
                </c:pt>
                <c:pt idx="38">
                  <c:v>41656</c:v>
                </c:pt>
                <c:pt idx="39">
                  <c:v>41659</c:v>
                </c:pt>
                <c:pt idx="40">
                  <c:v>41660</c:v>
                </c:pt>
                <c:pt idx="41">
                  <c:v>41661</c:v>
                </c:pt>
                <c:pt idx="42">
                  <c:v>41662</c:v>
                </c:pt>
                <c:pt idx="43">
                  <c:v>41663</c:v>
                </c:pt>
                <c:pt idx="44">
                  <c:v>41665</c:v>
                </c:pt>
                <c:pt idx="45">
                  <c:v>41666</c:v>
                </c:pt>
                <c:pt idx="46">
                  <c:v>41678</c:v>
                </c:pt>
                <c:pt idx="47">
                  <c:v>41680</c:v>
                </c:pt>
                <c:pt idx="48">
                  <c:v>41681</c:v>
                </c:pt>
                <c:pt idx="49">
                  <c:v>41682</c:v>
                </c:pt>
                <c:pt idx="50">
                  <c:v>41683</c:v>
                </c:pt>
                <c:pt idx="51">
                  <c:v>41684</c:v>
                </c:pt>
                <c:pt idx="52">
                  <c:v>41687</c:v>
                </c:pt>
                <c:pt idx="53">
                  <c:v>41688</c:v>
                </c:pt>
                <c:pt idx="54">
                  <c:v>41689</c:v>
                </c:pt>
                <c:pt idx="55">
                  <c:v>41690</c:v>
                </c:pt>
                <c:pt idx="56">
                  <c:v>41691</c:v>
                </c:pt>
                <c:pt idx="57">
                  <c:v>41694</c:v>
                </c:pt>
                <c:pt idx="58">
                  <c:v>41695</c:v>
                </c:pt>
                <c:pt idx="59">
                  <c:v>41696</c:v>
                </c:pt>
                <c:pt idx="60">
                  <c:v>41697</c:v>
                </c:pt>
                <c:pt idx="61">
                  <c:v>41698</c:v>
                </c:pt>
                <c:pt idx="62">
                  <c:v>41701</c:v>
                </c:pt>
                <c:pt idx="63">
                  <c:v>41702</c:v>
                </c:pt>
                <c:pt idx="64">
                  <c:v>41703</c:v>
                </c:pt>
                <c:pt idx="65">
                  <c:v>41704</c:v>
                </c:pt>
                <c:pt idx="66">
                  <c:v>41705</c:v>
                </c:pt>
                <c:pt idx="67">
                  <c:v>41708</c:v>
                </c:pt>
                <c:pt idx="68">
                  <c:v>41709</c:v>
                </c:pt>
                <c:pt idx="69">
                  <c:v>41710</c:v>
                </c:pt>
                <c:pt idx="70">
                  <c:v>41711</c:v>
                </c:pt>
                <c:pt idx="71">
                  <c:v>41712</c:v>
                </c:pt>
                <c:pt idx="72">
                  <c:v>41715</c:v>
                </c:pt>
                <c:pt idx="73">
                  <c:v>41716</c:v>
                </c:pt>
                <c:pt idx="74">
                  <c:v>41717</c:v>
                </c:pt>
                <c:pt idx="75">
                  <c:v>41718</c:v>
                </c:pt>
                <c:pt idx="76">
                  <c:v>41719</c:v>
                </c:pt>
                <c:pt idx="77">
                  <c:v>41722</c:v>
                </c:pt>
                <c:pt idx="78">
                  <c:v>41723</c:v>
                </c:pt>
                <c:pt idx="79">
                  <c:v>41724</c:v>
                </c:pt>
                <c:pt idx="80">
                  <c:v>41725</c:v>
                </c:pt>
                <c:pt idx="81">
                  <c:v>41726</c:v>
                </c:pt>
                <c:pt idx="82">
                  <c:v>41729</c:v>
                </c:pt>
                <c:pt idx="83">
                  <c:v>41730</c:v>
                </c:pt>
                <c:pt idx="84">
                  <c:v>41731</c:v>
                </c:pt>
                <c:pt idx="85">
                  <c:v>41732</c:v>
                </c:pt>
                <c:pt idx="86">
                  <c:v>41733</c:v>
                </c:pt>
                <c:pt idx="87">
                  <c:v>41737</c:v>
                </c:pt>
                <c:pt idx="88">
                  <c:v>41738</c:v>
                </c:pt>
                <c:pt idx="89">
                  <c:v>41739</c:v>
                </c:pt>
                <c:pt idx="90">
                  <c:v>41740</c:v>
                </c:pt>
                <c:pt idx="91">
                  <c:v>41743</c:v>
                </c:pt>
                <c:pt idx="92">
                  <c:v>41744</c:v>
                </c:pt>
                <c:pt idx="93">
                  <c:v>41745</c:v>
                </c:pt>
                <c:pt idx="94">
                  <c:v>41746</c:v>
                </c:pt>
                <c:pt idx="95">
                  <c:v>41747</c:v>
                </c:pt>
                <c:pt idx="96">
                  <c:v>41750</c:v>
                </c:pt>
                <c:pt idx="97">
                  <c:v>41751</c:v>
                </c:pt>
                <c:pt idx="98">
                  <c:v>41752</c:v>
                </c:pt>
                <c:pt idx="99">
                  <c:v>41753</c:v>
                </c:pt>
                <c:pt idx="100">
                  <c:v>41754</c:v>
                </c:pt>
                <c:pt idx="101">
                  <c:v>41757</c:v>
                </c:pt>
                <c:pt idx="102">
                  <c:v>41758</c:v>
                </c:pt>
                <c:pt idx="103">
                  <c:v>41759</c:v>
                </c:pt>
                <c:pt idx="104">
                  <c:v>41763</c:v>
                </c:pt>
                <c:pt idx="105">
                  <c:v>41764</c:v>
                </c:pt>
                <c:pt idx="106">
                  <c:v>41765</c:v>
                </c:pt>
                <c:pt idx="107">
                  <c:v>41766</c:v>
                </c:pt>
                <c:pt idx="108">
                  <c:v>41767</c:v>
                </c:pt>
                <c:pt idx="109">
                  <c:v>41768</c:v>
                </c:pt>
                <c:pt idx="110">
                  <c:v>41771</c:v>
                </c:pt>
                <c:pt idx="111">
                  <c:v>41772</c:v>
                </c:pt>
                <c:pt idx="112">
                  <c:v>41773</c:v>
                </c:pt>
                <c:pt idx="113">
                  <c:v>41774</c:v>
                </c:pt>
                <c:pt idx="114">
                  <c:v>41775</c:v>
                </c:pt>
                <c:pt idx="115">
                  <c:v>41778</c:v>
                </c:pt>
                <c:pt idx="116">
                  <c:v>41779</c:v>
                </c:pt>
                <c:pt idx="117">
                  <c:v>41780</c:v>
                </c:pt>
                <c:pt idx="118">
                  <c:v>41781</c:v>
                </c:pt>
                <c:pt idx="119">
                  <c:v>41782</c:v>
                </c:pt>
                <c:pt idx="120">
                  <c:v>41785</c:v>
                </c:pt>
                <c:pt idx="121">
                  <c:v>41786</c:v>
                </c:pt>
                <c:pt idx="122">
                  <c:v>41787</c:v>
                </c:pt>
                <c:pt idx="123">
                  <c:v>41788</c:v>
                </c:pt>
                <c:pt idx="124">
                  <c:v>41789</c:v>
                </c:pt>
                <c:pt idx="125">
                  <c:v>41793</c:v>
                </c:pt>
                <c:pt idx="126">
                  <c:v>41794</c:v>
                </c:pt>
                <c:pt idx="127">
                  <c:v>41795</c:v>
                </c:pt>
                <c:pt idx="128">
                  <c:v>41796</c:v>
                </c:pt>
                <c:pt idx="129">
                  <c:v>41799</c:v>
                </c:pt>
                <c:pt idx="130">
                  <c:v>41800</c:v>
                </c:pt>
                <c:pt idx="131">
                  <c:v>41801</c:v>
                </c:pt>
                <c:pt idx="132">
                  <c:v>41802</c:v>
                </c:pt>
                <c:pt idx="133">
                  <c:v>41803</c:v>
                </c:pt>
                <c:pt idx="134">
                  <c:v>41806</c:v>
                </c:pt>
                <c:pt idx="135">
                  <c:v>41807</c:v>
                </c:pt>
                <c:pt idx="136">
                  <c:v>41808</c:v>
                </c:pt>
                <c:pt idx="137">
                  <c:v>41809</c:v>
                </c:pt>
                <c:pt idx="138">
                  <c:v>41810</c:v>
                </c:pt>
                <c:pt idx="139">
                  <c:v>41813</c:v>
                </c:pt>
                <c:pt idx="140">
                  <c:v>41814</c:v>
                </c:pt>
                <c:pt idx="141">
                  <c:v>41815</c:v>
                </c:pt>
                <c:pt idx="142">
                  <c:v>41816</c:v>
                </c:pt>
                <c:pt idx="143">
                  <c:v>41817</c:v>
                </c:pt>
                <c:pt idx="144">
                  <c:v>41820</c:v>
                </c:pt>
                <c:pt idx="145">
                  <c:v>41821</c:v>
                </c:pt>
                <c:pt idx="146">
                  <c:v>41822</c:v>
                </c:pt>
                <c:pt idx="147">
                  <c:v>41823</c:v>
                </c:pt>
                <c:pt idx="148">
                  <c:v>41824</c:v>
                </c:pt>
                <c:pt idx="149">
                  <c:v>41827</c:v>
                </c:pt>
                <c:pt idx="150">
                  <c:v>41828</c:v>
                </c:pt>
                <c:pt idx="151">
                  <c:v>41829</c:v>
                </c:pt>
                <c:pt idx="152">
                  <c:v>41830</c:v>
                </c:pt>
                <c:pt idx="153">
                  <c:v>41831</c:v>
                </c:pt>
                <c:pt idx="154">
                  <c:v>41834</c:v>
                </c:pt>
                <c:pt idx="155">
                  <c:v>41835</c:v>
                </c:pt>
                <c:pt idx="156">
                  <c:v>41836</c:v>
                </c:pt>
                <c:pt idx="157">
                  <c:v>41837</c:v>
                </c:pt>
                <c:pt idx="158">
                  <c:v>41838</c:v>
                </c:pt>
                <c:pt idx="159">
                  <c:v>41841</c:v>
                </c:pt>
                <c:pt idx="160">
                  <c:v>41842</c:v>
                </c:pt>
                <c:pt idx="161">
                  <c:v>41843</c:v>
                </c:pt>
                <c:pt idx="162">
                  <c:v>41844</c:v>
                </c:pt>
                <c:pt idx="163">
                  <c:v>41845</c:v>
                </c:pt>
                <c:pt idx="164">
                  <c:v>41848</c:v>
                </c:pt>
                <c:pt idx="165">
                  <c:v>41849</c:v>
                </c:pt>
                <c:pt idx="166">
                  <c:v>41850</c:v>
                </c:pt>
                <c:pt idx="167">
                  <c:v>41851</c:v>
                </c:pt>
                <c:pt idx="168">
                  <c:v>41852</c:v>
                </c:pt>
                <c:pt idx="169">
                  <c:v>41855</c:v>
                </c:pt>
                <c:pt idx="170">
                  <c:v>41856</c:v>
                </c:pt>
                <c:pt idx="171">
                  <c:v>41857</c:v>
                </c:pt>
                <c:pt idx="172">
                  <c:v>41858</c:v>
                </c:pt>
                <c:pt idx="173">
                  <c:v>41859</c:v>
                </c:pt>
                <c:pt idx="174">
                  <c:v>41862</c:v>
                </c:pt>
                <c:pt idx="175">
                  <c:v>41863</c:v>
                </c:pt>
                <c:pt idx="176">
                  <c:v>41864</c:v>
                </c:pt>
                <c:pt idx="177">
                  <c:v>41865</c:v>
                </c:pt>
                <c:pt idx="178">
                  <c:v>41866</c:v>
                </c:pt>
                <c:pt idx="179">
                  <c:v>41869</c:v>
                </c:pt>
                <c:pt idx="180">
                  <c:v>41870</c:v>
                </c:pt>
                <c:pt idx="181">
                  <c:v>41871</c:v>
                </c:pt>
                <c:pt idx="182">
                  <c:v>41872</c:v>
                </c:pt>
                <c:pt idx="183">
                  <c:v>41873</c:v>
                </c:pt>
                <c:pt idx="184">
                  <c:v>41876</c:v>
                </c:pt>
                <c:pt idx="185">
                  <c:v>41877</c:v>
                </c:pt>
                <c:pt idx="186">
                  <c:v>41878</c:v>
                </c:pt>
                <c:pt idx="187">
                  <c:v>41879</c:v>
                </c:pt>
                <c:pt idx="188">
                  <c:v>41880</c:v>
                </c:pt>
                <c:pt idx="189">
                  <c:v>41883</c:v>
                </c:pt>
                <c:pt idx="190">
                  <c:v>41884</c:v>
                </c:pt>
                <c:pt idx="191">
                  <c:v>41885</c:v>
                </c:pt>
                <c:pt idx="192">
                  <c:v>41886</c:v>
                </c:pt>
                <c:pt idx="193">
                  <c:v>41887</c:v>
                </c:pt>
                <c:pt idx="194">
                  <c:v>41891</c:v>
                </c:pt>
                <c:pt idx="195">
                  <c:v>41892</c:v>
                </c:pt>
                <c:pt idx="196">
                  <c:v>41893</c:v>
                </c:pt>
                <c:pt idx="197">
                  <c:v>41894</c:v>
                </c:pt>
                <c:pt idx="198">
                  <c:v>41897</c:v>
                </c:pt>
                <c:pt idx="199">
                  <c:v>41898</c:v>
                </c:pt>
                <c:pt idx="200">
                  <c:v>41899</c:v>
                </c:pt>
                <c:pt idx="201">
                  <c:v>41900</c:v>
                </c:pt>
                <c:pt idx="202">
                  <c:v>41901</c:v>
                </c:pt>
                <c:pt idx="203">
                  <c:v>41904</c:v>
                </c:pt>
                <c:pt idx="204">
                  <c:v>41905</c:v>
                </c:pt>
                <c:pt idx="205">
                  <c:v>41906</c:v>
                </c:pt>
                <c:pt idx="206">
                  <c:v>41907</c:v>
                </c:pt>
                <c:pt idx="207">
                  <c:v>41908</c:v>
                </c:pt>
                <c:pt idx="208">
                  <c:v>41910</c:v>
                </c:pt>
                <c:pt idx="209">
                  <c:v>41911</c:v>
                </c:pt>
                <c:pt idx="210">
                  <c:v>41912</c:v>
                </c:pt>
                <c:pt idx="211">
                  <c:v>41920</c:v>
                </c:pt>
                <c:pt idx="212">
                  <c:v>41921</c:v>
                </c:pt>
                <c:pt idx="213">
                  <c:v>41922</c:v>
                </c:pt>
                <c:pt idx="214">
                  <c:v>41923</c:v>
                </c:pt>
                <c:pt idx="215">
                  <c:v>41925</c:v>
                </c:pt>
                <c:pt idx="216">
                  <c:v>41926</c:v>
                </c:pt>
                <c:pt idx="217">
                  <c:v>41927</c:v>
                </c:pt>
                <c:pt idx="218">
                  <c:v>41928</c:v>
                </c:pt>
                <c:pt idx="219">
                  <c:v>41929</c:v>
                </c:pt>
                <c:pt idx="220">
                  <c:v>41932</c:v>
                </c:pt>
                <c:pt idx="221">
                  <c:v>41933</c:v>
                </c:pt>
                <c:pt idx="222">
                  <c:v>41934</c:v>
                </c:pt>
                <c:pt idx="223">
                  <c:v>41935</c:v>
                </c:pt>
                <c:pt idx="224">
                  <c:v>41936</c:v>
                </c:pt>
                <c:pt idx="225">
                  <c:v>41939</c:v>
                </c:pt>
                <c:pt idx="226">
                  <c:v>41940</c:v>
                </c:pt>
                <c:pt idx="227">
                  <c:v>41941</c:v>
                </c:pt>
                <c:pt idx="228">
                  <c:v>41942</c:v>
                </c:pt>
                <c:pt idx="229">
                  <c:v>41943</c:v>
                </c:pt>
                <c:pt idx="230">
                  <c:v>41946</c:v>
                </c:pt>
                <c:pt idx="231">
                  <c:v>41947</c:v>
                </c:pt>
                <c:pt idx="232">
                  <c:v>41948</c:v>
                </c:pt>
                <c:pt idx="233">
                  <c:v>41949</c:v>
                </c:pt>
                <c:pt idx="234">
                  <c:v>41950</c:v>
                </c:pt>
                <c:pt idx="235">
                  <c:v>41953</c:v>
                </c:pt>
                <c:pt idx="236">
                  <c:v>41954</c:v>
                </c:pt>
                <c:pt idx="237">
                  <c:v>41955</c:v>
                </c:pt>
                <c:pt idx="238">
                  <c:v>41956</c:v>
                </c:pt>
                <c:pt idx="239">
                  <c:v>41957</c:v>
                </c:pt>
                <c:pt idx="240">
                  <c:v>41960</c:v>
                </c:pt>
                <c:pt idx="241">
                  <c:v>41961</c:v>
                </c:pt>
                <c:pt idx="242">
                  <c:v>41962</c:v>
                </c:pt>
                <c:pt idx="243">
                  <c:v>41963</c:v>
                </c:pt>
                <c:pt idx="244">
                  <c:v>41964</c:v>
                </c:pt>
                <c:pt idx="245">
                  <c:v>41967</c:v>
                </c:pt>
                <c:pt idx="246">
                  <c:v>41968</c:v>
                </c:pt>
                <c:pt idx="247">
                  <c:v>41969</c:v>
                </c:pt>
                <c:pt idx="248">
                  <c:v>41970</c:v>
                </c:pt>
                <c:pt idx="249">
                  <c:v>41971</c:v>
                </c:pt>
                <c:pt idx="250">
                  <c:v>41974</c:v>
                </c:pt>
                <c:pt idx="251">
                  <c:v>41975</c:v>
                </c:pt>
                <c:pt idx="252">
                  <c:v>41976</c:v>
                </c:pt>
                <c:pt idx="253">
                  <c:v>41977</c:v>
                </c:pt>
                <c:pt idx="254">
                  <c:v>41978</c:v>
                </c:pt>
                <c:pt idx="255">
                  <c:v>41981</c:v>
                </c:pt>
                <c:pt idx="256">
                  <c:v>41982</c:v>
                </c:pt>
                <c:pt idx="257">
                  <c:v>41983</c:v>
                </c:pt>
                <c:pt idx="258">
                  <c:v>41984</c:v>
                </c:pt>
                <c:pt idx="259">
                  <c:v>41985</c:v>
                </c:pt>
                <c:pt idx="260">
                  <c:v>41988</c:v>
                </c:pt>
                <c:pt idx="261">
                  <c:v>41989</c:v>
                </c:pt>
                <c:pt idx="262">
                  <c:v>41990</c:v>
                </c:pt>
                <c:pt idx="263">
                  <c:v>41991</c:v>
                </c:pt>
                <c:pt idx="264">
                  <c:v>41992</c:v>
                </c:pt>
                <c:pt idx="265">
                  <c:v>41995</c:v>
                </c:pt>
                <c:pt idx="266">
                  <c:v>41996</c:v>
                </c:pt>
                <c:pt idx="267">
                  <c:v>41997</c:v>
                </c:pt>
                <c:pt idx="268">
                  <c:v>41998</c:v>
                </c:pt>
                <c:pt idx="269">
                  <c:v>41999</c:v>
                </c:pt>
                <c:pt idx="270">
                  <c:v>42002</c:v>
                </c:pt>
                <c:pt idx="271">
                  <c:v>42003</c:v>
                </c:pt>
                <c:pt idx="272">
                  <c:v>42004</c:v>
                </c:pt>
                <c:pt idx="273">
                  <c:v>42008</c:v>
                </c:pt>
                <c:pt idx="274">
                  <c:v>42009</c:v>
                </c:pt>
                <c:pt idx="275">
                  <c:v>42010</c:v>
                </c:pt>
                <c:pt idx="276">
                  <c:v>42011</c:v>
                </c:pt>
                <c:pt idx="277">
                  <c:v>42012</c:v>
                </c:pt>
                <c:pt idx="278">
                  <c:v>42013</c:v>
                </c:pt>
                <c:pt idx="279">
                  <c:v>42016</c:v>
                </c:pt>
                <c:pt idx="280">
                  <c:v>42017</c:v>
                </c:pt>
                <c:pt idx="281">
                  <c:v>42018</c:v>
                </c:pt>
                <c:pt idx="282">
                  <c:v>42019</c:v>
                </c:pt>
                <c:pt idx="283">
                  <c:v>42020</c:v>
                </c:pt>
                <c:pt idx="284">
                  <c:v>42023</c:v>
                </c:pt>
                <c:pt idx="285">
                  <c:v>42024</c:v>
                </c:pt>
                <c:pt idx="286">
                  <c:v>42025</c:v>
                </c:pt>
                <c:pt idx="287">
                  <c:v>42026</c:v>
                </c:pt>
                <c:pt idx="288">
                  <c:v>42027</c:v>
                </c:pt>
                <c:pt idx="289">
                  <c:v>42030</c:v>
                </c:pt>
                <c:pt idx="290">
                  <c:v>42031</c:v>
                </c:pt>
                <c:pt idx="291">
                  <c:v>42032</c:v>
                </c:pt>
                <c:pt idx="292">
                  <c:v>42033</c:v>
                </c:pt>
                <c:pt idx="293">
                  <c:v>42034</c:v>
                </c:pt>
                <c:pt idx="294">
                  <c:v>42037</c:v>
                </c:pt>
                <c:pt idx="295">
                  <c:v>42038</c:v>
                </c:pt>
                <c:pt idx="296">
                  <c:v>42039</c:v>
                </c:pt>
                <c:pt idx="297">
                  <c:v>42040</c:v>
                </c:pt>
                <c:pt idx="298">
                  <c:v>42041</c:v>
                </c:pt>
                <c:pt idx="299">
                  <c:v>42044</c:v>
                </c:pt>
                <c:pt idx="300">
                  <c:v>42045</c:v>
                </c:pt>
                <c:pt idx="301">
                  <c:v>42046</c:v>
                </c:pt>
                <c:pt idx="302">
                  <c:v>42047</c:v>
                </c:pt>
                <c:pt idx="303">
                  <c:v>42048</c:v>
                </c:pt>
                <c:pt idx="304">
                  <c:v>42051</c:v>
                </c:pt>
                <c:pt idx="305">
                  <c:v>42062</c:v>
                </c:pt>
                <c:pt idx="306">
                  <c:v>42063</c:v>
                </c:pt>
                <c:pt idx="307">
                  <c:v>42065</c:v>
                </c:pt>
                <c:pt idx="308">
                  <c:v>42066</c:v>
                </c:pt>
                <c:pt idx="309">
                  <c:v>42067</c:v>
                </c:pt>
                <c:pt idx="310">
                  <c:v>42068</c:v>
                </c:pt>
                <c:pt idx="311">
                  <c:v>42069</c:v>
                </c:pt>
                <c:pt idx="312">
                  <c:v>42072</c:v>
                </c:pt>
                <c:pt idx="313">
                  <c:v>42073</c:v>
                </c:pt>
                <c:pt idx="314">
                  <c:v>42074</c:v>
                </c:pt>
                <c:pt idx="315">
                  <c:v>42075</c:v>
                </c:pt>
                <c:pt idx="316">
                  <c:v>42076</c:v>
                </c:pt>
                <c:pt idx="317">
                  <c:v>42079</c:v>
                </c:pt>
                <c:pt idx="318">
                  <c:v>42080</c:v>
                </c:pt>
                <c:pt idx="319">
                  <c:v>42081</c:v>
                </c:pt>
                <c:pt idx="320">
                  <c:v>42082</c:v>
                </c:pt>
                <c:pt idx="321">
                  <c:v>42083</c:v>
                </c:pt>
                <c:pt idx="322">
                  <c:v>42086</c:v>
                </c:pt>
                <c:pt idx="323">
                  <c:v>42087</c:v>
                </c:pt>
                <c:pt idx="324">
                  <c:v>42088</c:v>
                </c:pt>
                <c:pt idx="325">
                  <c:v>42089</c:v>
                </c:pt>
              </c:numCache>
            </c:numRef>
          </c:cat>
          <c:val>
            <c:numRef>
              <c:f>温州指数!$B$4:$B$329</c:f>
              <c:numCache>
                <c:formatCode>###,###,###,###,##0.00</c:formatCode>
                <c:ptCount val="326"/>
                <c:pt idx="0">
                  <c:v>20.25</c:v>
                </c:pt>
                <c:pt idx="1">
                  <c:v>20.399999999999999</c:v>
                </c:pt>
                <c:pt idx="2">
                  <c:v>19.8</c:v>
                </c:pt>
                <c:pt idx="3">
                  <c:v>20.14</c:v>
                </c:pt>
                <c:pt idx="4">
                  <c:v>20.110000000000007</c:v>
                </c:pt>
                <c:pt idx="5">
                  <c:v>19.850000000000001</c:v>
                </c:pt>
                <c:pt idx="6">
                  <c:v>20.07</c:v>
                </c:pt>
                <c:pt idx="7">
                  <c:v>20.27</c:v>
                </c:pt>
                <c:pt idx="8">
                  <c:v>20.079999999999991</c:v>
                </c:pt>
                <c:pt idx="9">
                  <c:v>20.3</c:v>
                </c:pt>
                <c:pt idx="10">
                  <c:v>19.87</c:v>
                </c:pt>
                <c:pt idx="11">
                  <c:v>19.779999999999994</c:v>
                </c:pt>
                <c:pt idx="12">
                  <c:v>19.809999999999999</c:v>
                </c:pt>
                <c:pt idx="13">
                  <c:v>20.170000000000005</c:v>
                </c:pt>
                <c:pt idx="14">
                  <c:v>20.12</c:v>
                </c:pt>
                <c:pt idx="15">
                  <c:v>19.71</c:v>
                </c:pt>
                <c:pt idx="16">
                  <c:v>20.29</c:v>
                </c:pt>
                <c:pt idx="17">
                  <c:v>20.27</c:v>
                </c:pt>
                <c:pt idx="18">
                  <c:v>20.130000000000006</c:v>
                </c:pt>
                <c:pt idx="19">
                  <c:v>19.850000000000001</c:v>
                </c:pt>
                <c:pt idx="20">
                  <c:v>19.5</c:v>
                </c:pt>
                <c:pt idx="21">
                  <c:v>19.850000000000001</c:v>
                </c:pt>
                <c:pt idx="22">
                  <c:v>20.239999999999991</c:v>
                </c:pt>
                <c:pt idx="23">
                  <c:v>20</c:v>
                </c:pt>
                <c:pt idx="24">
                  <c:v>19.89</c:v>
                </c:pt>
                <c:pt idx="25">
                  <c:v>19.939999999999994</c:v>
                </c:pt>
                <c:pt idx="26">
                  <c:v>20.170000000000005</c:v>
                </c:pt>
                <c:pt idx="27">
                  <c:v>19.939999999999994</c:v>
                </c:pt>
                <c:pt idx="28">
                  <c:v>19.64</c:v>
                </c:pt>
                <c:pt idx="29">
                  <c:v>19.88</c:v>
                </c:pt>
                <c:pt idx="30">
                  <c:v>19.93</c:v>
                </c:pt>
                <c:pt idx="31">
                  <c:v>20.05</c:v>
                </c:pt>
                <c:pt idx="32">
                  <c:v>20.6</c:v>
                </c:pt>
                <c:pt idx="33">
                  <c:v>20.420000000000002</c:v>
                </c:pt>
                <c:pt idx="34">
                  <c:v>20.3</c:v>
                </c:pt>
                <c:pt idx="35">
                  <c:v>19.86</c:v>
                </c:pt>
                <c:pt idx="36">
                  <c:v>20.02</c:v>
                </c:pt>
                <c:pt idx="37">
                  <c:v>19.75</c:v>
                </c:pt>
                <c:pt idx="38">
                  <c:v>20.09</c:v>
                </c:pt>
                <c:pt idx="39">
                  <c:v>19.920000000000002</c:v>
                </c:pt>
                <c:pt idx="40">
                  <c:v>19.899999999999999</c:v>
                </c:pt>
                <c:pt idx="41">
                  <c:v>19.779999999999994</c:v>
                </c:pt>
                <c:pt idx="42">
                  <c:v>20.130000000000006</c:v>
                </c:pt>
                <c:pt idx="43">
                  <c:v>19.850000000000001</c:v>
                </c:pt>
                <c:pt idx="44">
                  <c:v>19.86</c:v>
                </c:pt>
                <c:pt idx="45">
                  <c:v>20.479999999999993</c:v>
                </c:pt>
                <c:pt idx="46">
                  <c:v>20.52</c:v>
                </c:pt>
                <c:pt idx="47">
                  <c:v>20.51</c:v>
                </c:pt>
                <c:pt idx="48">
                  <c:v>20.88</c:v>
                </c:pt>
                <c:pt idx="49">
                  <c:v>20.12</c:v>
                </c:pt>
                <c:pt idx="50">
                  <c:v>19.959999999999994</c:v>
                </c:pt>
                <c:pt idx="51">
                  <c:v>20.49</c:v>
                </c:pt>
                <c:pt idx="52">
                  <c:v>20.75</c:v>
                </c:pt>
                <c:pt idx="53">
                  <c:v>20.74</c:v>
                </c:pt>
                <c:pt idx="54">
                  <c:v>20.18</c:v>
                </c:pt>
                <c:pt idx="55">
                  <c:v>20.22</c:v>
                </c:pt>
                <c:pt idx="56">
                  <c:v>20.55</c:v>
                </c:pt>
                <c:pt idx="57">
                  <c:v>20.439999999999994</c:v>
                </c:pt>
                <c:pt idx="58">
                  <c:v>19.829999999999991</c:v>
                </c:pt>
                <c:pt idx="59">
                  <c:v>20.059999999999999</c:v>
                </c:pt>
                <c:pt idx="60">
                  <c:v>20.18</c:v>
                </c:pt>
                <c:pt idx="61">
                  <c:v>19.95</c:v>
                </c:pt>
                <c:pt idx="62">
                  <c:v>20.010000000000005</c:v>
                </c:pt>
                <c:pt idx="63">
                  <c:v>19.899999999999999</c:v>
                </c:pt>
                <c:pt idx="64">
                  <c:v>20.149999999999999</c:v>
                </c:pt>
                <c:pt idx="65">
                  <c:v>20.279999999999994</c:v>
                </c:pt>
                <c:pt idx="66">
                  <c:v>20.329999999999991</c:v>
                </c:pt>
                <c:pt idx="67">
                  <c:v>20.75</c:v>
                </c:pt>
                <c:pt idx="68">
                  <c:v>20.23</c:v>
                </c:pt>
                <c:pt idx="69">
                  <c:v>20.279999999999994</c:v>
                </c:pt>
                <c:pt idx="70">
                  <c:v>20.59</c:v>
                </c:pt>
                <c:pt idx="71">
                  <c:v>20.29</c:v>
                </c:pt>
                <c:pt idx="72">
                  <c:v>19.91</c:v>
                </c:pt>
                <c:pt idx="73">
                  <c:v>20.110000000000007</c:v>
                </c:pt>
                <c:pt idx="74">
                  <c:v>20.479999999999993</c:v>
                </c:pt>
                <c:pt idx="75">
                  <c:v>20.36</c:v>
                </c:pt>
                <c:pt idx="76">
                  <c:v>20.32</c:v>
                </c:pt>
                <c:pt idx="77">
                  <c:v>19.989999999999984</c:v>
                </c:pt>
                <c:pt idx="78">
                  <c:v>20.54</c:v>
                </c:pt>
                <c:pt idx="79">
                  <c:v>20.5</c:v>
                </c:pt>
                <c:pt idx="80">
                  <c:v>20.3</c:v>
                </c:pt>
                <c:pt idx="81">
                  <c:v>20.190000000000001</c:v>
                </c:pt>
                <c:pt idx="82">
                  <c:v>20.51</c:v>
                </c:pt>
                <c:pt idx="83">
                  <c:v>20.09</c:v>
                </c:pt>
                <c:pt idx="84">
                  <c:v>20.21</c:v>
                </c:pt>
                <c:pt idx="85">
                  <c:v>20.07</c:v>
                </c:pt>
                <c:pt idx="86">
                  <c:v>20.53</c:v>
                </c:pt>
                <c:pt idx="87">
                  <c:v>20.39</c:v>
                </c:pt>
                <c:pt idx="88">
                  <c:v>20.38</c:v>
                </c:pt>
                <c:pt idx="89">
                  <c:v>20.59</c:v>
                </c:pt>
                <c:pt idx="90">
                  <c:v>20.010000000000005</c:v>
                </c:pt>
                <c:pt idx="91">
                  <c:v>20.47</c:v>
                </c:pt>
                <c:pt idx="92">
                  <c:v>20.239999999999991</c:v>
                </c:pt>
                <c:pt idx="93">
                  <c:v>19.559999999999999</c:v>
                </c:pt>
                <c:pt idx="94">
                  <c:v>20.239999999999991</c:v>
                </c:pt>
                <c:pt idx="95">
                  <c:v>20.32</c:v>
                </c:pt>
                <c:pt idx="96">
                  <c:v>20.57</c:v>
                </c:pt>
                <c:pt idx="97">
                  <c:v>20.39</c:v>
                </c:pt>
                <c:pt idx="98">
                  <c:v>20.350000000000001</c:v>
                </c:pt>
                <c:pt idx="99">
                  <c:v>20.05</c:v>
                </c:pt>
                <c:pt idx="100">
                  <c:v>20.059999999999999</c:v>
                </c:pt>
                <c:pt idx="101">
                  <c:v>20</c:v>
                </c:pt>
                <c:pt idx="102">
                  <c:v>20.459999999999994</c:v>
                </c:pt>
                <c:pt idx="103">
                  <c:v>20.329999999999991</c:v>
                </c:pt>
                <c:pt idx="104">
                  <c:v>20.39</c:v>
                </c:pt>
                <c:pt idx="105">
                  <c:v>20.37</c:v>
                </c:pt>
                <c:pt idx="106">
                  <c:v>20.779999999999994</c:v>
                </c:pt>
                <c:pt idx="107">
                  <c:v>20.62</c:v>
                </c:pt>
                <c:pt idx="108">
                  <c:v>20.02</c:v>
                </c:pt>
                <c:pt idx="109">
                  <c:v>20.16</c:v>
                </c:pt>
                <c:pt idx="110">
                  <c:v>20.41</c:v>
                </c:pt>
                <c:pt idx="111">
                  <c:v>19.939999999999994</c:v>
                </c:pt>
                <c:pt idx="112">
                  <c:v>20.2</c:v>
                </c:pt>
                <c:pt idx="113">
                  <c:v>20.22</c:v>
                </c:pt>
                <c:pt idx="114">
                  <c:v>20.25</c:v>
                </c:pt>
                <c:pt idx="115">
                  <c:v>20.29</c:v>
                </c:pt>
                <c:pt idx="116">
                  <c:v>20.32</c:v>
                </c:pt>
                <c:pt idx="117">
                  <c:v>20.49</c:v>
                </c:pt>
                <c:pt idx="118">
                  <c:v>20.190000000000001</c:v>
                </c:pt>
                <c:pt idx="119">
                  <c:v>19.959999999999994</c:v>
                </c:pt>
                <c:pt idx="120">
                  <c:v>20.43</c:v>
                </c:pt>
                <c:pt idx="121">
                  <c:v>19.86</c:v>
                </c:pt>
                <c:pt idx="122">
                  <c:v>20.479999999999993</c:v>
                </c:pt>
                <c:pt idx="123">
                  <c:v>19.87</c:v>
                </c:pt>
                <c:pt idx="124">
                  <c:v>20.32</c:v>
                </c:pt>
                <c:pt idx="125">
                  <c:v>19.959999999999994</c:v>
                </c:pt>
                <c:pt idx="126">
                  <c:v>20.279999999999994</c:v>
                </c:pt>
                <c:pt idx="127">
                  <c:v>20.130000000000006</c:v>
                </c:pt>
                <c:pt idx="128">
                  <c:v>20.21</c:v>
                </c:pt>
                <c:pt idx="129">
                  <c:v>20.07</c:v>
                </c:pt>
                <c:pt idx="130">
                  <c:v>20.190000000000001</c:v>
                </c:pt>
                <c:pt idx="131">
                  <c:v>20.2</c:v>
                </c:pt>
                <c:pt idx="132">
                  <c:v>19.97</c:v>
                </c:pt>
                <c:pt idx="133">
                  <c:v>19.88</c:v>
                </c:pt>
                <c:pt idx="134">
                  <c:v>20.170000000000005</c:v>
                </c:pt>
                <c:pt idx="135">
                  <c:v>19.91</c:v>
                </c:pt>
                <c:pt idx="136">
                  <c:v>20.350000000000001</c:v>
                </c:pt>
                <c:pt idx="137">
                  <c:v>20.16</c:v>
                </c:pt>
                <c:pt idx="138">
                  <c:v>19.77</c:v>
                </c:pt>
                <c:pt idx="139">
                  <c:v>19.959999999999994</c:v>
                </c:pt>
                <c:pt idx="140">
                  <c:v>20.130000000000006</c:v>
                </c:pt>
                <c:pt idx="141">
                  <c:v>19.959999999999994</c:v>
                </c:pt>
                <c:pt idx="142">
                  <c:v>20.49</c:v>
                </c:pt>
                <c:pt idx="143">
                  <c:v>20.79</c:v>
                </c:pt>
                <c:pt idx="144">
                  <c:v>20.779999999999994</c:v>
                </c:pt>
                <c:pt idx="145">
                  <c:v>20.6</c:v>
                </c:pt>
                <c:pt idx="146">
                  <c:v>20.7</c:v>
                </c:pt>
                <c:pt idx="147">
                  <c:v>20.79</c:v>
                </c:pt>
                <c:pt idx="148">
                  <c:v>20.56</c:v>
                </c:pt>
                <c:pt idx="149">
                  <c:v>20.34</c:v>
                </c:pt>
                <c:pt idx="150">
                  <c:v>20.32</c:v>
                </c:pt>
                <c:pt idx="151">
                  <c:v>20.830000000000005</c:v>
                </c:pt>
                <c:pt idx="152">
                  <c:v>20.68</c:v>
                </c:pt>
                <c:pt idx="153">
                  <c:v>20.73</c:v>
                </c:pt>
                <c:pt idx="154">
                  <c:v>20.41</c:v>
                </c:pt>
                <c:pt idx="155">
                  <c:v>20.170000000000005</c:v>
                </c:pt>
                <c:pt idx="156">
                  <c:v>20.38</c:v>
                </c:pt>
                <c:pt idx="157">
                  <c:v>20.21</c:v>
                </c:pt>
                <c:pt idx="158">
                  <c:v>20.14</c:v>
                </c:pt>
                <c:pt idx="159">
                  <c:v>20.62</c:v>
                </c:pt>
                <c:pt idx="160">
                  <c:v>20.279999999999994</c:v>
                </c:pt>
                <c:pt idx="161">
                  <c:v>20.8</c:v>
                </c:pt>
                <c:pt idx="162">
                  <c:v>20.34</c:v>
                </c:pt>
                <c:pt idx="163">
                  <c:v>20</c:v>
                </c:pt>
                <c:pt idx="164">
                  <c:v>20.39</c:v>
                </c:pt>
                <c:pt idx="165">
                  <c:v>20.329999999999991</c:v>
                </c:pt>
                <c:pt idx="166">
                  <c:v>20.059999999999999</c:v>
                </c:pt>
                <c:pt idx="167">
                  <c:v>20.399999999999999</c:v>
                </c:pt>
                <c:pt idx="168">
                  <c:v>20.22</c:v>
                </c:pt>
                <c:pt idx="169">
                  <c:v>20.630000000000006</c:v>
                </c:pt>
                <c:pt idx="170">
                  <c:v>20.190000000000001</c:v>
                </c:pt>
                <c:pt idx="171">
                  <c:v>20.47</c:v>
                </c:pt>
                <c:pt idx="172">
                  <c:v>20.239999999999991</c:v>
                </c:pt>
                <c:pt idx="173">
                  <c:v>20.71</c:v>
                </c:pt>
                <c:pt idx="174">
                  <c:v>20.29</c:v>
                </c:pt>
                <c:pt idx="175">
                  <c:v>20.100000000000001</c:v>
                </c:pt>
                <c:pt idx="176">
                  <c:v>20.779999999999994</c:v>
                </c:pt>
                <c:pt idx="177">
                  <c:v>20.85</c:v>
                </c:pt>
                <c:pt idx="178">
                  <c:v>20.350000000000001</c:v>
                </c:pt>
                <c:pt idx="179">
                  <c:v>20.12</c:v>
                </c:pt>
                <c:pt idx="180">
                  <c:v>20.03</c:v>
                </c:pt>
                <c:pt idx="181">
                  <c:v>20.23</c:v>
                </c:pt>
                <c:pt idx="182">
                  <c:v>20.23</c:v>
                </c:pt>
                <c:pt idx="183">
                  <c:v>20.05</c:v>
                </c:pt>
                <c:pt idx="184">
                  <c:v>20.52</c:v>
                </c:pt>
                <c:pt idx="185">
                  <c:v>20.350000000000001</c:v>
                </c:pt>
                <c:pt idx="186">
                  <c:v>20.279999999999994</c:v>
                </c:pt>
                <c:pt idx="187">
                  <c:v>20.149999999999999</c:v>
                </c:pt>
                <c:pt idx="188">
                  <c:v>20.2</c:v>
                </c:pt>
                <c:pt idx="189">
                  <c:v>19.959999999999994</c:v>
                </c:pt>
                <c:pt idx="190">
                  <c:v>20.059999999999999</c:v>
                </c:pt>
                <c:pt idx="191">
                  <c:v>20.459999999999994</c:v>
                </c:pt>
                <c:pt idx="192">
                  <c:v>20.650000000000006</c:v>
                </c:pt>
                <c:pt idx="193">
                  <c:v>20.630000000000006</c:v>
                </c:pt>
                <c:pt idx="194">
                  <c:v>20.3</c:v>
                </c:pt>
                <c:pt idx="195">
                  <c:v>20.459999999999994</c:v>
                </c:pt>
                <c:pt idx="196">
                  <c:v>19.91</c:v>
                </c:pt>
                <c:pt idx="197">
                  <c:v>20.14</c:v>
                </c:pt>
                <c:pt idx="198">
                  <c:v>20.62</c:v>
                </c:pt>
                <c:pt idx="199">
                  <c:v>20.43</c:v>
                </c:pt>
                <c:pt idx="200">
                  <c:v>19.850000000000001</c:v>
                </c:pt>
                <c:pt idx="201">
                  <c:v>20.45</c:v>
                </c:pt>
                <c:pt idx="202">
                  <c:v>20.329999999999991</c:v>
                </c:pt>
                <c:pt idx="203">
                  <c:v>19.91</c:v>
                </c:pt>
                <c:pt idx="204">
                  <c:v>20.04</c:v>
                </c:pt>
                <c:pt idx="205">
                  <c:v>20.5</c:v>
                </c:pt>
                <c:pt idx="206">
                  <c:v>20.29</c:v>
                </c:pt>
                <c:pt idx="207">
                  <c:v>20.12</c:v>
                </c:pt>
                <c:pt idx="208">
                  <c:v>20.47</c:v>
                </c:pt>
                <c:pt idx="209">
                  <c:v>20.67</c:v>
                </c:pt>
                <c:pt idx="210">
                  <c:v>20.239999999999991</c:v>
                </c:pt>
                <c:pt idx="211">
                  <c:v>20.3</c:v>
                </c:pt>
                <c:pt idx="212">
                  <c:v>20.36</c:v>
                </c:pt>
                <c:pt idx="213">
                  <c:v>20.420000000000002</c:v>
                </c:pt>
                <c:pt idx="214">
                  <c:v>20.279999999999994</c:v>
                </c:pt>
                <c:pt idx="215">
                  <c:v>20.41</c:v>
                </c:pt>
                <c:pt idx="216">
                  <c:v>20.62</c:v>
                </c:pt>
                <c:pt idx="217">
                  <c:v>20.420000000000002</c:v>
                </c:pt>
                <c:pt idx="218">
                  <c:v>20.309999999999999</c:v>
                </c:pt>
                <c:pt idx="219">
                  <c:v>21.2</c:v>
                </c:pt>
                <c:pt idx="220">
                  <c:v>21.110000000000007</c:v>
                </c:pt>
                <c:pt idx="221">
                  <c:v>20.69</c:v>
                </c:pt>
                <c:pt idx="222">
                  <c:v>20.66</c:v>
                </c:pt>
                <c:pt idx="223">
                  <c:v>20.47</c:v>
                </c:pt>
                <c:pt idx="224">
                  <c:v>20.53</c:v>
                </c:pt>
                <c:pt idx="225">
                  <c:v>20.27</c:v>
                </c:pt>
                <c:pt idx="226">
                  <c:v>20.23</c:v>
                </c:pt>
                <c:pt idx="227">
                  <c:v>19.899999999999999</c:v>
                </c:pt>
                <c:pt idx="228">
                  <c:v>19.64</c:v>
                </c:pt>
                <c:pt idx="229">
                  <c:v>19.559999999999999</c:v>
                </c:pt>
                <c:pt idx="230">
                  <c:v>19.579999999999991</c:v>
                </c:pt>
                <c:pt idx="231">
                  <c:v>20.21</c:v>
                </c:pt>
                <c:pt idx="232">
                  <c:v>20.07</c:v>
                </c:pt>
                <c:pt idx="233">
                  <c:v>19.989999999999984</c:v>
                </c:pt>
                <c:pt idx="234">
                  <c:v>19.979999999999993</c:v>
                </c:pt>
                <c:pt idx="235">
                  <c:v>20.2</c:v>
                </c:pt>
                <c:pt idx="236">
                  <c:v>19.87</c:v>
                </c:pt>
                <c:pt idx="237">
                  <c:v>20.16</c:v>
                </c:pt>
                <c:pt idx="238">
                  <c:v>20.010000000000005</c:v>
                </c:pt>
                <c:pt idx="239">
                  <c:v>19.489999999999984</c:v>
                </c:pt>
                <c:pt idx="240">
                  <c:v>19.670000000000005</c:v>
                </c:pt>
                <c:pt idx="241">
                  <c:v>19.920000000000002</c:v>
                </c:pt>
                <c:pt idx="242">
                  <c:v>19.510000000000005</c:v>
                </c:pt>
                <c:pt idx="243">
                  <c:v>19.45</c:v>
                </c:pt>
                <c:pt idx="244">
                  <c:v>19.739999999999991</c:v>
                </c:pt>
                <c:pt idx="245">
                  <c:v>19.73</c:v>
                </c:pt>
                <c:pt idx="246">
                  <c:v>20.110000000000007</c:v>
                </c:pt>
                <c:pt idx="247">
                  <c:v>19.75</c:v>
                </c:pt>
                <c:pt idx="248">
                  <c:v>19.579999999999991</c:v>
                </c:pt>
                <c:pt idx="249">
                  <c:v>20</c:v>
                </c:pt>
                <c:pt idx="250">
                  <c:v>21</c:v>
                </c:pt>
                <c:pt idx="251">
                  <c:v>20.32</c:v>
                </c:pt>
                <c:pt idx="252">
                  <c:v>20.68</c:v>
                </c:pt>
                <c:pt idx="253">
                  <c:v>20.25</c:v>
                </c:pt>
                <c:pt idx="254">
                  <c:v>19.809999999999999</c:v>
                </c:pt>
                <c:pt idx="255">
                  <c:v>19.5</c:v>
                </c:pt>
                <c:pt idx="256">
                  <c:v>19.899999999999999</c:v>
                </c:pt>
                <c:pt idx="257">
                  <c:v>20.03</c:v>
                </c:pt>
                <c:pt idx="258">
                  <c:v>19.7</c:v>
                </c:pt>
                <c:pt idx="259">
                  <c:v>20.02</c:v>
                </c:pt>
                <c:pt idx="260">
                  <c:v>19.62</c:v>
                </c:pt>
                <c:pt idx="261">
                  <c:v>19.100000000000001</c:v>
                </c:pt>
                <c:pt idx="262">
                  <c:v>19.489999999999984</c:v>
                </c:pt>
                <c:pt idx="263">
                  <c:v>19.610000000000007</c:v>
                </c:pt>
                <c:pt idx="264">
                  <c:v>19.329999999999991</c:v>
                </c:pt>
                <c:pt idx="265">
                  <c:v>19.21</c:v>
                </c:pt>
                <c:pt idx="266">
                  <c:v>20.130000000000006</c:v>
                </c:pt>
                <c:pt idx="267">
                  <c:v>19.93</c:v>
                </c:pt>
                <c:pt idx="268">
                  <c:v>19.8</c:v>
                </c:pt>
                <c:pt idx="269">
                  <c:v>19.309999999999999</c:v>
                </c:pt>
                <c:pt idx="270">
                  <c:v>19.059999999999999</c:v>
                </c:pt>
                <c:pt idx="271">
                  <c:v>19.05</c:v>
                </c:pt>
                <c:pt idx="272">
                  <c:v>20.38</c:v>
                </c:pt>
                <c:pt idx="273">
                  <c:v>19.53</c:v>
                </c:pt>
                <c:pt idx="274">
                  <c:v>19.479999999999993</c:v>
                </c:pt>
                <c:pt idx="275">
                  <c:v>19.610000000000007</c:v>
                </c:pt>
                <c:pt idx="276">
                  <c:v>19.670000000000005</c:v>
                </c:pt>
                <c:pt idx="277">
                  <c:v>19.82</c:v>
                </c:pt>
                <c:pt idx="278">
                  <c:v>19.77</c:v>
                </c:pt>
                <c:pt idx="279">
                  <c:v>20.04</c:v>
                </c:pt>
                <c:pt idx="280">
                  <c:v>19.630000000000006</c:v>
                </c:pt>
                <c:pt idx="281">
                  <c:v>19.59</c:v>
                </c:pt>
                <c:pt idx="282">
                  <c:v>19.489999999999984</c:v>
                </c:pt>
                <c:pt idx="283">
                  <c:v>19.41</c:v>
                </c:pt>
                <c:pt idx="284">
                  <c:v>20.12</c:v>
                </c:pt>
                <c:pt idx="285">
                  <c:v>19.91</c:v>
                </c:pt>
                <c:pt idx="286">
                  <c:v>20.09</c:v>
                </c:pt>
                <c:pt idx="287">
                  <c:v>19.779999999999994</c:v>
                </c:pt>
                <c:pt idx="288">
                  <c:v>20.130000000000006</c:v>
                </c:pt>
                <c:pt idx="289">
                  <c:v>19.73</c:v>
                </c:pt>
                <c:pt idx="290">
                  <c:v>20.439999999999994</c:v>
                </c:pt>
                <c:pt idx="291">
                  <c:v>20.36</c:v>
                </c:pt>
                <c:pt idx="292">
                  <c:v>20.53</c:v>
                </c:pt>
                <c:pt idx="293">
                  <c:v>19.75</c:v>
                </c:pt>
                <c:pt idx="294">
                  <c:v>19.739999999999991</c:v>
                </c:pt>
                <c:pt idx="295">
                  <c:v>19.25</c:v>
                </c:pt>
                <c:pt idx="296">
                  <c:v>19.55</c:v>
                </c:pt>
                <c:pt idx="297">
                  <c:v>19.39</c:v>
                </c:pt>
                <c:pt idx="298">
                  <c:v>20.16</c:v>
                </c:pt>
                <c:pt idx="299">
                  <c:v>20.079999999999991</c:v>
                </c:pt>
                <c:pt idx="300">
                  <c:v>20.07</c:v>
                </c:pt>
                <c:pt idx="301">
                  <c:v>20.100000000000001</c:v>
                </c:pt>
                <c:pt idx="302">
                  <c:v>19.97</c:v>
                </c:pt>
                <c:pt idx="303">
                  <c:v>19.34</c:v>
                </c:pt>
                <c:pt idx="304">
                  <c:v>19.45</c:v>
                </c:pt>
                <c:pt idx="305">
                  <c:v>19.350000000000001</c:v>
                </c:pt>
                <c:pt idx="306">
                  <c:v>19.739999999999991</c:v>
                </c:pt>
                <c:pt idx="307">
                  <c:v>19.22</c:v>
                </c:pt>
                <c:pt idx="308">
                  <c:v>19.479999999999993</c:v>
                </c:pt>
                <c:pt idx="309">
                  <c:v>19.77</c:v>
                </c:pt>
                <c:pt idx="310">
                  <c:v>19.12</c:v>
                </c:pt>
                <c:pt idx="311">
                  <c:v>19.309999999999999</c:v>
                </c:pt>
                <c:pt idx="312">
                  <c:v>19.52</c:v>
                </c:pt>
                <c:pt idx="313">
                  <c:v>19.05</c:v>
                </c:pt>
                <c:pt idx="314">
                  <c:v>19.03</c:v>
                </c:pt>
                <c:pt idx="315">
                  <c:v>19.649999999999999</c:v>
                </c:pt>
                <c:pt idx="316">
                  <c:v>20.29</c:v>
                </c:pt>
                <c:pt idx="317">
                  <c:v>20</c:v>
                </c:pt>
                <c:pt idx="318">
                  <c:v>20.72</c:v>
                </c:pt>
                <c:pt idx="319">
                  <c:v>20.52</c:v>
                </c:pt>
                <c:pt idx="320">
                  <c:v>20.239999999999991</c:v>
                </c:pt>
                <c:pt idx="321">
                  <c:v>19.3</c:v>
                </c:pt>
                <c:pt idx="322">
                  <c:v>19.52</c:v>
                </c:pt>
                <c:pt idx="323">
                  <c:v>19.829999999999991</c:v>
                </c:pt>
                <c:pt idx="324">
                  <c:v>19.54</c:v>
                </c:pt>
                <c:pt idx="325">
                  <c:v>19.510000000000005</c:v>
                </c:pt>
              </c:numCache>
            </c:numRef>
          </c:val>
        </c:ser>
        <c:marker val="1"/>
        <c:axId val="77102080"/>
        <c:axId val="77107968"/>
      </c:lineChart>
      <c:dateAx>
        <c:axId val="77102080"/>
        <c:scaling>
          <c:orientation val="minMax"/>
        </c:scaling>
        <c:axPos val="b"/>
        <c:numFmt formatCode="yyyy\-mm\-dd;@" sourceLinked="1"/>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zh-CN"/>
          </a:p>
        </c:txPr>
        <c:crossAx val="77107968"/>
        <c:crosses val="autoZero"/>
        <c:auto val="1"/>
        <c:lblOffset val="100"/>
        <c:baseTimeUnit val="days"/>
      </c:dateAx>
      <c:valAx>
        <c:axId val="77107968"/>
        <c:scaling>
          <c:orientation val="minMax"/>
          <c:min val="19.25"/>
        </c:scaling>
        <c:axPos val="l"/>
        <c:majorGridlines>
          <c:spPr>
            <a:ln w="9525" cap="flat" cmpd="sng" algn="ctr">
              <a:solidFill>
                <a:schemeClr val="tx1">
                  <a:lumMod val="15000"/>
                  <a:lumOff val="85000"/>
                </a:schemeClr>
              </a:solidFill>
              <a:round/>
            </a:ln>
            <a:effectLst/>
          </c:spPr>
        </c:majorGridlines>
        <c:numFmt formatCode="###,###,###,###,##0.00" sourceLinked="1"/>
        <c:maj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zh-CN"/>
          </a:p>
        </c:txPr>
        <c:crossAx val="77102080"/>
        <c:crosses val="autoZero"/>
        <c:crossBetween val="between"/>
      </c:valAx>
      <c:spPr>
        <a:noFill/>
        <a:ln>
          <a:noFill/>
        </a:ln>
        <a:effectLst/>
      </c:spPr>
    </c:plotArea>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sz="1100">
          <a:solidFill>
            <a:sysClr val="windowText" lastClr="000000"/>
          </a:solidFill>
        </a:defRPr>
      </a:pPr>
      <a:endParaRPr lang="zh-CN"/>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zh-CN"/>
  <c:chart>
    <c:title>
      <c:tx>
        <c:rich>
          <a:bodyPr rot="0" spcFirstLastPara="1" vertOverflow="ellipsis" vert="horz" wrap="square" anchor="ctr" anchorCtr="1"/>
          <a:lstStyle/>
          <a:p>
            <a:pPr>
              <a:defRPr sz="1320" b="0" i="0" u="none" strike="noStrike" kern="1200" spc="0" baseline="0">
                <a:solidFill>
                  <a:sysClr val="windowText" lastClr="000000"/>
                </a:solidFill>
                <a:latin typeface="+mn-lt"/>
                <a:ea typeface="+mn-ea"/>
                <a:cs typeface="+mn-cs"/>
              </a:defRPr>
            </a:pPr>
            <a:r>
              <a:rPr lang="zh-CN"/>
              <a:t>温州指数（</a:t>
            </a:r>
            <a:r>
              <a:rPr lang="zh-CN" altLang="en-US"/>
              <a:t>连续两</a:t>
            </a:r>
            <a:r>
              <a:rPr lang="zh-CN"/>
              <a:t>周）</a:t>
            </a:r>
          </a:p>
        </c:rich>
      </c:tx>
      <c:layout/>
      <c:spPr>
        <a:noFill/>
        <a:ln>
          <a:noFill/>
        </a:ln>
        <a:effectLst/>
      </c:spPr>
    </c:title>
    <c:plotArea>
      <c:layout/>
      <c:lineChart>
        <c:grouping val="standard"/>
        <c:ser>
          <c:idx val="0"/>
          <c:order val="0"/>
          <c:spPr>
            <a:ln w="28575" cap="rnd">
              <a:solidFill>
                <a:schemeClr val="accent1"/>
              </a:solidFill>
              <a:round/>
            </a:ln>
            <a:effectLst/>
          </c:spPr>
          <c:marker>
            <c:symbol val="none"/>
          </c:marker>
          <c:cat>
            <c:numRef>
              <c:f>温州指数!$A$316:$A$329</c:f>
              <c:numCache>
                <c:formatCode>yyyy\-mm\-dd;@</c:formatCode>
                <c:ptCount val="14"/>
                <c:pt idx="0">
                  <c:v>42072</c:v>
                </c:pt>
                <c:pt idx="1">
                  <c:v>42073</c:v>
                </c:pt>
                <c:pt idx="2">
                  <c:v>42074</c:v>
                </c:pt>
                <c:pt idx="3">
                  <c:v>42075</c:v>
                </c:pt>
                <c:pt idx="4">
                  <c:v>42076</c:v>
                </c:pt>
                <c:pt idx="5">
                  <c:v>42079</c:v>
                </c:pt>
                <c:pt idx="6">
                  <c:v>42080</c:v>
                </c:pt>
                <c:pt idx="7">
                  <c:v>42081</c:v>
                </c:pt>
                <c:pt idx="8">
                  <c:v>42082</c:v>
                </c:pt>
                <c:pt idx="9">
                  <c:v>42083</c:v>
                </c:pt>
                <c:pt idx="10">
                  <c:v>42086</c:v>
                </c:pt>
                <c:pt idx="11">
                  <c:v>42087</c:v>
                </c:pt>
                <c:pt idx="12">
                  <c:v>42088</c:v>
                </c:pt>
                <c:pt idx="13">
                  <c:v>42089</c:v>
                </c:pt>
              </c:numCache>
            </c:numRef>
          </c:cat>
          <c:val>
            <c:numRef>
              <c:f>温州指数!$B$316:$B$329</c:f>
              <c:numCache>
                <c:formatCode>###,###,###,###,##0.00</c:formatCode>
                <c:ptCount val="14"/>
                <c:pt idx="0">
                  <c:v>19.52</c:v>
                </c:pt>
                <c:pt idx="1">
                  <c:v>19.05</c:v>
                </c:pt>
                <c:pt idx="2">
                  <c:v>19.03</c:v>
                </c:pt>
                <c:pt idx="3">
                  <c:v>19.649999999999999</c:v>
                </c:pt>
                <c:pt idx="4">
                  <c:v>20.29</c:v>
                </c:pt>
                <c:pt idx="5">
                  <c:v>20</c:v>
                </c:pt>
                <c:pt idx="6">
                  <c:v>20.72</c:v>
                </c:pt>
                <c:pt idx="7">
                  <c:v>20.52</c:v>
                </c:pt>
                <c:pt idx="8">
                  <c:v>20.239999999999991</c:v>
                </c:pt>
                <c:pt idx="9">
                  <c:v>19.3</c:v>
                </c:pt>
                <c:pt idx="10">
                  <c:v>19.52</c:v>
                </c:pt>
                <c:pt idx="11">
                  <c:v>19.829999999999991</c:v>
                </c:pt>
                <c:pt idx="12">
                  <c:v>19.54</c:v>
                </c:pt>
                <c:pt idx="13">
                  <c:v>19.510000000000005</c:v>
                </c:pt>
              </c:numCache>
            </c:numRef>
          </c:val>
        </c:ser>
        <c:marker val="1"/>
        <c:axId val="76743040"/>
        <c:axId val="76744576"/>
      </c:lineChart>
      <c:dateAx>
        <c:axId val="76743040"/>
        <c:scaling>
          <c:orientation val="minMax"/>
        </c:scaling>
        <c:axPos val="b"/>
        <c:numFmt formatCode="yyyy\-mm\-dd;@" sourceLinked="1"/>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zh-CN"/>
          </a:p>
        </c:txPr>
        <c:crossAx val="76744576"/>
        <c:crosses val="autoZero"/>
        <c:auto val="1"/>
        <c:lblOffset val="100"/>
        <c:baseTimeUnit val="days"/>
      </c:dateAx>
      <c:valAx>
        <c:axId val="76744576"/>
        <c:scaling>
          <c:orientation val="minMax"/>
        </c:scaling>
        <c:axPos val="l"/>
        <c:majorGridlines>
          <c:spPr>
            <a:ln w="9525" cap="flat" cmpd="sng" algn="ctr">
              <a:solidFill>
                <a:schemeClr val="tx1">
                  <a:lumMod val="15000"/>
                  <a:lumOff val="85000"/>
                </a:schemeClr>
              </a:solidFill>
              <a:round/>
            </a:ln>
            <a:effectLst/>
          </c:spPr>
        </c:majorGridlines>
        <c:numFmt formatCode="###,###,###,###,##0.00" sourceLinked="1"/>
        <c:maj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zh-CN"/>
          </a:p>
        </c:txPr>
        <c:crossAx val="76743040"/>
        <c:crosses val="autoZero"/>
        <c:crossBetween val="between"/>
      </c:valAx>
      <c:spPr>
        <a:noFill/>
        <a:ln>
          <a:noFill/>
        </a:ln>
        <a:effectLst/>
      </c:spPr>
    </c:plotArea>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sz="1100">
          <a:solidFill>
            <a:sysClr val="windowText" lastClr="000000"/>
          </a:solidFill>
        </a:defRPr>
      </a:pPr>
      <a:endParaRPr lang="zh-CN"/>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zh-CN"/>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zh-CN" altLang="en-US"/>
              <a:t>波罗的海干散货指数走势图</a:t>
            </a:r>
          </a:p>
        </c:rich>
      </c:tx>
      <c:layout/>
      <c:spPr>
        <a:noFill/>
        <a:ln>
          <a:noFill/>
        </a:ln>
        <a:effectLst/>
      </c:spPr>
    </c:title>
    <c:plotArea>
      <c:layout/>
      <c:lineChart>
        <c:grouping val="standard"/>
        <c:ser>
          <c:idx val="0"/>
          <c:order val="0"/>
          <c:spPr>
            <a:ln w="28575" cap="rnd">
              <a:solidFill>
                <a:schemeClr val="accent1"/>
              </a:solidFill>
              <a:round/>
            </a:ln>
            <a:effectLst/>
          </c:spPr>
          <c:marker>
            <c:symbol val="none"/>
          </c:marker>
          <c:cat>
            <c:numRef>
              <c:f>波罗的海干散货指数!$A$4:$A$338</c:f>
              <c:numCache>
                <c:formatCode>yyyy\-mm\-dd;@</c:formatCode>
                <c:ptCount val="335"/>
                <c:pt idx="0">
                  <c:v>41599</c:v>
                </c:pt>
                <c:pt idx="1">
                  <c:v>41600</c:v>
                </c:pt>
                <c:pt idx="2">
                  <c:v>41603</c:v>
                </c:pt>
                <c:pt idx="3">
                  <c:v>41604</c:v>
                </c:pt>
                <c:pt idx="4">
                  <c:v>41605</c:v>
                </c:pt>
                <c:pt idx="5">
                  <c:v>41606</c:v>
                </c:pt>
                <c:pt idx="6">
                  <c:v>41607</c:v>
                </c:pt>
                <c:pt idx="7">
                  <c:v>41610</c:v>
                </c:pt>
                <c:pt idx="8">
                  <c:v>41611</c:v>
                </c:pt>
                <c:pt idx="9">
                  <c:v>41612</c:v>
                </c:pt>
                <c:pt idx="10">
                  <c:v>41613</c:v>
                </c:pt>
                <c:pt idx="11">
                  <c:v>41614</c:v>
                </c:pt>
                <c:pt idx="12">
                  <c:v>41617</c:v>
                </c:pt>
                <c:pt idx="13">
                  <c:v>41618</c:v>
                </c:pt>
                <c:pt idx="14">
                  <c:v>41619</c:v>
                </c:pt>
                <c:pt idx="15">
                  <c:v>41620</c:v>
                </c:pt>
                <c:pt idx="16">
                  <c:v>41621</c:v>
                </c:pt>
                <c:pt idx="17">
                  <c:v>41624</c:v>
                </c:pt>
                <c:pt idx="18">
                  <c:v>41625</c:v>
                </c:pt>
                <c:pt idx="19">
                  <c:v>41626</c:v>
                </c:pt>
                <c:pt idx="20">
                  <c:v>41627</c:v>
                </c:pt>
                <c:pt idx="21">
                  <c:v>41628</c:v>
                </c:pt>
                <c:pt idx="22">
                  <c:v>41631</c:v>
                </c:pt>
                <c:pt idx="23">
                  <c:v>41632</c:v>
                </c:pt>
                <c:pt idx="24">
                  <c:v>41641</c:v>
                </c:pt>
                <c:pt idx="25">
                  <c:v>41642</c:v>
                </c:pt>
                <c:pt idx="26">
                  <c:v>41645</c:v>
                </c:pt>
                <c:pt idx="27">
                  <c:v>41646</c:v>
                </c:pt>
                <c:pt idx="28">
                  <c:v>41647</c:v>
                </c:pt>
                <c:pt idx="29">
                  <c:v>41648</c:v>
                </c:pt>
                <c:pt idx="30">
                  <c:v>41649</c:v>
                </c:pt>
                <c:pt idx="31">
                  <c:v>41652</c:v>
                </c:pt>
                <c:pt idx="32">
                  <c:v>41653</c:v>
                </c:pt>
                <c:pt idx="33">
                  <c:v>41654</c:v>
                </c:pt>
                <c:pt idx="34">
                  <c:v>41655</c:v>
                </c:pt>
                <c:pt idx="35">
                  <c:v>41656</c:v>
                </c:pt>
                <c:pt idx="36">
                  <c:v>41659</c:v>
                </c:pt>
                <c:pt idx="37">
                  <c:v>41660</c:v>
                </c:pt>
                <c:pt idx="38">
                  <c:v>41661</c:v>
                </c:pt>
                <c:pt idx="39">
                  <c:v>41662</c:v>
                </c:pt>
                <c:pt idx="40">
                  <c:v>41663</c:v>
                </c:pt>
                <c:pt idx="41">
                  <c:v>41666</c:v>
                </c:pt>
                <c:pt idx="42">
                  <c:v>41667</c:v>
                </c:pt>
                <c:pt idx="43">
                  <c:v>41668</c:v>
                </c:pt>
                <c:pt idx="44">
                  <c:v>41669</c:v>
                </c:pt>
                <c:pt idx="45">
                  <c:v>41670</c:v>
                </c:pt>
                <c:pt idx="46">
                  <c:v>41673</c:v>
                </c:pt>
                <c:pt idx="47">
                  <c:v>41674</c:v>
                </c:pt>
                <c:pt idx="48">
                  <c:v>41675</c:v>
                </c:pt>
                <c:pt idx="49">
                  <c:v>41676</c:v>
                </c:pt>
                <c:pt idx="50">
                  <c:v>41677</c:v>
                </c:pt>
                <c:pt idx="51">
                  <c:v>41680</c:v>
                </c:pt>
                <c:pt idx="52">
                  <c:v>41681</c:v>
                </c:pt>
                <c:pt idx="53">
                  <c:v>41682</c:v>
                </c:pt>
                <c:pt idx="54">
                  <c:v>41683</c:v>
                </c:pt>
                <c:pt idx="55">
                  <c:v>41684</c:v>
                </c:pt>
                <c:pt idx="56">
                  <c:v>41687</c:v>
                </c:pt>
                <c:pt idx="57">
                  <c:v>41688</c:v>
                </c:pt>
                <c:pt idx="58">
                  <c:v>41689</c:v>
                </c:pt>
                <c:pt idx="59">
                  <c:v>41690</c:v>
                </c:pt>
                <c:pt idx="60">
                  <c:v>41691</c:v>
                </c:pt>
                <c:pt idx="61">
                  <c:v>41694</c:v>
                </c:pt>
                <c:pt idx="62">
                  <c:v>41695</c:v>
                </c:pt>
                <c:pt idx="63">
                  <c:v>41696</c:v>
                </c:pt>
                <c:pt idx="64">
                  <c:v>41697</c:v>
                </c:pt>
                <c:pt idx="65">
                  <c:v>41698</c:v>
                </c:pt>
                <c:pt idx="66">
                  <c:v>41701</c:v>
                </c:pt>
                <c:pt idx="67">
                  <c:v>41702</c:v>
                </c:pt>
                <c:pt idx="68">
                  <c:v>41703</c:v>
                </c:pt>
                <c:pt idx="69">
                  <c:v>41704</c:v>
                </c:pt>
                <c:pt idx="70">
                  <c:v>41705</c:v>
                </c:pt>
                <c:pt idx="71">
                  <c:v>41708</c:v>
                </c:pt>
                <c:pt idx="72">
                  <c:v>41709</c:v>
                </c:pt>
                <c:pt idx="73">
                  <c:v>41710</c:v>
                </c:pt>
                <c:pt idx="74">
                  <c:v>41711</c:v>
                </c:pt>
                <c:pt idx="75">
                  <c:v>41712</c:v>
                </c:pt>
                <c:pt idx="76">
                  <c:v>41715</c:v>
                </c:pt>
                <c:pt idx="77">
                  <c:v>41716</c:v>
                </c:pt>
                <c:pt idx="78">
                  <c:v>41717</c:v>
                </c:pt>
                <c:pt idx="79">
                  <c:v>41718</c:v>
                </c:pt>
                <c:pt idx="80">
                  <c:v>41719</c:v>
                </c:pt>
                <c:pt idx="81">
                  <c:v>41722</c:v>
                </c:pt>
                <c:pt idx="82">
                  <c:v>41723</c:v>
                </c:pt>
                <c:pt idx="83">
                  <c:v>41724</c:v>
                </c:pt>
                <c:pt idx="84">
                  <c:v>41725</c:v>
                </c:pt>
                <c:pt idx="85">
                  <c:v>41726</c:v>
                </c:pt>
                <c:pt idx="86">
                  <c:v>41729</c:v>
                </c:pt>
                <c:pt idx="87">
                  <c:v>41730</c:v>
                </c:pt>
                <c:pt idx="88">
                  <c:v>41731</c:v>
                </c:pt>
                <c:pt idx="89">
                  <c:v>41732</c:v>
                </c:pt>
                <c:pt idx="90">
                  <c:v>41733</c:v>
                </c:pt>
                <c:pt idx="91">
                  <c:v>41736</c:v>
                </c:pt>
                <c:pt idx="92">
                  <c:v>41737</c:v>
                </c:pt>
                <c:pt idx="93">
                  <c:v>41738</c:v>
                </c:pt>
                <c:pt idx="94">
                  <c:v>41739</c:v>
                </c:pt>
                <c:pt idx="95">
                  <c:v>41740</c:v>
                </c:pt>
                <c:pt idx="96">
                  <c:v>41743</c:v>
                </c:pt>
                <c:pt idx="97">
                  <c:v>41744</c:v>
                </c:pt>
                <c:pt idx="98">
                  <c:v>41745</c:v>
                </c:pt>
                <c:pt idx="99">
                  <c:v>41746</c:v>
                </c:pt>
                <c:pt idx="100">
                  <c:v>41751</c:v>
                </c:pt>
                <c:pt idx="101">
                  <c:v>41752</c:v>
                </c:pt>
                <c:pt idx="102">
                  <c:v>41753</c:v>
                </c:pt>
                <c:pt idx="103">
                  <c:v>41754</c:v>
                </c:pt>
                <c:pt idx="104">
                  <c:v>41757</c:v>
                </c:pt>
                <c:pt idx="105">
                  <c:v>41758</c:v>
                </c:pt>
                <c:pt idx="106">
                  <c:v>41759</c:v>
                </c:pt>
                <c:pt idx="107">
                  <c:v>41760</c:v>
                </c:pt>
                <c:pt idx="108">
                  <c:v>41761</c:v>
                </c:pt>
                <c:pt idx="109">
                  <c:v>41765</c:v>
                </c:pt>
                <c:pt idx="110">
                  <c:v>41766</c:v>
                </c:pt>
                <c:pt idx="111">
                  <c:v>41767</c:v>
                </c:pt>
                <c:pt idx="112">
                  <c:v>41768</c:v>
                </c:pt>
                <c:pt idx="113">
                  <c:v>41771</c:v>
                </c:pt>
                <c:pt idx="114">
                  <c:v>41772</c:v>
                </c:pt>
                <c:pt idx="115">
                  <c:v>41773</c:v>
                </c:pt>
                <c:pt idx="116">
                  <c:v>41774</c:v>
                </c:pt>
                <c:pt idx="117">
                  <c:v>41775</c:v>
                </c:pt>
                <c:pt idx="118">
                  <c:v>41778</c:v>
                </c:pt>
                <c:pt idx="119">
                  <c:v>41779</c:v>
                </c:pt>
                <c:pt idx="120">
                  <c:v>41780</c:v>
                </c:pt>
                <c:pt idx="121">
                  <c:v>41781</c:v>
                </c:pt>
                <c:pt idx="122">
                  <c:v>41782</c:v>
                </c:pt>
                <c:pt idx="123">
                  <c:v>41786</c:v>
                </c:pt>
                <c:pt idx="124">
                  <c:v>41787</c:v>
                </c:pt>
                <c:pt idx="125">
                  <c:v>41788</c:v>
                </c:pt>
                <c:pt idx="126">
                  <c:v>41789</c:v>
                </c:pt>
                <c:pt idx="127">
                  <c:v>41792</c:v>
                </c:pt>
                <c:pt idx="128">
                  <c:v>41793</c:v>
                </c:pt>
                <c:pt idx="129">
                  <c:v>41794</c:v>
                </c:pt>
                <c:pt idx="130">
                  <c:v>41795</c:v>
                </c:pt>
                <c:pt idx="131">
                  <c:v>41796</c:v>
                </c:pt>
                <c:pt idx="132">
                  <c:v>41799</c:v>
                </c:pt>
                <c:pt idx="133">
                  <c:v>41800</c:v>
                </c:pt>
                <c:pt idx="134">
                  <c:v>41801</c:v>
                </c:pt>
                <c:pt idx="135">
                  <c:v>41802</c:v>
                </c:pt>
                <c:pt idx="136">
                  <c:v>41803</c:v>
                </c:pt>
                <c:pt idx="137">
                  <c:v>41806</c:v>
                </c:pt>
                <c:pt idx="138">
                  <c:v>41807</c:v>
                </c:pt>
                <c:pt idx="139">
                  <c:v>41808</c:v>
                </c:pt>
                <c:pt idx="140">
                  <c:v>41809</c:v>
                </c:pt>
                <c:pt idx="141">
                  <c:v>41810</c:v>
                </c:pt>
                <c:pt idx="142">
                  <c:v>41813</c:v>
                </c:pt>
                <c:pt idx="143">
                  <c:v>41814</c:v>
                </c:pt>
                <c:pt idx="144">
                  <c:v>41815</c:v>
                </c:pt>
                <c:pt idx="145">
                  <c:v>41816</c:v>
                </c:pt>
                <c:pt idx="146">
                  <c:v>41817</c:v>
                </c:pt>
                <c:pt idx="147">
                  <c:v>41820</c:v>
                </c:pt>
                <c:pt idx="148">
                  <c:v>41821</c:v>
                </c:pt>
                <c:pt idx="149">
                  <c:v>41822</c:v>
                </c:pt>
                <c:pt idx="150">
                  <c:v>41823</c:v>
                </c:pt>
                <c:pt idx="151">
                  <c:v>41824</c:v>
                </c:pt>
                <c:pt idx="152">
                  <c:v>41827</c:v>
                </c:pt>
                <c:pt idx="153">
                  <c:v>41828</c:v>
                </c:pt>
                <c:pt idx="154">
                  <c:v>41829</c:v>
                </c:pt>
                <c:pt idx="155">
                  <c:v>41830</c:v>
                </c:pt>
                <c:pt idx="156">
                  <c:v>41831</c:v>
                </c:pt>
                <c:pt idx="157">
                  <c:v>41834</c:v>
                </c:pt>
                <c:pt idx="158">
                  <c:v>41835</c:v>
                </c:pt>
                <c:pt idx="159">
                  <c:v>41836</c:v>
                </c:pt>
                <c:pt idx="160">
                  <c:v>41837</c:v>
                </c:pt>
                <c:pt idx="161">
                  <c:v>41838</c:v>
                </c:pt>
                <c:pt idx="162">
                  <c:v>41841</c:v>
                </c:pt>
                <c:pt idx="163">
                  <c:v>41842</c:v>
                </c:pt>
                <c:pt idx="164">
                  <c:v>41843</c:v>
                </c:pt>
                <c:pt idx="165">
                  <c:v>41844</c:v>
                </c:pt>
                <c:pt idx="166">
                  <c:v>41845</c:v>
                </c:pt>
                <c:pt idx="167">
                  <c:v>41848</c:v>
                </c:pt>
                <c:pt idx="168">
                  <c:v>41849</c:v>
                </c:pt>
                <c:pt idx="169">
                  <c:v>41850</c:v>
                </c:pt>
                <c:pt idx="170">
                  <c:v>41851</c:v>
                </c:pt>
                <c:pt idx="171">
                  <c:v>41852</c:v>
                </c:pt>
                <c:pt idx="172">
                  <c:v>41855</c:v>
                </c:pt>
                <c:pt idx="173">
                  <c:v>41856</c:v>
                </c:pt>
                <c:pt idx="174">
                  <c:v>41857</c:v>
                </c:pt>
                <c:pt idx="175">
                  <c:v>41858</c:v>
                </c:pt>
                <c:pt idx="176">
                  <c:v>41859</c:v>
                </c:pt>
                <c:pt idx="177">
                  <c:v>41862</c:v>
                </c:pt>
                <c:pt idx="178">
                  <c:v>41863</c:v>
                </c:pt>
                <c:pt idx="179">
                  <c:v>41864</c:v>
                </c:pt>
                <c:pt idx="180">
                  <c:v>41865</c:v>
                </c:pt>
                <c:pt idx="181">
                  <c:v>41866</c:v>
                </c:pt>
                <c:pt idx="182">
                  <c:v>41869</c:v>
                </c:pt>
                <c:pt idx="183">
                  <c:v>41870</c:v>
                </c:pt>
                <c:pt idx="184">
                  <c:v>41871</c:v>
                </c:pt>
                <c:pt idx="185">
                  <c:v>41872</c:v>
                </c:pt>
                <c:pt idx="186">
                  <c:v>41873</c:v>
                </c:pt>
                <c:pt idx="187">
                  <c:v>41877</c:v>
                </c:pt>
                <c:pt idx="188">
                  <c:v>41878</c:v>
                </c:pt>
                <c:pt idx="189">
                  <c:v>41879</c:v>
                </c:pt>
                <c:pt idx="190">
                  <c:v>41880</c:v>
                </c:pt>
                <c:pt idx="191">
                  <c:v>41883</c:v>
                </c:pt>
                <c:pt idx="192">
                  <c:v>41884</c:v>
                </c:pt>
                <c:pt idx="193">
                  <c:v>41885</c:v>
                </c:pt>
                <c:pt idx="194">
                  <c:v>41886</c:v>
                </c:pt>
                <c:pt idx="195">
                  <c:v>41887</c:v>
                </c:pt>
                <c:pt idx="196">
                  <c:v>41890</c:v>
                </c:pt>
                <c:pt idx="197">
                  <c:v>41891</c:v>
                </c:pt>
                <c:pt idx="198">
                  <c:v>41892</c:v>
                </c:pt>
                <c:pt idx="199">
                  <c:v>41893</c:v>
                </c:pt>
                <c:pt idx="200">
                  <c:v>41894</c:v>
                </c:pt>
                <c:pt idx="201">
                  <c:v>41897</c:v>
                </c:pt>
                <c:pt idx="202">
                  <c:v>41898</c:v>
                </c:pt>
                <c:pt idx="203">
                  <c:v>41899</c:v>
                </c:pt>
                <c:pt idx="204">
                  <c:v>41900</c:v>
                </c:pt>
                <c:pt idx="205">
                  <c:v>41901</c:v>
                </c:pt>
                <c:pt idx="206">
                  <c:v>41904</c:v>
                </c:pt>
                <c:pt idx="207">
                  <c:v>41905</c:v>
                </c:pt>
                <c:pt idx="208">
                  <c:v>41906</c:v>
                </c:pt>
                <c:pt idx="209">
                  <c:v>41907</c:v>
                </c:pt>
                <c:pt idx="210">
                  <c:v>41908</c:v>
                </c:pt>
                <c:pt idx="211">
                  <c:v>41911</c:v>
                </c:pt>
                <c:pt idx="212">
                  <c:v>41912</c:v>
                </c:pt>
                <c:pt idx="213">
                  <c:v>41913</c:v>
                </c:pt>
                <c:pt idx="214">
                  <c:v>41914</c:v>
                </c:pt>
                <c:pt idx="215">
                  <c:v>41915</c:v>
                </c:pt>
                <c:pt idx="216">
                  <c:v>41918</c:v>
                </c:pt>
                <c:pt idx="217">
                  <c:v>41919</c:v>
                </c:pt>
                <c:pt idx="218">
                  <c:v>41920</c:v>
                </c:pt>
                <c:pt idx="219">
                  <c:v>41921</c:v>
                </c:pt>
                <c:pt idx="220">
                  <c:v>41922</c:v>
                </c:pt>
                <c:pt idx="221">
                  <c:v>41925</c:v>
                </c:pt>
                <c:pt idx="222">
                  <c:v>41926</c:v>
                </c:pt>
                <c:pt idx="223">
                  <c:v>41927</c:v>
                </c:pt>
                <c:pt idx="224">
                  <c:v>41928</c:v>
                </c:pt>
                <c:pt idx="225">
                  <c:v>41929</c:v>
                </c:pt>
                <c:pt idx="226">
                  <c:v>41932</c:v>
                </c:pt>
                <c:pt idx="227">
                  <c:v>41933</c:v>
                </c:pt>
                <c:pt idx="228">
                  <c:v>41934</c:v>
                </c:pt>
                <c:pt idx="229">
                  <c:v>41935</c:v>
                </c:pt>
                <c:pt idx="230">
                  <c:v>41936</c:v>
                </c:pt>
                <c:pt idx="231">
                  <c:v>41939</c:v>
                </c:pt>
                <c:pt idx="232">
                  <c:v>41940</c:v>
                </c:pt>
                <c:pt idx="233">
                  <c:v>41941</c:v>
                </c:pt>
                <c:pt idx="234">
                  <c:v>41942</c:v>
                </c:pt>
                <c:pt idx="235">
                  <c:v>41943</c:v>
                </c:pt>
                <c:pt idx="236">
                  <c:v>41946</c:v>
                </c:pt>
                <c:pt idx="237">
                  <c:v>41947</c:v>
                </c:pt>
                <c:pt idx="238">
                  <c:v>41948</c:v>
                </c:pt>
                <c:pt idx="239">
                  <c:v>41949</c:v>
                </c:pt>
                <c:pt idx="240">
                  <c:v>41950</c:v>
                </c:pt>
                <c:pt idx="241">
                  <c:v>41953</c:v>
                </c:pt>
                <c:pt idx="242">
                  <c:v>41954</c:v>
                </c:pt>
                <c:pt idx="243">
                  <c:v>41955</c:v>
                </c:pt>
                <c:pt idx="244">
                  <c:v>41956</c:v>
                </c:pt>
                <c:pt idx="245">
                  <c:v>41957</c:v>
                </c:pt>
                <c:pt idx="246">
                  <c:v>41960</c:v>
                </c:pt>
                <c:pt idx="247">
                  <c:v>41961</c:v>
                </c:pt>
                <c:pt idx="248">
                  <c:v>41962</c:v>
                </c:pt>
                <c:pt idx="249">
                  <c:v>41963</c:v>
                </c:pt>
                <c:pt idx="250">
                  <c:v>41964</c:v>
                </c:pt>
                <c:pt idx="251">
                  <c:v>41967</c:v>
                </c:pt>
                <c:pt idx="252">
                  <c:v>41968</c:v>
                </c:pt>
                <c:pt idx="253">
                  <c:v>41969</c:v>
                </c:pt>
                <c:pt idx="254">
                  <c:v>41970</c:v>
                </c:pt>
                <c:pt idx="255">
                  <c:v>41971</c:v>
                </c:pt>
                <c:pt idx="256">
                  <c:v>41974</c:v>
                </c:pt>
                <c:pt idx="257">
                  <c:v>41975</c:v>
                </c:pt>
                <c:pt idx="258">
                  <c:v>41976</c:v>
                </c:pt>
                <c:pt idx="259">
                  <c:v>41977</c:v>
                </c:pt>
                <c:pt idx="260">
                  <c:v>41978</c:v>
                </c:pt>
                <c:pt idx="261">
                  <c:v>41981</c:v>
                </c:pt>
                <c:pt idx="262">
                  <c:v>41982</c:v>
                </c:pt>
                <c:pt idx="263">
                  <c:v>41983</c:v>
                </c:pt>
                <c:pt idx="264">
                  <c:v>41984</c:v>
                </c:pt>
                <c:pt idx="265">
                  <c:v>41985</c:v>
                </c:pt>
                <c:pt idx="266">
                  <c:v>41988</c:v>
                </c:pt>
                <c:pt idx="267">
                  <c:v>41989</c:v>
                </c:pt>
                <c:pt idx="268">
                  <c:v>41990</c:v>
                </c:pt>
                <c:pt idx="269">
                  <c:v>41991</c:v>
                </c:pt>
                <c:pt idx="270">
                  <c:v>41992</c:v>
                </c:pt>
                <c:pt idx="271">
                  <c:v>41995</c:v>
                </c:pt>
                <c:pt idx="272">
                  <c:v>41996</c:v>
                </c:pt>
                <c:pt idx="273">
                  <c:v>41997</c:v>
                </c:pt>
                <c:pt idx="274">
                  <c:v>42006</c:v>
                </c:pt>
                <c:pt idx="275">
                  <c:v>42009</c:v>
                </c:pt>
                <c:pt idx="276">
                  <c:v>42010</c:v>
                </c:pt>
                <c:pt idx="277">
                  <c:v>42011</c:v>
                </c:pt>
                <c:pt idx="278">
                  <c:v>42012</c:v>
                </c:pt>
                <c:pt idx="279">
                  <c:v>42013</c:v>
                </c:pt>
                <c:pt idx="280">
                  <c:v>42016</c:v>
                </c:pt>
                <c:pt idx="281">
                  <c:v>42017</c:v>
                </c:pt>
                <c:pt idx="282">
                  <c:v>42018</c:v>
                </c:pt>
                <c:pt idx="283">
                  <c:v>42019</c:v>
                </c:pt>
                <c:pt idx="284">
                  <c:v>42020</c:v>
                </c:pt>
                <c:pt idx="285">
                  <c:v>42023</c:v>
                </c:pt>
                <c:pt idx="286">
                  <c:v>42024</c:v>
                </c:pt>
                <c:pt idx="287">
                  <c:v>42025</c:v>
                </c:pt>
                <c:pt idx="288">
                  <c:v>42026</c:v>
                </c:pt>
                <c:pt idx="289">
                  <c:v>42027</c:v>
                </c:pt>
                <c:pt idx="290">
                  <c:v>42030</c:v>
                </c:pt>
                <c:pt idx="291">
                  <c:v>42031</c:v>
                </c:pt>
                <c:pt idx="292">
                  <c:v>42032</c:v>
                </c:pt>
                <c:pt idx="293">
                  <c:v>42033</c:v>
                </c:pt>
                <c:pt idx="294">
                  <c:v>42034</c:v>
                </c:pt>
                <c:pt idx="295">
                  <c:v>42037</c:v>
                </c:pt>
                <c:pt idx="296">
                  <c:v>42038</c:v>
                </c:pt>
                <c:pt idx="297">
                  <c:v>42039</c:v>
                </c:pt>
                <c:pt idx="298">
                  <c:v>42040</c:v>
                </c:pt>
                <c:pt idx="299">
                  <c:v>42041</c:v>
                </c:pt>
                <c:pt idx="300">
                  <c:v>42044</c:v>
                </c:pt>
                <c:pt idx="301">
                  <c:v>42045</c:v>
                </c:pt>
                <c:pt idx="302">
                  <c:v>42046</c:v>
                </c:pt>
                <c:pt idx="303">
                  <c:v>42047</c:v>
                </c:pt>
                <c:pt idx="304">
                  <c:v>42048</c:v>
                </c:pt>
                <c:pt idx="305">
                  <c:v>42051</c:v>
                </c:pt>
                <c:pt idx="306">
                  <c:v>42052</c:v>
                </c:pt>
                <c:pt idx="307">
                  <c:v>42053</c:v>
                </c:pt>
                <c:pt idx="308">
                  <c:v>42054</c:v>
                </c:pt>
                <c:pt idx="309">
                  <c:v>42055</c:v>
                </c:pt>
                <c:pt idx="310">
                  <c:v>42058</c:v>
                </c:pt>
                <c:pt idx="311">
                  <c:v>42059</c:v>
                </c:pt>
                <c:pt idx="312">
                  <c:v>42060</c:v>
                </c:pt>
                <c:pt idx="313">
                  <c:v>42061</c:v>
                </c:pt>
                <c:pt idx="314">
                  <c:v>42062</c:v>
                </c:pt>
                <c:pt idx="315">
                  <c:v>42065</c:v>
                </c:pt>
                <c:pt idx="316">
                  <c:v>42066</c:v>
                </c:pt>
                <c:pt idx="317">
                  <c:v>42067</c:v>
                </c:pt>
                <c:pt idx="318">
                  <c:v>42068</c:v>
                </c:pt>
                <c:pt idx="319">
                  <c:v>42069</c:v>
                </c:pt>
                <c:pt idx="320">
                  <c:v>42072</c:v>
                </c:pt>
                <c:pt idx="321">
                  <c:v>42073</c:v>
                </c:pt>
                <c:pt idx="322">
                  <c:v>42074</c:v>
                </c:pt>
                <c:pt idx="323">
                  <c:v>42075</c:v>
                </c:pt>
                <c:pt idx="324">
                  <c:v>42076</c:v>
                </c:pt>
                <c:pt idx="325">
                  <c:v>42079</c:v>
                </c:pt>
                <c:pt idx="326">
                  <c:v>42080</c:v>
                </c:pt>
                <c:pt idx="327">
                  <c:v>42081</c:v>
                </c:pt>
                <c:pt idx="328">
                  <c:v>42082</c:v>
                </c:pt>
                <c:pt idx="329">
                  <c:v>42083</c:v>
                </c:pt>
                <c:pt idx="330">
                  <c:v>42086</c:v>
                </c:pt>
                <c:pt idx="331">
                  <c:v>42087</c:v>
                </c:pt>
                <c:pt idx="332">
                  <c:v>42088</c:v>
                </c:pt>
                <c:pt idx="333">
                  <c:v>42089</c:v>
                </c:pt>
                <c:pt idx="334">
                  <c:v>42090</c:v>
                </c:pt>
              </c:numCache>
            </c:numRef>
          </c:cat>
          <c:val>
            <c:numRef>
              <c:f>波罗的海干散货指数!$B$4:$B$338</c:f>
              <c:numCache>
                <c:formatCode>###,###,###,###,##0.00</c:formatCode>
                <c:ptCount val="335"/>
                <c:pt idx="0">
                  <c:v>1499</c:v>
                </c:pt>
                <c:pt idx="1">
                  <c:v>1483</c:v>
                </c:pt>
                <c:pt idx="2">
                  <c:v>1492</c:v>
                </c:pt>
                <c:pt idx="3">
                  <c:v>1512</c:v>
                </c:pt>
                <c:pt idx="4">
                  <c:v>1573</c:v>
                </c:pt>
                <c:pt idx="5">
                  <c:v>1719</c:v>
                </c:pt>
                <c:pt idx="6">
                  <c:v>1821</c:v>
                </c:pt>
                <c:pt idx="7">
                  <c:v>1865</c:v>
                </c:pt>
                <c:pt idx="8">
                  <c:v>1922</c:v>
                </c:pt>
                <c:pt idx="9">
                  <c:v>1994</c:v>
                </c:pt>
                <c:pt idx="10">
                  <c:v>2145</c:v>
                </c:pt>
                <c:pt idx="11">
                  <c:v>2176</c:v>
                </c:pt>
                <c:pt idx="12">
                  <c:v>2183</c:v>
                </c:pt>
                <c:pt idx="13">
                  <c:v>2237</c:v>
                </c:pt>
                <c:pt idx="14">
                  <c:v>2299</c:v>
                </c:pt>
                <c:pt idx="15">
                  <c:v>2337</c:v>
                </c:pt>
                <c:pt idx="16">
                  <c:v>2330</c:v>
                </c:pt>
                <c:pt idx="17">
                  <c:v>2292</c:v>
                </c:pt>
                <c:pt idx="18">
                  <c:v>2225</c:v>
                </c:pt>
                <c:pt idx="19">
                  <c:v>2156</c:v>
                </c:pt>
                <c:pt idx="20">
                  <c:v>2134</c:v>
                </c:pt>
                <c:pt idx="21">
                  <c:v>2208</c:v>
                </c:pt>
                <c:pt idx="22">
                  <c:v>2247</c:v>
                </c:pt>
                <c:pt idx="23">
                  <c:v>2277</c:v>
                </c:pt>
                <c:pt idx="24">
                  <c:v>2113</c:v>
                </c:pt>
                <c:pt idx="25">
                  <c:v>2036</c:v>
                </c:pt>
                <c:pt idx="26">
                  <c:v>1951</c:v>
                </c:pt>
                <c:pt idx="27">
                  <c:v>1876</c:v>
                </c:pt>
                <c:pt idx="28">
                  <c:v>1826</c:v>
                </c:pt>
                <c:pt idx="29">
                  <c:v>1706</c:v>
                </c:pt>
                <c:pt idx="30">
                  <c:v>1512</c:v>
                </c:pt>
                <c:pt idx="31">
                  <c:v>1395</c:v>
                </c:pt>
                <c:pt idx="32">
                  <c:v>1370</c:v>
                </c:pt>
                <c:pt idx="33">
                  <c:v>1374</c:v>
                </c:pt>
                <c:pt idx="34">
                  <c:v>1398</c:v>
                </c:pt>
                <c:pt idx="35">
                  <c:v>1421</c:v>
                </c:pt>
                <c:pt idx="36">
                  <c:v>1428</c:v>
                </c:pt>
                <c:pt idx="37">
                  <c:v>1369</c:v>
                </c:pt>
                <c:pt idx="38">
                  <c:v>1322</c:v>
                </c:pt>
                <c:pt idx="39">
                  <c:v>1271</c:v>
                </c:pt>
                <c:pt idx="40">
                  <c:v>1246</c:v>
                </c:pt>
                <c:pt idx="41">
                  <c:v>1217</c:v>
                </c:pt>
                <c:pt idx="42">
                  <c:v>1177</c:v>
                </c:pt>
                <c:pt idx="43">
                  <c:v>1148</c:v>
                </c:pt>
                <c:pt idx="44">
                  <c:v>1127</c:v>
                </c:pt>
                <c:pt idx="45">
                  <c:v>1110</c:v>
                </c:pt>
                <c:pt idx="46">
                  <c:v>1093</c:v>
                </c:pt>
                <c:pt idx="47">
                  <c:v>1084</c:v>
                </c:pt>
                <c:pt idx="48">
                  <c:v>1086</c:v>
                </c:pt>
                <c:pt idx="49">
                  <c:v>1092</c:v>
                </c:pt>
                <c:pt idx="50">
                  <c:v>1091</c:v>
                </c:pt>
                <c:pt idx="51">
                  <c:v>1096</c:v>
                </c:pt>
                <c:pt idx="52">
                  <c:v>1091</c:v>
                </c:pt>
                <c:pt idx="53">
                  <c:v>1085</c:v>
                </c:pt>
                <c:pt idx="54">
                  <c:v>1097</c:v>
                </c:pt>
                <c:pt idx="55">
                  <c:v>1106</c:v>
                </c:pt>
                <c:pt idx="56">
                  <c:v>1130</c:v>
                </c:pt>
                <c:pt idx="57">
                  <c:v>1146</c:v>
                </c:pt>
                <c:pt idx="58">
                  <c:v>1160</c:v>
                </c:pt>
                <c:pt idx="59">
                  <c:v>1164</c:v>
                </c:pt>
                <c:pt idx="60">
                  <c:v>1175</c:v>
                </c:pt>
                <c:pt idx="61">
                  <c:v>1174</c:v>
                </c:pt>
                <c:pt idx="62">
                  <c:v>1197</c:v>
                </c:pt>
                <c:pt idx="63">
                  <c:v>1222</c:v>
                </c:pt>
                <c:pt idx="64">
                  <c:v>1250</c:v>
                </c:pt>
                <c:pt idx="65">
                  <c:v>1258</c:v>
                </c:pt>
                <c:pt idx="66">
                  <c:v>1276</c:v>
                </c:pt>
                <c:pt idx="67">
                  <c:v>1325</c:v>
                </c:pt>
                <c:pt idx="68">
                  <c:v>1391</c:v>
                </c:pt>
                <c:pt idx="69">
                  <c:v>1480</c:v>
                </c:pt>
                <c:pt idx="70">
                  <c:v>1543</c:v>
                </c:pt>
                <c:pt idx="71">
                  <c:v>1562</c:v>
                </c:pt>
                <c:pt idx="72">
                  <c:v>1580</c:v>
                </c:pt>
                <c:pt idx="73">
                  <c:v>1453</c:v>
                </c:pt>
                <c:pt idx="74">
                  <c:v>1468</c:v>
                </c:pt>
                <c:pt idx="75">
                  <c:v>1477</c:v>
                </c:pt>
                <c:pt idx="76">
                  <c:v>1481</c:v>
                </c:pt>
                <c:pt idx="77">
                  <c:v>1518</c:v>
                </c:pt>
                <c:pt idx="78">
                  <c:v>1570</c:v>
                </c:pt>
                <c:pt idx="79">
                  <c:v>1621</c:v>
                </c:pt>
                <c:pt idx="80">
                  <c:v>1599</c:v>
                </c:pt>
                <c:pt idx="81">
                  <c:v>1602</c:v>
                </c:pt>
                <c:pt idx="82">
                  <c:v>1578</c:v>
                </c:pt>
                <c:pt idx="83">
                  <c:v>1496</c:v>
                </c:pt>
                <c:pt idx="84">
                  <c:v>1412</c:v>
                </c:pt>
                <c:pt idx="85">
                  <c:v>1373</c:v>
                </c:pt>
                <c:pt idx="86">
                  <c:v>1362</c:v>
                </c:pt>
                <c:pt idx="87">
                  <c:v>1316</c:v>
                </c:pt>
                <c:pt idx="88">
                  <c:v>1273</c:v>
                </c:pt>
                <c:pt idx="89">
                  <c:v>1235</c:v>
                </c:pt>
                <c:pt idx="90">
                  <c:v>1205</c:v>
                </c:pt>
                <c:pt idx="91">
                  <c:v>1186</c:v>
                </c:pt>
                <c:pt idx="92">
                  <c:v>1098</c:v>
                </c:pt>
                <c:pt idx="93">
                  <c:v>1061</c:v>
                </c:pt>
                <c:pt idx="94">
                  <c:v>1029</c:v>
                </c:pt>
                <c:pt idx="95">
                  <c:v>1002</c:v>
                </c:pt>
                <c:pt idx="96">
                  <c:v>989</c:v>
                </c:pt>
                <c:pt idx="97">
                  <c:v>970</c:v>
                </c:pt>
                <c:pt idx="98">
                  <c:v>936</c:v>
                </c:pt>
                <c:pt idx="99">
                  <c:v>930</c:v>
                </c:pt>
                <c:pt idx="100">
                  <c:v>939</c:v>
                </c:pt>
                <c:pt idx="101">
                  <c:v>956</c:v>
                </c:pt>
                <c:pt idx="102">
                  <c:v>962</c:v>
                </c:pt>
                <c:pt idx="103">
                  <c:v>967</c:v>
                </c:pt>
                <c:pt idx="104">
                  <c:v>961</c:v>
                </c:pt>
                <c:pt idx="105">
                  <c:v>949</c:v>
                </c:pt>
                <c:pt idx="106">
                  <c:v>943</c:v>
                </c:pt>
                <c:pt idx="107">
                  <c:v>993</c:v>
                </c:pt>
                <c:pt idx="108">
                  <c:v>1017</c:v>
                </c:pt>
                <c:pt idx="109">
                  <c:v>1022</c:v>
                </c:pt>
                <c:pt idx="110">
                  <c:v>1022</c:v>
                </c:pt>
                <c:pt idx="111">
                  <c:v>1008</c:v>
                </c:pt>
                <c:pt idx="112">
                  <c:v>997</c:v>
                </c:pt>
                <c:pt idx="113">
                  <c:v>987</c:v>
                </c:pt>
                <c:pt idx="114">
                  <c:v>982</c:v>
                </c:pt>
                <c:pt idx="115">
                  <c:v>1002</c:v>
                </c:pt>
                <c:pt idx="116">
                  <c:v>1021</c:v>
                </c:pt>
                <c:pt idx="117">
                  <c:v>1027</c:v>
                </c:pt>
                <c:pt idx="118">
                  <c:v>1022</c:v>
                </c:pt>
                <c:pt idx="119">
                  <c:v>1010</c:v>
                </c:pt>
                <c:pt idx="120">
                  <c:v>988</c:v>
                </c:pt>
                <c:pt idx="121">
                  <c:v>966</c:v>
                </c:pt>
                <c:pt idx="122">
                  <c:v>964</c:v>
                </c:pt>
                <c:pt idx="123">
                  <c:v>973</c:v>
                </c:pt>
                <c:pt idx="124">
                  <c:v>954</c:v>
                </c:pt>
                <c:pt idx="125">
                  <c:v>940</c:v>
                </c:pt>
                <c:pt idx="126">
                  <c:v>934</c:v>
                </c:pt>
                <c:pt idx="127">
                  <c:v>934</c:v>
                </c:pt>
                <c:pt idx="128">
                  <c:v>948</c:v>
                </c:pt>
                <c:pt idx="129">
                  <c:v>959</c:v>
                </c:pt>
                <c:pt idx="130">
                  <c:v>977</c:v>
                </c:pt>
                <c:pt idx="131">
                  <c:v>989</c:v>
                </c:pt>
                <c:pt idx="132">
                  <c:v>999</c:v>
                </c:pt>
                <c:pt idx="133">
                  <c:v>1004</c:v>
                </c:pt>
                <c:pt idx="134">
                  <c:v>973</c:v>
                </c:pt>
                <c:pt idx="135">
                  <c:v>939</c:v>
                </c:pt>
                <c:pt idx="136">
                  <c:v>906</c:v>
                </c:pt>
                <c:pt idx="137">
                  <c:v>880</c:v>
                </c:pt>
                <c:pt idx="138">
                  <c:v>858</c:v>
                </c:pt>
                <c:pt idx="139">
                  <c:v>867</c:v>
                </c:pt>
                <c:pt idx="140">
                  <c:v>902</c:v>
                </c:pt>
                <c:pt idx="141">
                  <c:v>904</c:v>
                </c:pt>
                <c:pt idx="142">
                  <c:v>886</c:v>
                </c:pt>
                <c:pt idx="143">
                  <c:v>867</c:v>
                </c:pt>
                <c:pt idx="144">
                  <c:v>846</c:v>
                </c:pt>
                <c:pt idx="145">
                  <c:v>824</c:v>
                </c:pt>
                <c:pt idx="146">
                  <c:v>831</c:v>
                </c:pt>
                <c:pt idx="147">
                  <c:v>850</c:v>
                </c:pt>
                <c:pt idx="148">
                  <c:v>894</c:v>
                </c:pt>
                <c:pt idx="149">
                  <c:v>890</c:v>
                </c:pt>
                <c:pt idx="150">
                  <c:v>890</c:v>
                </c:pt>
                <c:pt idx="151">
                  <c:v>893</c:v>
                </c:pt>
                <c:pt idx="152">
                  <c:v>888</c:v>
                </c:pt>
                <c:pt idx="153">
                  <c:v>881</c:v>
                </c:pt>
                <c:pt idx="154">
                  <c:v>863</c:v>
                </c:pt>
                <c:pt idx="155">
                  <c:v>836</c:v>
                </c:pt>
                <c:pt idx="156">
                  <c:v>814</c:v>
                </c:pt>
                <c:pt idx="157">
                  <c:v>798</c:v>
                </c:pt>
                <c:pt idx="158">
                  <c:v>782</c:v>
                </c:pt>
                <c:pt idx="159">
                  <c:v>755</c:v>
                </c:pt>
                <c:pt idx="160">
                  <c:v>738</c:v>
                </c:pt>
                <c:pt idx="161">
                  <c:v>732</c:v>
                </c:pt>
                <c:pt idx="162">
                  <c:v>724</c:v>
                </c:pt>
                <c:pt idx="163">
                  <c:v>723</c:v>
                </c:pt>
                <c:pt idx="164">
                  <c:v>727</c:v>
                </c:pt>
                <c:pt idx="165">
                  <c:v>732</c:v>
                </c:pt>
                <c:pt idx="166">
                  <c:v>739</c:v>
                </c:pt>
                <c:pt idx="167">
                  <c:v>743</c:v>
                </c:pt>
                <c:pt idx="168">
                  <c:v>747</c:v>
                </c:pt>
                <c:pt idx="169">
                  <c:v>754</c:v>
                </c:pt>
                <c:pt idx="170">
                  <c:v>755</c:v>
                </c:pt>
                <c:pt idx="171">
                  <c:v>751</c:v>
                </c:pt>
                <c:pt idx="172">
                  <c:v>753</c:v>
                </c:pt>
                <c:pt idx="173">
                  <c:v>755</c:v>
                </c:pt>
                <c:pt idx="174">
                  <c:v>759</c:v>
                </c:pt>
                <c:pt idx="175">
                  <c:v>765</c:v>
                </c:pt>
                <c:pt idx="176">
                  <c:v>777</c:v>
                </c:pt>
                <c:pt idx="177">
                  <c:v>792</c:v>
                </c:pt>
                <c:pt idx="178">
                  <c:v>836</c:v>
                </c:pt>
                <c:pt idx="179">
                  <c:v>871</c:v>
                </c:pt>
                <c:pt idx="180">
                  <c:v>942</c:v>
                </c:pt>
                <c:pt idx="181">
                  <c:v>1015</c:v>
                </c:pt>
                <c:pt idx="182">
                  <c:v>1042</c:v>
                </c:pt>
                <c:pt idx="183">
                  <c:v>1040</c:v>
                </c:pt>
                <c:pt idx="184">
                  <c:v>1061</c:v>
                </c:pt>
                <c:pt idx="185">
                  <c:v>1096</c:v>
                </c:pt>
                <c:pt idx="186">
                  <c:v>1088</c:v>
                </c:pt>
                <c:pt idx="187">
                  <c:v>1070</c:v>
                </c:pt>
                <c:pt idx="188">
                  <c:v>1063</c:v>
                </c:pt>
                <c:pt idx="189">
                  <c:v>1119</c:v>
                </c:pt>
                <c:pt idx="190">
                  <c:v>1147</c:v>
                </c:pt>
                <c:pt idx="191">
                  <c:v>1151</c:v>
                </c:pt>
                <c:pt idx="192">
                  <c:v>1149</c:v>
                </c:pt>
                <c:pt idx="193">
                  <c:v>1142</c:v>
                </c:pt>
                <c:pt idx="194">
                  <c:v>1147</c:v>
                </c:pt>
                <c:pt idx="195">
                  <c:v>1155</c:v>
                </c:pt>
                <c:pt idx="196">
                  <c:v>1166</c:v>
                </c:pt>
                <c:pt idx="197">
                  <c:v>1197</c:v>
                </c:pt>
                <c:pt idx="198">
                  <c:v>1197</c:v>
                </c:pt>
                <c:pt idx="199">
                  <c:v>1186</c:v>
                </c:pt>
                <c:pt idx="200">
                  <c:v>1181</c:v>
                </c:pt>
                <c:pt idx="201">
                  <c:v>1173</c:v>
                </c:pt>
                <c:pt idx="202">
                  <c:v>1150</c:v>
                </c:pt>
                <c:pt idx="203">
                  <c:v>1124</c:v>
                </c:pt>
                <c:pt idx="204">
                  <c:v>1089</c:v>
                </c:pt>
                <c:pt idx="205">
                  <c:v>1075</c:v>
                </c:pt>
                <c:pt idx="206">
                  <c:v>1077</c:v>
                </c:pt>
                <c:pt idx="207">
                  <c:v>1073</c:v>
                </c:pt>
                <c:pt idx="208">
                  <c:v>1056</c:v>
                </c:pt>
                <c:pt idx="209">
                  <c:v>1038</c:v>
                </c:pt>
                <c:pt idx="210">
                  <c:v>1049</c:v>
                </c:pt>
                <c:pt idx="211">
                  <c:v>1062</c:v>
                </c:pt>
                <c:pt idx="212">
                  <c:v>1063</c:v>
                </c:pt>
                <c:pt idx="213">
                  <c:v>1055</c:v>
                </c:pt>
                <c:pt idx="214">
                  <c:v>1041</c:v>
                </c:pt>
                <c:pt idx="215">
                  <c:v>1037</c:v>
                </c:pt>
                <c:pt idx="216">
                  <c:v>1029</c:v>
                </c:pt>
                <c:pt idx="217">
                  <c:v>1015</c:v>
                </c:pt>
                <c:pt idx="218">
                  <c:v>991</c:v>
                </c:pt>
                <c:pt idx="219">
                  <c:v>974</c:v>
                </c:pt>
                <c:pt idx="220">
                  <c:v>963</c:v>
                </c:pt>
                <c:pt idx="221">
                  <c:v>954</c:v>
                </c:pt>
                <c:pt idx="222">
                  <c:v>948</c:v>
                </c:pt>
                <c:pt idx="223">
                  <c:v>935</c:v>
                </c:pt>
                <c:pt idx="224">
                  <c:v>930</c:v>
                </c:pt>
                <c:pt idx="225">
                  <c:v>944</c:v>
                </c:pt>
                <c:pt idx="226">
                  <c:v>973</c:v>
                </c:pt>
                <c:pt idx="227">
                  <c:v>1090</c:v>
                </c:pt>
                <c:pt idx="228">
                  <c:v>1136</c:v>
                </c:pt>
                <c:pt idx="229">
                  <c:v>1155</c:v>
                </c:pt>
                <c:pt idx="230">
                  <c:v>1192</c:v>
                </c:pt>
                <c:pt idx="231">
                  <c:v>1285</c:v>
                </c:pt>
                <c:pt idx="232">
                  <c:v>1395</c:v>
                </c:pt>
                <c:pt idx="233">
                  <c:v>1428</c:v>
                </c:pt>
                <c:pt idx="234">
                  <c:v>1424</c:v>
                </c:pt>
                <c:pt idx="235">
                  <c:v>1428</c:v>
                </c:pt>
                <c:pt idx="236">
                  <c:v>1456</c:v>
                </c:pt>
                <c:pt idx="237">
                  <c:v>1484</c:v>
                </c:pt>
                <c:pt idx="238">
                  <c:v>1464</c:v>
                </c:pt>
                <c:pt idx="239">
                  <c:v>1436</c:v>
                </c:pt>
                <c:pt idx="240">
                  <c:v>1437</c:v>
                </c:pt>
                <c:pt idx="241">
                  <c:v>1418</c:v>
                </c:pt>
                <c:pt idx="242">
                  <c:v>1370</c:v>
                </c:pt>
                <c:pt idx="243">
                  <c:v>1327</c:v>
                </c:pt>
                <c:pt idx="244">
                  <c:v>1264</c:v>
                </c:pt>
                <c:pt idx="245">
                  <c:v>1256</c:v>
                </c:pt>
                <c:pt idx="246">
                  <c:v>1264</c:v>
                </c:pt>
                <c:pt idx="247">
                  <c:v>1296</c:v>
                </c:pt>
                <c:pt idx="248">
                  <c:v>1306</c:v>
                </c:pt>
                <c:pt idx="249">
                  <c:v>1332</c:v>
                </c:pt>
                <c:pt idx="250">
                  <c:v>1324</c:v>
                </c:pt>
                <c:pt idx="251">
                  <c:v>1317</c:v>
                </c:pt>
                <c:pt idx="252">
                  <c:v>1313</c:v>
                </c:pt>
                <c:pt idx="253">
                  <c:v>1239</c:v>
                </c:pt>
                <c:pt idx="254">
                  <c:v>1187</c:v>
                </c:pt>
                <c:pt idx="255">
                  <c:v>1153</c:v>
                </c:pt>
                <c:pt idx="256">
                  <c:v>1137</c:v>
                </c:pt>
                <c:pt idx="257">
                  <c:v>1119</c:v>
                </c:pt>
                <c:pt idx="258">
                  <c:v>1079</c:v>
                </c:pt>
                <c:pt idx="259">
                  <c:v>1019</c:v>
                </c:pt>
                <c:pt idx="260">
                  <c:v>982</c:v>
                </c:pt>
                <c:pt idx="261">
                  <c:v>952</c:v>
                </c:pt>
                <c:pt idx="262">
                  <c:v>933</c:v>
                </c:pt>
                <c:pt idx="263">
                  <c:v>911</c:v>
                </c:pt>
                <c:pt idx="264">
                  <c:v>887</c:v>
                </c:pt>
                <c:pt idx="265">
                  <c:v>863</c:v>
                </c:pt>
                <c:pt idx="266">
                  <c:v>845</c:v>
                </c:pt>
                <c:pt idx="267">
                  <c:v>838</c:v>
                </c:pt>
                <c:pt idx="268">
                  <c:v>827</c:v>
                </c:pt>
                <c:pt idx="269">
                  <c:v>814</c:v>
                </c:pt>
                <c:pt idx="270">
                  <c:v>803</c:v>
                </c:pt>
                <c:pt idx="271">
                  <c:v>794</c:v>
                </c:pt>
                <c:pt idx="272">
                  <c:v>788</c:v>
                </c:pt>
                <c:pt idx="273">
                  <c:v>782</c:v>
                </c:pt>
                <c:pt idx="274">
                  <c:v>771</c:v>
                </c:pt>
                <c:pt idx="275">
                  <c:v>761</c:v>
                </c:pt>
                <c:pt idx="276">
                  <c:v>758</c:v>
                </c:pt>
                <c:pt idx="277">
                  <c:v>744</c:v>
                </c:pt>
                <c:pt idx="278">
                  <c:v>724</c:v>
                </c:pt>
                <c:pt idx="279">
                  <c:v>709</c:v>
                </c:pt>
                <c:pt idx="280">
                  <c:v>723</c:v>
                </c:pt>
                <c:pt idx="281">
                  <c:v>762</c:v>
                </c:pt>
                <c:pt idx="282">
                  <c:v>757</c:v>
                </c:pt>
                <c:pt idx="283">
                  <c:v>749</c:v>
                </c:pt>
                <c:pt idx="284">
                  <c:v>741</c:v>
                </c:pt>
                <c:pt idx="285">
                  <c:v>739</c:v>
                </c:pt>
                <c:pt idx="286">
                  <c:v>753</c:v>
                </c:pt>
                <c:pt idx="287">
                  <c:v>770</c:v>
                </c:pt>
                <c:pt idx="288">
                  <c:v>751</c:v>
                </c:pt>
                <c:pt idx="289">
                  <c:v>720</c:v>
                </c:pt>
                <c:pt idx="290">
                  <c:v>703</c:v>
                </c:pt>
                <c:pt idx="291">
                  <c:v>688</c:v>
                </c:pt>
                <c:pt idx="292">
                  <c:v>666</c:v>
                </c:pt>
                <c:pt idx="293">
                  <c:v>632</c:v>
                </c:pt>
                <c:pt idx="294">
                  <c:v>608</c:v>
                </c:pt>
                <c:pt idx="295">
                  <c:v>590</c:v>
                </c:pt>
                <c:pt idx="296">
                  <c:v>577</c:v>
                </c:pt>
                <c:pt idx="297">
                  <c:v>569</c:v>
                </c:pt>
                <c:pt idx="298">
                  <c:v>564</c:v>
                </c:pt>
                <c:pt idx="299">
                  <c:v>559</c:v>
                </c:pt>
                <c:pt idx="300">
                  <c:v>554</c:v>
                </c:pt>
                <c:pt idx="301">
                  <c:v>556</c:v>
                </c:pt>
                <c:pt idx="302">
                  <c:v>553</c:v>
                </c:pt>
                <c:pt idx="303">
                  <c:v>540</c:v>
                </c:pt>
                <c:pt idx="304">
                  <c:v>530</c:v>
                </c:pt>
                <c:pt idx="305">
                  <c:v>522</c:v>
                </c:pt>
                <c:pt idx="306">
                  <c:v>516</c:v>
                </c:pt>
                <c:pt idx="307">
                  <c:v>509</c:v>
                </c:pt>
                <c:pt idx="308">
                  <c:v>511</c:v>
                </c:pt>
                <c:pt idx="309">
                  <c:v>513</c:v>
                </c:pt>
                <c:pt idx="310">
                  <c:v>512</c:v>
                </c:pt>
                <c:pt idx="311">
                  <c:v>516</c:v>
                </c:pt>
                <c:pt idx="312">
                  <c:v>524</c:v>
                </c:pt>
                <c:pt idx="313">
                  <c:v>533</c:v>
                </c:pt>
                <c:pt idx="314">
                  <c:v>540</c:v>
                </c:pt>
                <c:pt idx="315">
                  <c:v>548</c:v>
                </c:pt>
                <c:pt idx="316">
                  <c:v>553</c:v>
                </c:pt>
                <c:pt idx="317">
                  <c:v>559</c:v>
                </c:pt>
                <c:pt idx="318">
                  <c:v>561</c:v>
                </c:pt>
                <c:pt idx="319">
                  <c:v>565</c:v>
                </c:pt>
                <c:pt idx="320">
                  <c:v>568</c:v>
                </c:pt>
                <c:pt idx="321">
                  <c:v>568</c:v>
                </c:pt>
                <c:pt idx="322">
                  <c:v>565</c:v>
                </c:pt>
                <c:pt idx="323">
                  <c:v>560</c:v>
                </c:pt>
                <c:pt idx="324">
                  <c:v>562</c:v>
                </c:pt>
                <c:pt idx="325">
                  <c:v>564</c:v>
                </c:pt>
                <c:pt idx="326">
                  <c:v>568</c:v>
                </c:pt>
                <c:pt idx="327">
                  <c:v>571</c:v>
                </c:pt>
                <c:pt idx="328">
                  <c:v>584</c:v>
                </c:pt>
                <c:pt idx="329">
                  <c:v>591</c:v>
                </c:pt>
                <c:pt idx="330">
                  <c:v>594</c:v>
                </c:pt>
                <c:pt idx="331">
                  <c:v>597</c:v>
                </c:pt>
                <c:pt idx="332">
                  <c:v>598</c:v>
                </c:pt>
                <c:pt idx="333">
                  <c:v>598</c:v>
                </c:pt>
                <c:pt idx="334">
                  <c:v>596</c:v>
                </c:pt>
              </c:numCache>
            </c:numRef>
          </c:val>
        </c:ser>
        <c:marker val="1"/>
        <c:axId val="77277056"/>
        <c:axId val="77278592"/>
      </c:lineChart>
      <c:dateAx>
        <c:axId val="77277056"/>
        <c:scaling>
          <c:orientation val="minMax"/>
        </c:scaling>
        <c:axPos val="b"/>
        <c:numFmt formatCode="yyyy\-mm\-dd;@" sourceLinked="1"/>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7278592"/>
        <c:crosses val="autoZero"/>
        <c:auto val="1"/>
        <c:lblOffset val="100"/>
        <c:baseTimeUnit val="days"/>
      </c:dateAx>
      <c:valAx>
        <c:axId val="77278592"/>
        <c:scaling>
          <c:orientation val="minMax"/>
        </c:scaling>
        <c:axPos val="l"/>
        <c:majorGridlines>
          <c:spPr>
            <a:ln w="9525" cap="flat" cmpd="sng" algn="ctr">
              <a:solidFill>
                <a:schemeClr val="tx1">
                  <a:lumMod val="15000"/>
                  <a:lumOff val="85000"/>
                </a:schemeClr>
              </a:solidFill>
              <a:round/>
            </a:ln>
            <a:effectLst/>
          </c:spPr>
        </c:majorGridlines>
        <c:numFmt formatCode="###,###,###,###,##0.0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7277056"/>
        <c:crosses val="autoZero"/>
        <c:crossBetween val="between"/>
      </c:valAx>
      <c:spPr>
        <a:noFill/>
        <a:ln>
          <a:noFill/>
        </a:ln>
        <a:effectLst/>
      </c:spPr>
    </c:plotArea>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a:pPr>
      <a:endParaRPr lang="zh-CN"/>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zh-CN"/>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zh-CN" altLang="en-US"/>
              <a:t>波罗的海干散货指数（连续两周）</a:t>
            </a:r>
          </a:p>
        </c:rich>
      </c:tx>
      <c:layout/>
      <c:spPr>
        <a:noFill/>
        <a:ln>
          <a:noFill/>
        </a:ln>
        <a:effectLst/>
      </c:spPr>
    </c:title>
    <c:plotArea>
      <c:layout/>
      <c:lineChart>
        <c:grouping val="standard"/>
        <c:ser>
          <c:idx val="0"/>
          <c:order val="0"/>
          <c:spPr>
            <a:ln w="28575" cap="rnd">
              <a:solidFill>
                <a:schemeClr val="accent1"/>
              </a:solidFill>
              <a:round/>
            </a:ln>
            <a:effectLst/>
          </c:spPr>
          <c:marker>
            <c:symbol val="none"/>
          </c:marker>
          <c:cat>
            <c:numRef>
              <c:f>波罗的海干散货指数!$A$326:$A$338</c:f>
              <c:numCache>
                <c:formatCode>yyyy\-mm\-dd;@</c:formatCode>
                <c:ptCount val="13"/>
                <c:pt idx="0">
                  <c:v>42074</c:v>
                </c:pt>
                <c:pt idx="1">
                  <c:v>42075</c:v>
                </c:pt>
                <c:pt idx="2">
                  <c:v>42076</c:v>
                </c:pt>
                <c:pt idx="3">
                  <c:v>42079</c:v>
                </c:pt>
                <c:pt idx="4">
                  <c:v>42080</c:v>
                </c:pt>
                <c:pt idx="5">
                  <c:v>42081</c:v>
                </c:pt>
                <c:pt idx="6">
                  <c:v>42082</c:v>
                </c:pt>
                <c:pt idx="7">
                  <c:v>42083</c:v>
                </c:pt>
                <c:pt idx="8">
                  <c:v>42086</c:v>
                </c:pt>
                <c:pt idx="9">
                  <c:v>42087</c:v>
                </c:pt>
                <c:pt idx="10">
                  <c:v>42088</c:v>
                </c:pt>
                <c:pt idx="11">
                  <c:v>42089</c:v>
                </c:pt>
                <c:pt idx="12">
                  <c:v>42090</c:v>
                </c:pt>
              </c:numCache>
            </c:numRef>
          </c:cat>
          <c:val>
            <c:numRef>
              <c:f>波罗的海干散货指数!$B$326:$B$338</c:f>
              <c:numCache>
                <c:formatCode>###,###,###,###,##0.00</c:formatCode>
                <c:ptCount val="13"/>
                <c:pt idx="0">
                  <c:v>565</c:v>
                </c:pt>
                <c:pt idx="1">
                  <c:v>560</c:v>
                </c:pt>
                <c:pt idx="2">
                  <c:v>562</c:v>
                </c:pt>
                <c:pt idx="3">
                  <c:v>564</c:v>
                </c:pt>
                <c:pt idx="4">
                  <c:v>568</c:v>
                </c:pt>
                <c:pt idx="5">
                  <c:v>571</c:v>
                </c:pt>
                <c:pt idx="6">
                  <c:v>584</c:v>
                </c:pt>
                <c:pt idx="7">
                  <c:v>591</c:v>
                </c:pt>
                <c:pt idx="8">
                  <c:v>594</c:v>
                </c:pt>
                <c:pt idx="9">
                  <c:v>597</c:v>
                </c:pt>
                <c:pt idx="10">
                  <c:v>598</c:v>
                </c:pt>
                <c:pt idx="11">
                  <c:v>598</c:v>
                </c:pt>
                <c:pt idx="12">
                  <c:v>596</c:v>
                </c:pt>
              </c:numCache>
            </c:numRef>
          </c:val>
        </c:ser>
        <c:marker val="1"/>
        <c:axId val="77302784"/>
        <c:axId val="77312768"/>
      </c:lineChart>
      <c:dateAx>
        <c:axId val="77302784"/>
        <c:scaling>
          <c:orientation val="minMax"/>
        </c:scaling>
        <c:axPos val="b"/>
        <c:numFmt formatCode="yyyy\-mm\-dd;@" sourceLinked="1"/>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7312768"/>
        <c:crosses val="autoZero"/>
        <c:auto val="1"/>
        <c:lblOffset val="100"/>
        <c:baseTimeUnit val="days"/>
      </c:dateAx>
      <c:valAx>
        <c:axId val="77312768"/>
        <c:scaling>
          <c:orientation val="minMax"/>
        </c:scaling>
        <c:axPos val="l"/>
        <c:majorGridlines>
          <c:spPr>
            <a:ln w="9525" cap="flat" cmpd="sng" algn="ctr">
              <a:solidFill>
                <a:schemeClr val="tx1">
                  <a:lumMod val="15000"/>
                  <a:lumOff val="85000"/>
                </a:schemeClr>
              </a:solidFill>
              <a:round/>
            </a:ln>
            <a:effectLst/>
          </c:spPr>
        </c:majorGridlines>
        <c:numFmt formatCode="###,###,###,###,##0.0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7302784"/>
        <c:crosses val="autoZero"/>
        <c:crossBetween val="between"/>
      </c:valAx>
      <c:spPr>
        <a:noFill/>
        <a:ln>
          <a:noFill/>
        </a:ln>
        <a:effectLst/>
      </c:spPr>
    </c:plotArea>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a:pPr>
      <a:endParaRPr lang="zh-CN"/>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zh-CN"/>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zh-CN" altLang="en-US"/>
              <a:t>猪粮比</a:t>
            </a:r>
          </a:p>
        </c:rich>
      </c:tx>
      <c:layout/>
      <c:spPr>
        <a:noFill/>
        <a:ln>
          <a:noFill/>
        </a:ln>
        <a:effectLst/>
      </c:spPr>
    </c:title>
    <c:plotArea>
      <c:layout/>
      <c:lineChart>
        <c:grouping val="standard"/>
        <c:ser>
          <c:idx val="0"/>
          <c:order val="0"/>
          <c:spPr>
            <a:ln w="28575" cap="rnd">
              <a:solidFill>
                <a:schemeClr val="accent1"/>
              </a:solidFill>
              <a:round/>
            </a:ln>
            <a:effectLst/>
          </c:spPr>
          <c:marker>
            <c:symbol val="none"/>
          </c:marker>
          <c:cat>
            <c:numRef>
              <c:f>猪粮比!$A$9:$A$110</c:f>
              <c:numCache>
                <c:formatCode>yyyy\-mm\-dd;@</c:formatCode>
                <c:ptCount val="102"/>
                <c:pt idx="0">
                  <c:v>41348</c:v>
                </c:pt>
                <c:pt idx="1">
                  <c:v>41355</c:v>
                </c:pt>
                <c:pt idx="2">
                  <c:v>41362</c:v>
                </c:pt>
                <c:pt idx="3">
                  <c:v>41369</c:v>
                </c:pt>
                <c:pt idx="4">
                  <c:v>41376</c:v>
                </c:pt>
                <c:pt idx="5">
                  <c:v>41383</c:v>
                </c:pt>
                <c:pt idx="6">
                  <c:v>41390</c:v>
                </c:pt>
                <c:pt idx="7">
                  <c:v>41397</c:v>
                </c:pt>
                <c:pt idx="8">
                  <c:v>41404</c:v>
                </c:pt>
                <c:pt idx="9">
                  <c:v>41411</c:v>
                </c:pt>
                <c:pt idx="10">
                  <c:v>41418</c:v>
                </c:pt>
                <c:pt idx="11">
                  <c:v>41425</c:v>
                </c:pt>
                <c:pt idx="12">
                  <c:v>41432</c:v>
                </c:pt>
                <c:pt idx="13">
                  <c:v>41439</c:v>
                </c:pt>
                <c:pt idx="14">
                  <c:v>41446</c:v>
                </c:pt>
                <c:pt idx="15">
                  <c:v>41453</c:v>
                </c:pt>
                <c:pt idx="16">
                  <c:v>41460</c:v>
                </c:pt>
                <c:pt idx="17">
                  <c:v>41467</c:v>
                </c:pt>
                <c:pt idx="18">
                  <c:v>41474</c:v>
                </c:pt>
                <c:pt idx="19">
                  <c:v>41481</c:v>
                </c:pt>
                <c:pt idx="20">
                  <c:v>41488</c:v>
                </c:pt>
                <c:pt idx="21">
                  <c:v>41495</c:v>
                </c:pt>
                <c:pt idx="22">
                  <c:v>41502</c:v>
                </c:pt>
                <c:pt idx="23">
                  <c:v>41509</c:v>
                </c:pt>
                <c:pt idx="24">
                  <c:v>41516</c:v>
                </c:pt>
                <c:pt idx="25">
                  <c:v>41523</c:v>
                </c:pt>
                <c:pt idx="26">
                  <c:v>41530</c:v>
                </c:pt>
                <c:pt idx="27">
                  <c:v>41537</c:v>
                </c:pt>
                <c:pt idx="28">
                  <c:v>41544</c:v>
                </c:pt>
                <c:pt idx="29">
                  <c:v>41558</c:v>
                </c:pt>
                <c:pt idx="30">
                  <c:v>41565</c:v>
                </c:pt>
                <c:pt idx="31">
                  <c:v>41572</c:v>
                </c:pt>
                <c:pt idx="32">
                  <c:v>41579</c:v>
                </c:pt>
                <c:pt idx="33">
                  <c:v>41586</c:v>
                </c:pt>
                <c:pt idx="34">
                  <c:v>41593</c:v>
                </c:pt>
                <c:pt idx="35">
                  <c:v>41600</c:v>
                </c:pt>
                <c:pt idx="36">
                  <c:v>41607</c:v>
                </c:pt>
                <c:pt idx="37">
                  <c:v>41614</c:v>
                </c:pt>
                <c:pt idx="38">
                  <c:v>41621</c:v>
                </c:pt>
                <c:pt idx="39">
                  <c:v>41628</c:v>
                </c:pt>
                <c:pt idx="40">
                  <c:v>41635</c:v>
                </c:pt>
                <c:pt idx="41">
                  <c:v>41642</c:v>
                </c:pt>
                <c:pt idx="42">
                  <c:v>41649</c:v>
                </c:pt>
                <c:pt idx="43">
                  <c:v>41656</c:v>
                </c:pt>
                <c:pt idx="44">
                  <c:v>41663</c:v>
                </c:pt>
                <c:pt idx="45">
                  <c:v>41684</c:v>
                </c:pt>
                <c:pt idx="46">
                  <c:v>41691</c:v>
                </c:pt>
                <c:pt idx="47">
                  <c:v>41698</c:v>
                </c:pt>
                <c:pt idx="48">
                  <c:v>41705</c:v>
                </c:pt>
                <c:pt idx="49">
                  <c:v>41712</c:v>
                </c:pt>
                <c:pt idx="50">
                  <c:v>41719</c:v>
                </c:pt>
                <c:pt idx="51">
                  <c:v>41726</c:v>
                </c:pt>
                <c:pt idx="52">
                  <c:v>41733</c:v>
                </c:pt>
                <c:pt idx="53">
                  <c:v>41740</c:v>
                </c:pt>
                <c:pt idx="54">
                  <c:v>41747</c:v>
                </c:pt>
                <c:pt idx="55">
                  <c:v>41754</c:v>
                </c:pt>
                <c:pt idx="56">
                  <c:v>41761</c:v>
                </c:pt>
                <c:pt idx="57">
                  <c:v>41768</c:v>
                </c:pt>
                <c:pt idx="58">
                  <c:v>41775</c:v>
                </c:pt>
                <c:pt idx="59">
                  <c:v>41782</c:v>
                </c:pt>
                <c:pt idx="60">
                  <c:v>41789</c:v>
                </c:pt>
                <c:pt idx="61">
                  <c:v>41796</c:v>
                </c:pt>
                <c:pt idx="62">
                  <c:v>41803</c:v>
                </c:pt>
                <c:pt idx="63">
                  <c:v>41810</c:v>
                </c:pt>
                <c:pt idx="64">
                  <c:v>41817</c:v>
                </c:pt>
                <c:pt idx="65">
                  <c:v>41824</c:v>
                </c:pt>
                <c:pt idx="66">
                  <c:v>41831</c:v>
                </c:pt>
                <c:pt idx="67">
                  <c:v>41838</c:v>
                </c:pt>
                <c:pt idx="68">
                  <c:v>41845</c:v>
                </c:pt>
                <c:pt idx="69">
                  <c:v>41852</c:v>
                </c:pt>
                <c:pt idx="70">
                  <c:v>41859</c:v>
                </c:pt>
                <c:pt idx="71">
                  <c:v>41866</c:v>
                </c:pt>
                <c:pt idx="72">
                  <c:v>41873</c:v>
                </c:pt>
                <c:pt idx="73">
                  <c:v>41880</c:v>
                </c:pt>
                <c:pt idx="74">
                  <c:v>41887</c:v>
                </c:pt>
                <c:pt idx="75">
                  <c:v>41894</c:v>
                </c:pt>
                <c:pt idx="76">
                  <c:v>41901</c:v>
                </c:pt>
                <c:pt idx="77">
                  <c:v>41908</c:v>
                </c:pt>
                <c:pt idx="78">
                  <c:v>41922</c:v>
                </c:pt>
                <c:pt idx="79">
                  <c:v>41929</c:v>
                </c:pt>
                <c:pt idx="80">
                  <c:v>41936</c:v>
                </c:pt>
                <c:pt idx="81">
                  <c:v>41943</c:v>
                </c:pt>
                <c:pt idx="82">
                  <c:v>41950</c:v>
                </c:pt>
                <c:pt idx="83">
                  <c:v>41957</c:v>
                </c:pt>
                <c:pt idx="84">
                  <c:v>41964</c:v>
                </c:pt>
                <c:pt idx="85">
                  <c:v>41971</c:v>
                </c:pt>
                <c:pt idx="86">
                  <c:v>41978</c:v>
                </c:pt>
                <c:pt idx="87">
                  <c:v>41985</c:v>
                </c:pt>
                <c:pt idx="88">
                  <c:v>41992</c:v>
                </c:pt>
                <c:pt idx="89">
                  <c:v>41999</c:v>
                </c:pt>
                <c:pt idx="90">
                  <c:v>42006</c:v>
                </c:pt>
                <c:pt idx="91">
                  <c:v>42013</c:v>
                </c:pt>
                <c:pt idx="92">
                  <c:v>42020</c:v>
                </c:pt>
                <c:pt idx="93">
                  <c:v>42027</c:v>
                </c:pt>
                <c:pt idx="94">
                  <c:v>42034</c:v>
                </c:pt>
                <c:pt idx="95">
                  <c:v>42041</c:v>
                </c:pt>
                <c:pt idx="96">
                  <c:v>42048</c:v>
                </c:pt>
                <c:pt idx="97">
                  <c:v>42062</c:v>
                </c:pt>
                <c:pt idx="98">
                  <c:v>42069</c:v>
                </c:pt>
                <c:pt idx="99">
                  <c:v>42076</c:v>
                </c:pt>
                <c:pt idx="100">
                  <c:v>42083</c:v>
                </c:pt>
                <c:pt idx="101">
                  <c:v>42090</c:v>
                </c:pt>
              </c:numCache>
            </c:numRef>
          </c:cat>
          <c:val>
            <c:numRef>
              <c:f>猪粮比!$B$9:$B$110</c:f>
              <c:numCache>
                <c:formatCode>###,###,###,###,##0.00</c:formatCode>
                <c:ptCount val="102"/>
                <c:pt idx="0">
                  <c:v>5.7</c:v>
                </c:pt>
                <c:pt idx="1">
                  <c:v>5.4700000000000015</c:v>
                </c:pt>
                <c:pt idx="2">
                  <c:v>5.38</c:v>
                </c:pt>
                <c:pt idx="3">
                  <c:v>5.4</c:v>
                </c:pt>
                <c:pt idx="4">
                  <c:v>5.3</c:v>
                </c:pt>
                <c:pt idx="5">
                  <c:v>5.3</c:v>
                </c:pt>
                <c:pt idx="6">
                  <c:v>5.1899999999999995</c:v>
                </c:pt>
                <c:pt idx="7">
                  <c:v>5.2700000000000014</c:v>
                </c:pt>
                <c:pt idx="8">
                  <c:v>5.28</c:v>
                </c:pt>
                <c:pt idx="9">
                  <c:v>5.33</c:v>
                </c:pt>
                <c:pt idx="10">
                  <c:v>5.5</c:v>
                </c:pt>
                <c:pt idx="11">
                  <c:v>5.79</c:v>
                </c:pt>
                <c:pt idx="12">
                  <c:v>5.83</c:v>
                </c:pt>
                <c:pt idx="13">
                  <c:v>5.94</c:v>
                </c:pt>
                <c:pt idx="14">
                  <c:v>5.95</c:v>
                </c:pt>
                <c:pt idx="15">
                  <c:v>6</c:v>
                </c:pt>
                <c:pt idx="16">
                  <c:v>6.01</c:v>
                </c:pt>
                <c:pt idx="17">
                  <c:v>5.95</c:v>
                </c:pt>
                <c:pt idx="18">
                  <c:v>5.9700000000000015</c:v>
                </c:pt>
                <c:pt idx="19">
                  <c:v>6.07</c:v>
                </c:pt>
                <c:pt idx="20">
                  <c:v>6.28</c:v>
                </c:pt>
                <c:pt idx="21">
                  <c:v>6.4700000000000015</c:v>
                </c:pt>
                <c:pt idx="22">
                  <c:v>6.4700000000000015</c:v>
                </c:pt>
                <c:pt idx="23">
                  <c:v>6.51</c:v>
                </c:pt>
                <c:pt idx="24">
                  <c:v>6.64</c:v>
                </c:pt>
                <c:pt idx="25">
                  <c:v>6.72</c:v>
                </c:pt>
                <c:pt idx="26">
                  <c:v>6.75</c:v>
                </c:pt>
                <c:pt idx="27">
                  <c:v>6.64</c:v>
                </c:pt>
                <c:pt idx="28">
                  <c:v>6.6899999999999995</c:v>
                </c:pt>
                <c:pt idx="29">
                  <c:v>6.6199999999999983</c:v>
                </c:pt>
                <c:pt idx="30">
                  <c:v>6.81</c:v>
                </c:pt>
                <c:pt idx="31">
                  <c:v>6.8199999999999985</c:v>
                </c:pt>
                <c:pt idx="32">
                  <c:v>6.84</c:v>
                </c:pt>
                <c:pt idx="33">
                  <c:v>6.8199999999999985</c:v>
                </c:pt>
                <c:pt idx="34">
                  <c:v>6.8199999999999985</c:v>
                </c:pt>
                <c:pt idx="35">
                  <c:v>6.89</c:v>
                </c:pt>
                <c:pt idx="36">
                  <c:v>6.96</c:v>
                </c:pt>
                <c:pt idx="37">
                  <c:v>6.9700000000000015</c:v>
                </c:pt>
                <c:pt idx="38">
                  <c:v>6.9300000000000015</c:v>
                </c:pt>
                <c:pt idx="39">
                  <c:v>6.83</c:v>
                </c:pt>
                <c:pt idx="40">
                  <c:v>6.8</c:v>
                </c:pt>
                <c:pt idx="41">
                  <c:v>6.6499999999999995</c:v>
                </c:pt>
                <c:pt idx="42">
                  <c:v>6.34</c:v>
                </c:pt>
                <c:pt idx="43">
                  <c:v>5.99</c:v>
                </c:pt>
                <c:pt idx="44">
                  <c:v>5.6199999999999983</c:v>
                </c:pt>
                <c:pt idx="45">
                  <c:v>5.6199999999999983</c:v>
                </c:pt>
                <c:pt idx="46">
                  <c:v>5.52</c:v>
                </c:pt>
                <c:pt idx="47">
                  <c:v>5.39</c:v>
                </c:pt>
                <c:pt idx="48">
                  <c:v>5.23</c:v>
                </c:pt>
                <c:pt idx="49">
                  <c:v>5.1199999999999983</c:v>
                </c:pt>
                <c:pt idx="50">
                  <c:v>5.04</c:v>
                </c:pt>
                <c:pt idx="51">
                  <c:v>4.8499999999999996</c:v>
                </c:pt>
                <c:pt idx="52">
                  <c:v>4.76</c:v>
                </c:pt>
                <c:pt idx="53">
                  <c:v>4.72</c:v>
                </c:pt>
                <c:pt idx="54">
                  <c:v>4.68</c:v>
                </c:pt>
                <c:pt idx="55">
                  <c:v>4.6499999999999995</c:v>
                </c:pt>
                <c:pt idx="56">
                  <c:v>4.6899999999999995</c:v>
                </c:pt>
                <c:pt idx="57">
                  <c:v>5.1199999999999983</c:v>
                </c:pt>
                <c:pt idx="58">
                  <c:v>5.79</c:v>
                </c:pt>
                <c:pt idx="59">
                  <c:v>5.85</c:v>
                </c:pt>
                <c:pt idx="60">
                  <c:v>5.6899999999999995</c:v>
                </c:pt>
                <c:pt idx="61">
                  <c:v>5.5</c:v>
                </c:pt>
                <c:pt idx="62">
                  <c:v>5.48</c:v>
                </c:pt>
                <c:pt idx="63">
                  <c:v>5.39</c:v>
                </c:pt>
                <c:pt idx="64">
                  <c:v>5.28</c:v>
                </c:pt>
                <c:pt idx="65">
                  <c:v>5.1599999999999984</c:v>
                </c:pt>
                <c:pt idx="66">
                  <c:v>5.2700000000000014</c:v>
                </c:pt>
                <c:pt idx="67">
                  <c:v>5.52</c:v>
                </c:pt>
                <c:pt idx="68">
                  <c:v>5.59</c:v>
                </c:pt>
                <c:pt idx="69">
                  <c:v>5.6499999999999995</c:v>
                </c:pt>
                <c:pt idx="70">
                  <c:v>5.76</c:v>
                </c:pt>
                <c:pt idx="71">
                  <c:v>5.87</c:v>
                </c:pt>
                <c:pt idx="72">
                  <c:v>5.95</c:v>
                </c:pt>
                <c:pt idx="73">
                  <c:v>6</c:v>
                </c:pt>
                <c:pt idx="74">
                  <c:v>5.9300000000000015</c:v>
                </c:pt>
                <c:pt idx="75">
                  <c:v>5.89</c:v>
                </c:pt>
                <c:pt idx="76">
                  <c:v>5.87</c:v>
                </c:pt>
                <c:pt idx="77">
                  <c:v>5.8</c:v>
                </c:pt>
                <c:pt idx="78">
                  <c:v>6.04</c:v>
                </c:pt>
                <c:pt idx="79">
                  <c:v>6.03</c:v>
                </c:pt>
                <c:pt idx="80">
                  <c:v>6.09</c:v>
                </c:pt>
                <c:pt idx="81">
                  <c:v>6.02</c:v>
                </c:pt>
                <c:pt idx="82">
                  <c:v>5.95</c:v>
                </c:pt>
                <c:pt idx="83">
                  <c:v>6.05</c:v>
                </c:pt>
                <c:pt idx="84">
                  <c:v>6.05</c:v>
                </c:pt>
                <c:pt idx="85">
                  <c:v>6</c:v>
                </c:pt>
                <c:pt idx="86">
                  <c:v>5.98</c:v>
                </c:pt>
                <c:pt idx="87">
                  <c:v>5.96</c:v>
                </c:pt>
                <c:pt idx="88">
                  <c:v>5.88</c:v>
                </c:pt>
                <c:pt idx="89">
                  <c:v>5.81</c:v>
                </c:pt>
                <c:pt idx="90">
                  <c:v>5.75</c:v>
                </c:pt>
                <c:pt idx="91">
                  <c:v>5.78</c:v>
                </c:pt>
                <c:pt idx="92">
                  <c:v>5.81</c:v>
                </c:pt>
                <c:pt idx="93">
                  <c:v>5.75</c:v>
                </c:pt>
                <c:pt idx="94">
                  <c:v>5.63</c:v>
                </c:pt>
                <c:pt idx="95">
                  <c:v>5.51</c:v>
                </c:pt>
                <c:pt idx="96">
                  <c:v>5.4</c:v>
                </c:pt>
                <c:pt idx="97">
                  <c:v>5.34</c:v>
                </c:pt>
                <c:pt idx="98">
                  <c:v>5.1599999999999984</c:v>
                </c:pt>
                <c:pt idx="99">
                  <c:v>5.03</c:v>
                </c:pt>
                <c:pt idx="100">
                  <c:v>4.99</c:v>
                </c:pt>
                <c:pt idx="101">
                  <c:v>5.1099999999999985</c:v>
                </c:pt>
              </c:numCache>
            </c:numRef>
          </c:val>
        </c:ser>
        <c:marker val="1"/>
        <c:axId val="77357824"/>
        <c:axId val="77359360"/>
      </c:lineChart>
      <c:dateAx>
        <c:axId val="77357824"/>
        <c:scaling>
          <c:orientation val="minMax"/>
        </c:scaling>
        <c:axPos val="b"/>
        <c:numFmt formatCode="yyyy\-mm\-dd;@" sourceLinked="1"/>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7359360"/>
        <c:crosses val="autoZero"/>
        <c:auto val="1"/>
        <c:lblOffset val="100"/>
        <c:baseTimeUnit val="days"/>
      </c:dateAx>
      <c:valAx>
        <c:axId val="77359360"/>
        <c:scaling>
          <c:orientation val="minMax"/>
          <c:min val="4"/>
        </c:scaling>
        <c:axPos val="l"/>
        <c:majorGridlines>
          <c:spPr>
            <a:ln w="9525" cap="flat" cmpd="sng" algn="ctr">
              <a:solidFill>
                <a:schemeClr val="tx1">
                  <a:lumMod val="15000"/>
                  <a:lumOff val="85000"/>
                </a:schemeClr>
              </a:solidFill>
              <a:round/>
            </a:ln>
            <a:effectLst/>
          </c:spPr>
        </c:majorGridlines>
        <c:numFmt formatCode="###,###,###,###,##0.0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7357824"/>
        <c:crosses val="autoZero"/>
        <c:crossBetween val="between"/>
      </c:valAx>
      <c:spPr>
        <a:noFill/>
        <a:ln>
          <a:noFill/>
        </a:ln>
        <a:effectLst/>
      </c:spPr>
    </c:plotArea>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a:pPr>
      <a:endParaRPr lang="zh-CN"/>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40BF0B-E9AC-4EF5-AA11-E1D973D7A2F6}" type="datetimeFigureOut">
              <a:rPr lang="zh-CN" altLang="en-US" smtClean="0"/>
              <a:pPr/>
              <a:t>2015/3/31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2870B3-5A93-4C98-90B5-1349330BE92A}" type="slidenum">
              <a:rPr lang="zh-CN" altLang="en-US" smtClean="0"/>
              <a:pPr/>
              <a:t>‹#›</a:t>
            </a:fld>
            <a:endParaRPr lang="zh-CN" altLang="en-US"/>
          </a:p>
        </p:txBody>
      </p:sp>
    </p:spTree>
    <p:extLst>
      <p:ext uri="{BB962C8B-B14F-4D97-AF65-F5344CB8AC3E}">
        <p14:creationId xmlns="" xmlns:p14="http://schemas.microsoft.com/office/powerpoint/2010/main" val="54181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212870B3-5A93-4C98-90B5-1349330BE92A}" type="slidenum">
              <a:rPr lang="zh-CN" altLang="en-US" smtClean="0"/>
              <a:pPr/>
              <a:t>1</a:t>
            </a:fld>
            <a:endParaRPr lang="zh-CN" altLang="en-US"/>
          </a:p>
        </p:txBody>
      </p:sp>
    </p:spTree>
    <p:extLst>
      <p:ext uri="{BB962C8B-B14F-4D97-AF65-F5344CB8AC3E}">
        <p14:creationId xmlns="" xmlns:p14="http://schemas.microsoft.com/office/powerpoint/2010/main" val="237021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CN" dirty="0" smtClean="0"/>
          </a:p>
        </p:txBody>
      </p:sp>
      <p:sp>
        <p:nvSpPr>
          <p:cNvPr id="4" name="Slide Number Placeholder 3"/>
          <p:cNvSpPr>
            <a:spLocks noGrp="1"/>
          </p:cNvSpPr>
          <p:nvPr>
            <p:ph type="sldNum" sz="quarter" idx="10"/>
          </p:nvPr>
        </p:nvSpPr>
        <p:spPr/>
        <p:txBody>
          <a:bodyPr/>
          <a:lstStyle/>
          <a:p>
            <a:fld id="{212870B3-5A93-4C98-90B5-1349330BE92A}" type="slidenum">
              <a:rPr lang="zh-CN" altLang="en-US" smtClean="0"/>
              <a:pPr/>
              <a:t>2</a:t>
            </a:fld>
            <a:endParaRPr lang="zh-CN" altLang="en-US"/>
          </a:p>
        </p:txBody>
      </p:sp>
    </p:spTree>
    <p:extLst>
      <p:ext uri="{BB962C8B-B14F-4D97-AF65-F5344CB8AC3E}">
        <p14:creationId xmlns="" xmlns:p14="http://schemas.microsoft.com/office/powerpoint/2010/main" val="3702727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2870B3-5A93-4C98-90B5-1349330BE92A}" type="slidenum">
              <a:rPr lang="zh-CN" altLang="en-US" smtClean="0"/>
              <a:pPr/>
              <a:t>7</a:t>
            </a:fld>
            <a:endParaRPr lang="zh-CN" altLang="en-US"/>
          </a:p>
        </p:txBody>
      </p:sp>
    </p:spTree>
    <p:extLst>
      <p:ext uri="{BB962C8B-B14F-4D97-AF65-F5344CB8AC3E}">
        <p14:creationId xmlns="" xmlns:p14="http://schemas.microsoft.com/office/powerpoint/2010/main" val="360993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2870B3-5A93-4C98-90B5-1349330BE92A}" type="slidenum">
              <a:rPr lang="zh-CN" altLang="en-US" smtClean="0"/>
              <a:pPr/>
              <a:t>8</a:t>
            </a:fld>
            <a:endParaRPr lang="zh-CN" altLang="en-US"/>
          </a:p>
        </p:txBody>
      </p:sp>
    </p:spTree>
    <p:extLst>
      <p:ext uri="{BB962C8B-B14F-4D97-AF65-F5344CB8AC3E}">
        <p14:creationId xmlns="" xmlns:p14="http://schemas.microsoft.com/office/powerpoint/2010/main" val="360993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2870B3-5A93-4C98-90B5-1349330BE92A}" type="slidenum">
              <a:rPr lang="zh-CN" altLang="en-US" smtClean="0"/>
              <a:pPr/>
              <a:t>9</a:t>
            </a:fld>
            <a:endParaRPr lang="zh-CN" altLang="en-US"/>
          </a:p>
        </p:txBody>
      </p:sp>
    </p:spTree>
    <p:extLst>
      <p:ext uri="{BB962C8B-B14F-4D97-AF65-F5344CB8AC3E}">
        <p14:creationId xmlns="" xmlns:p14="http://schemas.microsoft.com/office/powerpoint/2010/main" val="360993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2870B3-5A93-4C98-90B5-1349330BE92A}" type="slidenum">
              <a:rPr lang="zh-CN" altLang="en-US" smtClean="0"/>
              <a:pPr/>
              <a:t>12</a:t>
            </a:fld>
            <a:endParaRPr lang="zh-CN" altLang="en-US"/>
          </a:p>
        </p:txBody>
      </p:sp>
    </p:spTree>
    <p:extLst>
      <p:ext uri="{BB962C8B-B14F-4D97-AF65-F5344CB8AC3E}">
        <p14:creationId xmlns="" xmlns:p14="http://schemas.microsoft.com/office/powerpoint/2010/main" val="3679392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2870B3-5A93-4C98-90B5-1349330BE92A}" type="slidenum">
              <a:rPr lang="zh-CN" altLang="en-US" smtClean="0"/>
              <a:pPr/>
              <a:t>19</a:t>
            </a:fld>
            <a:endParaRPr lang="zh-CN" altLang="en-US"/>
          </a:p>
        </p:txBody>
      </p:sp>
    </p:spTree>
    <p:extLst>
      <p:ext uri="{BB962C8B-B14F-4D97-AF65-F5344CB8AC3E}">
        <p14:creationId xmlns="" xmlns:p14="http://schemas.microsoft.com/office/powerpoint/2010/main" val="36195673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12870B3-5A93-4C98-90B5-1349330BE92A}" type="slidenum">
              <a:rPr lang="zh-CN" altLang="en-US" smtClean="0"/>
              <a:pPr/>
              <a:t>20</a:t>
            </a:fld>
            <a:endParaRPr lang="zh-CN" altLang="en-US"/>
          </a:p>
        </p:txBody>
      </p:sp>
    </p:spTree>
    <p:extLst>
      <p:ext uri="{BB962C8B-B14F-4D97-AF65-F5344CB8AC3E}">
        <p14:creationId xmlns="" xmlns:p14="http://schemas.microsoft.com/office/powerpoint/2010/main" val="819718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41B6DA4E-43CE-46FA-9394-55641EC189C5}" type="datetime1">
              <a:rPr lang="zh-CN" altLang="en-US" smtClean="0"/>
              <a:pPr>
                <a:defRPr/>
              </a:pPr>
              <a:t>2015/3/31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3F3D8AA-525E-4344-981D-71FC0508C9A6}"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B6EF66F9-937B-42CF-820C-1A477577C0A7}" type="datetime1">
              <a:rPr lang="zh-CN" altLang="en-US" smtClean="0"/>
              <a:pPr>
                <a:defRPr/>
              </a:pPr>
              <a:t>2015/3/31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0A486FC-8F8A-44A0-BA34-D026866AE3CA}"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82FCD5A2-C555-4877-9FBE-29F198EAB927}" type="datetime1">
              <a:rPr lang="zh-CN" altLang="en-US" smtClean="0"/>
              <a:pPr>
                <a:defRPr/>
              </a:pPr>
              <a:t>2015/3/31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9C05B8E-6273-42DC-88D2-AC82E0D7D5DC}"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E537FCDE-10F7-4C6C-BA47-B5482AA53308}" type="datetime1">
              <a:rPr lang="zh-CN" altLang="en-US" smtClean="0"/>
              <a:pPr>
                <a:defRPr/>
              </a:pPr>
              <a:t>2015/3/31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26B9FCC-AC01-4548-8E71-D85C56CCA7B7}"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728E22CD-A80B-43B6-8C5E-C9ED201532DF}" type="datetime1">
              <a:rPr lang="zh-CN" altLang="en-US" smtClean="0"/>
              <a:pPr>
                <a:defRPr/>
              </a:pPr>
              <a:t>2015/3/31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536C821-8749-4D7A-8A4A-D04870567284}"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FB687921-E007-4C76-95D3-2FDA55F05DD9}" type="datetime1">
              <a:rPr lang="zh-CN" altLang="en-US" smtClean="0"/>
              <a:pPr>
                <a:defRPr/>
              </a:pPr>
              <a:t>2015/3/31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302977AF-D8FA-4678-99C3-EE285B62A48E}"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AD8B092C-E6AF-4906-AADC-A8EE612D99A4}" type="datetime1">
              <a:rPr lang="zh-CN" altLang="en-US" smtClean="0"/>
              <a:pPr>
                <a:defRPr/>
              </a:pPr>
              <a:t>2015/3/31</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4F45F2E2-AA7C-41FB-8CFB-0E71101142A6}"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2D4E6943-4CE9-4550-85A0-254C825FF4A2}" type="datetime1">
              <a:rPr lang="zh-CN" altLang="en-US" smtClean="0"/>
              <a:pPr>
                <a:defRPr/>
              </a:pPr>
              <a:t>2015/3/31</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E7E19492-B6AF-427C-A7A1-873D6097A2BA}"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5A4DD9B6-6143-497D-88B7-27A67D7CF7A4}" type="datetime1">
              <a:rPr lang="zh-CN" altLang="en-US" smtClean="0"/>
              <a:pPr>
                <a:defRPr/>
              </a:pPr>
              <a:t>2015/3/31</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33FF8A3D-5F6C-47EA-B332-4FED93DF0873}"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4FAF3E4-354A-4C0F-A6A4-4F36D0E04869}" type="datetime1">
              <a:rPr lang="zh-CN" altLang="en-US" smtClean="0"/>
              <a:pPr>
                <a:defRPr/>
              </a:pPr>
              <a:t>2015/3/31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0682341-60CE-4207-85E5-8748E6024876}"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CC4DEE12-330C-40D5-B2EE-B1A225C95E59}" type="datetime1">
              <a:rPr lang="zh-CN" altLang="en-US" smtClean="0"/>
              <a:pPr>
                <a:defRPr/>
              </a:pPr>
              <a:t>2015/3/31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1747A54B-88E6-47B0-8B59-84559D6298DC}"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75191E9E-8A38-4A0C-8617-EDA1D13CA72E}" type="datetime1">
              <a:rPr lang="zh-CN" altLang="en-US" smtClean="0"/>
              <a:pPr>
                <a:defRPr/>
              </a:pPr>
              <a:t>2015/3/31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DC290DCB-81EC-47C1-B9A5-3B534435541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ea typeface="宋体" charset="-122"/>
        </a:defRPr>
      </a:lvl2pPr>
      <a:lvl3pPr algn="ctr" rtl="0" eaLnBrk="1" fontAlgn="base" hangingPunct="1">
        <a:spcBef>
          <a:spcPct val="0"/>
        </a:spcBef>
        <a:spcAft>
          <a:spcPct val="0"/>
        </a:spcAft>
        <a:defRPr sz="4400">
          <a:solidFill>
            <a:schemeClr val="tx1"/>
          </a:solidFill>
          <a:latin typeface="Calibri" pitchFamily="34" charset="0"/>
          <a:ea typeface="宋体" charset="-122"/>
        </a:defRPr>
      </a:lvl3pPr>
      <a:lvl4pPr algn="ctr" rtl="0" eaLnBrk="1" fontAlgn="base" hangingPunct="1">
        <a:spcBef>
          <a:spcPct val="0"/>
        </a:spcBef>
        <a:spcAft>
          <a:spcPct val="0"/>
        </a:spcAft>
        <a:defRPr sz="4400">
          <a:solidFill>
            <a:schemeClr val="tx1"/>
          </a:solidFill>
          <a:latin typeface="Calibri" pitchFamily="34" charset="0"/>
          <a:ea typeface="宋体" charset="-122"/>
        </a:defRPr>
      </a:lvl4pPr>
      <a:lvl5pPr algn="ctr" rtl="0" eaLnBrk="1" fontAlgn="base" hangingPunct="1">
        <a:spcBef>
          <a:spcPct val="0"/>
        </a:spcBef>
        <a:spcAft>
          <a:spcPct val="0"/>
        </a:spcAft>
        <a:defRPr sz="4400">
          <a:solidFill>
            <a:schemeClr val="tx1"/>
          </a:solidFill>
          <a:latin typeface="Calibri" pitchFamily="34" charset="0"/>
          <a:ea typeface="宋体" charset="-122"/>
        </a:defRPr>
      </a:lvl5pPr>
      <a:lvl6pPr marL="457200" algn="ctr" rtl="0" eaLnBrk="1" fontAlgn="base" hangingPunct="1">
        <a:spcBef>
          <a:spcPct val="0"/>
        </a:spcBef>
        <a:spcAft>
          <a:spcPct val="0"/>
        </a:spcAft>
        <a:defRPr sz="4400">
          <a:solidFill>
            <a:schemeClr val="tx1"/>
          </a:solidFill>
          <a:latin typeface="Calibri" pitchFamily="34" charset="0"/>
          <a:ea typeface="宋体" charset="-122"/>
        </a:defRPr>
      </a:lvl6pPr>
      <a:lvl7pPr marL="914400" algn="ctr" rtl="0" eaLnBrk="1" fontAlgn="base" hangingPunct="1">
        <a:spcBef>
          <a:spcPct val="0"/>
        </a:spcBef>
        <a:spcAft>
          <a:spcPct val="0"/>
        </a:spcAft>
        <a:defRPr sz="4400">
          <a:solidFill>
            <a:schemeClr val="tx1"/>
          </a:solidFill>
          <a:latin typeface="Calibri" pitchFamily="34" charset="0"/>
          <a:ea typeface="宋体" charset="-122"/>
        </a:defRPr>
      </a:lvl7pPr>
      <a:lvl8pPr marL="1371600" algn="ctr" rtl="0" eaLnBrk="1" fontAlgn="base" hangingPunct="1">
        <a:spcBef>
          <a:spcPct val="0"/>
        </a:spcBef>
        <a:spcAft>
          <a:spcPct val="0"/>
        </a:spcAft>
        <a:defRPr sz="4400">
          <a:solidFill>
            <a:schemeClr val="tx1"/>
          </a:solidFill>
          <a:latin typeface="Calibri" pitchFamily="34" charset="0"/>
          <a:ea typeface="宋体" charset="-122"/>
        </a:defRPr>
      </a:lvl8pPr>
      <a:lvl9pPr marL="1828800" algn="ctr" rtl="0" eaLnBrk="1" fontAlgn="base" hangingPunct="1">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chart" Target="../charts/chart7.xml"/></Relationships>
</file>

<file path=ppt/slides/_rels/slide2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图片 3" descr="沃胜资产管理01.jpg"/>
          <p:cNvPicPr>
            <a:picLocks noChangeAspect="1"/>
          </p:cNvPicPr>
          <p:nvPr/>
        </p:nvPicPr>
        <p:blipFill>
          <a:blip r:embed="rId3" cstate="print"/>
          <a:srcRect/>
          <a:stretch>
            <a:fillRect/>
          </a:stretch>
        </p:blipFill>
        <p:spPr bwMode="auto">
          <a:xfrm>
            <a:off x="-36512" y="0"/>
            <a:ext cx="9144000" cy="6858000"/>
          </a:xfrm>
          <a:prstGeom prst="rect">
            <a:avLst/>
          </a:prstGeom>
          <a:noFill/>
          <a:ln w="9525">
            <a:noFill/>
            <a:miter lim="800000"/>
            <a:headEnd/>
            <a:tailEnd/>
          </a:ln>
        </p:spPr>
      </p:pic>
      <p:sp>
        <p:nvSpPr>
          <p:cNvPr id="2051" name="标题 1"/>
          <p:cNvSpPr>
            <a:spLocks noGrp="1"/>
          </p:cNvSpPr>
          <p:nvPr>
            <p:ph type="ctrTitle"/>
          </p:nvPr>
        </p:nvSpPr>
        <p:spPr/>
        <p:txBody>
          <a:bodyPr/>
          <a:lstStyle/>
          <a:p>
            <a:r>
              <a:rPr lang="zh-CN" altLang="en-US" sz="5400" b="1" dirty="0" smtClean="0">
                <a:solidFill>
                  <a:schemeClr val="bg1"/>
                </a:solidFill>
              </a:rPr>
              <a:t>沃胜资产管理</a:t>
            </a:r>
          </a:p>
        </p:txBody>
      </p:sp>
      <p:sp>
        <p:nvSpPr>
          <p:cNvPr id="3" name="副标题 2"/>
          <p:cNvSpPr>
            <a:spLocks noGrp="1"/>
          </p:cNvSpPr>
          <p:nvPr>
            <p:ph type="subTitle" idx="1"/>
          </p:nvPr>
        </p:nvSpPr>
        <p:spPr/>
        <p:txBody>
          <a:bodyPr rtlCol="0">
            <a:normAutofit/>
          </a:bodyPr>
          <a:lstStyle/>
          <a:p>
            <a:pPr fontAlgn="auto">
              <a:spcAft>
                <a:spcPts val="0"/>
              </a:spcAft>
              <a:defRPr/>
            </a:pPr>
            <a:r>
              <a:rPr lang="en-US" altLang="zh-CN" b="1" dirty="0" smtClean="0">
                <a:solidFill>
                  <a:srgbClr val="140165"/>
                </a:solidFill>
                <a:latin typeface="黑体" pitchFamily="2" charset="-122"/>
                <a:ea typeface="黑体" pitchFamily="2" charset="-122"/>
              </a:rPr>
              <a:t>2015</a:t>
            </a:r>
            <a:r>
              <a:rPr lang="zh-CN" altLang="en-US" b="1" dirty="0" smtClean="0">
                <a:solidFill>
                  <a:srgbClr val="140165"/>
                </a:solidFill>
                <a:latin typeface="黑体" pitchFamily="2" charset="-122"/>
                <a:ea typeface="黑体" pitchFamily="2" charset="-122"/>
              </a:rPr>
              <a:t>年</a:t>
            </a:r>
            <a:r>
              <a:rPr lang="en-US" altLang="zh-CN" b="1" dirty="0" smtClean="0">
                <a:solidFill>
                  <a:srgbClr val="140165"/>
                </a:solidFill>
                <a:latin typeface="黑体" pitchFamily="2" charset="-122"/>
                <a:ea typeface="黑体" pitchFamily="2" charset="-122"/>
              </a:rPr>
              <a:t>03</a:t>
            </a:r>
            <a:r>
              <a:rPr lang="zh-CN" altLang="en-US" b="1" dirty="0" smtClean="0">
                <a:solidFill>
                  <a:srgbClr val="140165"/>
                </a:solidFill>
                <a:latin typeface="黑体" pitchFamily="2" charset="-122"/>
                <a:ea typeface="黑体" pitchFamily="2" charset="-122"/>
              </a:rPr>
              <a:t>月</a:t>
            </a:r>
            <a:r>
              <a:rPr lang="en-US" altLang="zh-CN" b="1" dirty="0" smtClean="0">
                <a:solidFill>
                  <a:srgbClr val="140165"/>
                </a:solidFill>
                <a:latin typeface="黑体" pitchFamily="2" charset="-122"/>
                <a:ea typeface="黑体" pitchFamily="2" charset="-122"/>
              </a:rPr>
              <a:t>31</a:t>
            </a:r>
            <a:r>
              <a:rPr lang="zh-CN" altLang="en-US" b="1" dirty="0" smtClean="0">
                <a:solidFill>
                  <a:srgbClr val="140165"/>
                </a:solidFill>
                <a:latin typeface="黑体" pitchFamily="2" charset="-122"/>
                <a:ea typeface="黑体" pitchFamily="2" charset="-122"/>
              </a:rPr>
              <a:t>日</a:t>
            </a:r>
            <a:endParaRPr lang="en-US" altLang="zh-CN" b="1" dirty="0" smtClean="0">
              <a:solidFill>
                <a:srgbClr val="140165"/>
              </a:solidFill>
              <a:latin typeface="黑体" pitchFamily="2" charset="-122"/>
              <a:ea typeface="黑体" pitchFamily="2" charset="-122"/>
            </a:endParaRPr>
          </a:p>
          <a:p>
            <a:pPr fontAlgn="auto">
              <a:spcAft>
                <a:spcPts val="0"/>
              </a:spcAft>
              <a:defRPr/>
            </a:pPr>
            <a:r>
              <a:rPr lang="zh-CN" altLang="en-US" b="1" dirty="0" smtClean="0">
                <a:solidFill>
                  <a:srgbClr val="140165"/>
                </a:solidFill>
                <a:latin typeface="黑体" pitchFamily="2" charset="-122"/>
                <a:ea typeface="黑体" pitchFamily="2" charset="-122"/>
              </a:rPr>
              <a:t>周度统计</a:t>
            </a:r>
          </a:p>
        </p:txBody>
      </p:sp>
      <p:sp>
        <p:nvSpPr>
          <p:cNvPr id="2" name="灯片编号占位符 1"/>
          <p:cNvSpPr>
            <a:spLocks noGrp="1"/>
          </p:cNvSpPr>
          <p:nvPr>
            <p:ph type="sldNum" sz="quarter" idx="12"/>
          </p:nvPr>
        </p:nvSpPr>
        <p:spPr/>
        <p:txBody>
          <a:bodyPr/>
          <a:lstStyle/>
          <a:p>
            <a:pPr>
              <a:defRPr/>
            </a:pPr>
            <a:fld id="{93F3D8AA-525E-4344-981D-71FC0508C9A6}" type="slidenum">
              <a:rPr lang="zh-CN" altLang="en-US" smtClean="0"/>
              <a:pPr>
                <a:defRPr/>
              </a:pPr>
              <a:t>1</a:t>
            </a:fld>
            <a:endParaRPr lang="zh-CN"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10</a:t>
            </a:fld>
            <a:endParaRPr lang="zh-CN" altLang="en-US"/>
          </a:p>
        </p:txBody>
      </p:sp>
      <p:sp>
        <p:nvSpPr>
          <p:cNvPr id="3" name="TextBox 2"/>
          <p:cNvSpPr txBox="1"/>
          <p:nvPr/>
        </p:nvSpPr>
        <p:spPr>
          <a:xfrm>
            <a:off x="214852" y="108501"/>
            <a:ext cx="6661404" cy="800219"/>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3.1 </a:t>
            </a:r>
            <a:r>
              <a:rPr lang="zh-CN" altLang="en-US" sz="2800" b="1" dirty="0" smtClean="0">
                <a:solidFill>
                  <a:srgbClr val="FFFF00"/>
                </a:solidFill>
                <a:latin typeface="楷体" panose="02010609060101010101" pitchFamily="49" charset="-122"/>
                <a:ea typeface="楷体" panose="02010609060101010101" pitchFamily="49" charset="-122"/>
              </a:rPr>
              <a:t>市场</a:t>
            </a:r>
            <a:r>
              <a:rPr lang="en-US" altLang="zh-CN" sz="2800" b="1" dirty="0" smtClean="0">
                <a:solidFill>
                  <a:srgbClr val="FFFF00"/>
                </a:solidFill>
                <a:latin typeface="楷体" panose="02010609060101010101" pitchFamily="49" charset="-122"/>
                <a:ea typeface="楷体" panose="02010609060101010101" pitchFamily="49" charset="-122"/>
              </a:rPr>
              <a:t>:</a:t>
            </a:r>
            <a:r>
              <a:rPr lang="zh-CN" altLang="en-US" sz="2800" b="1" dirty="0" smtClean="0">
                <a:solidFill>
                  <a:srgbClr val="FFFF00"/>
                </a:solidFill>
                <a:latin typeface="楷体" panose="02010609060101010101" pitchFamily="49" charset="-122"/>
                <a:ea typeface="楷体" panose="02010609060101010101" pitchFamily="49" charset="-122"/>
              </a:rPr>
              <a:t>风格涨跌幅</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92696"/>
            <a:ext cx="9096610" cy="56166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11</a:t>
            </a:fld>
            <a:endParaRPr lang="zh-CN" altLang="en-US"/>
          </a:p>
        </p:txBody>
      </p:sp>
      <p:sp>
        <p:nvSpPr>
          <p:cNvPr id="3" name="TextBox 2"/>
          <p:cNvSpPr txBox="1"/>
          <p:nvPr/>
        </p:nvSpPr>
        <p:spPr>
          <a:xfrm>
            <a:off x="214852" y="108501"/>
            <a:ext cx="6661404" cy="800219"/>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3.1 </a:t>
            </a:r>
            <a:r>
              <a:rPr lang="zh-CN" altLang="en-US" sz="2800" b="1" dirty="0" smtClean="0">
                <a:solidFill>
                  <a:srgbClr val="FFFF00"/>
                </a:solidFill>
                <a:latin typeface="楷体" panose="02010609060101010101" pitchFamily="49" charset="-122"/>
                <a:ea typeface="楷体" panose="02010609060101010101" pitchFamily="49" charset="-122"/>
              </a:rPr>
              <a:t>市场</a:t>
            </a:r>
            <a:r>
              <a:rPr lang="en-US" altLang="zh-CN" sz="2800" b="1" dirty="0" smtClean="0">
                <a:solidFill>
                  <a:srgbClr val="FFFF00"/>
                </a:solidFill>
                <a:latin typeface="楷体" panose="02010609060101010101" pitchFamily="49" charset="-122"/>
                <a:ea typeface="楷体" panose="02010609060101010101" pitchFamily="49" charset="-122"/>
              </a:rPr>
              <a:t>:</a:t>
            </a:r>
            <a:r>
              <a:rPr lang="zh-CN" altLang="en-US" sz="2800" b="1" dirty="0" smtClean="0">
                <a:solidFill>
                  <a:srgbClr val="FFFF00"/>
                </a:solidFill>
                <a:latin typeface="楷体" panose="02010609060101010101" pitchFamily="49" charset="-122"/>
                <a:ea typeface="楷体" panose="02010609060101010101" pitchFamily="49" charset="-122"/>
              </a:rPr>
              <a:t>风格涨跌幅（月涨幅）</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pic>
        <p:nvPicPr>
          <p:cNvPr id="4098"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7654" y="764704"/>
            <a:ext cx="9096610" cy="547260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733958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840047"/>
            <a:ext cx="8895456" cy="338554"/>
          </a:xfrm>
          <a:prstGeom prst="rect">
            <a:avLst/>
          </a:prstGeom>
          <a:noFill/>
        </p:spPr>
        <p:txBody>
          <a:bodyPr wrap="square" rtlCol="0">
            <a:spAutoFit/>
          </a:bodyPr>
          <a:lstStyle/>
          <a:p>
            <a:pPr lvl="1"/>
            <a:r>
              <a:rPr lang="zh-CN" altLang="en-US" sz="1600" b="1" dirty="0" smtClean="0">
                <a:solidFill>
                  <a:schemeClr val="accent2">
                    <a:lumMod val="75000"/>
                  </a:schemeClr>
                </a:solidFill>
              </a:rPr>
              <a:t>沪深</a:t>
            </a:r>
            <a:r>
              <a:rPr lang="en-US" altLang="zh-CN" sz="1600" b="1" dirty="0" smtClean="0">
                <a:solidFill>
                  <a:schemeClr val="accent2">
                    <a:lumMod val="75000"/>
                  </a:schemeClr>
                </a:solidFill>
              </a:rPr>
              <a:t>300 PE13.9   </a:t>
            </a:r>
            <a:r>
              <a:rPr lang="zh-CN" altLang="en-US" sz="1600" b="1" dirty="0" smtClean="0">
                <a:solidFill>
                  <a:schemeClr val="accent2">
                    <a:lumMod val="75000"/>
                  </a:schemeClr>
                </a:solidFill>
              </a:rPr>
              <a:t>，创业板 </a:t>
            </a:r>
            <a:r>
              <a:rPr lang="en-US" altLang="zh-CN" sz="1600" b="1" dirty="0" smtClean="0">
                <a:solidFill>
                  <a:schemeClr val="accent2">
                    <a:lumMod val="75000"/>
                  </a:schemeClr>
                </a:solidFill>
              </a:rPr>
              <a:t>83.2  </a:t>
            </a:r>
            <a:r>
              <a:rPr lang="zh-CN" altLang="en-US" sz="1600" b="1" dirty="0" smtClean="0">
                <a:solidFill>
                  <a:schemeClr val="accent2">
                    <a:lumMod val="75000"/>
                  </a:schemeClr>
                </a:solidFill>
              </a:rPr>
              <a:t>，上证</a:t>
            </a:r>
            <a:r>
              <a:rPr lang="en-US" altLang="zh-CN" sz="1600" b="1" dirty="0" smtClean="0">
                <a:solidFill>
                  <a:schemeClr val="accent2">
                    <a:lumMod val="75000"/>
                  </a:schemeClr>
                </a:solidFill>
              </a:rPr>
              <a:t>A</a:t>
            </a:r>
            <a:r>
              <a:rPr lang="zh-CN" altLang="en-US" sz="1600" b="1" dirty="0" smtClean="0">
                <a:solidFill>
                  <a:schemeClr val="accent2">
                    <a:lumMod val="75000"/>
                  </a:schemeClr>
                </a:solidFill>
              </a:rPr>
              <a:t>股 </a:t>
            </a:r>
            <a:r>
              <a:rPr lang="en-US" altLang="zh-CN" sz="1600" b="1" dirty="0" smtClean="0">
                <a:solidFill>
                  <a:schemeClr val="accent2">
                    <a:lumMod val="75000"/>
                  </a:schemeClr>
                </a:solidFill>
              </a:rPr>
              <a:t>15.86   </a:t>
            </a:r>
            <a:r>
              <a:rPr lang="zh-CN" altLang="en-US" sz="1600" b="1" dirty="0" smtClean="0">
                <a:solidFill>
                  <a:schemeClr val="accent2">
                    <a:lumMod val="75000"/>
                  </a:schemeClr>
                </a:solidFill>
              </a:rPr>
              <a:t>，深证</a:t>
            </a:r>
            <a:r>
              <a:rPr lang="en-US" altLang="zh-CN" sz="1600" b="1" dirty="0" smtClean="0">
                <a:solidFill>
                  <a:schemeClr val="accent2">
                    <a:lumMod val="75000"/>
                  </a:schemeClr>
                </a:solidFill>
              </a:rPr>
              <a:t>A</a:t>
            </a:r>
            <a:r>
              <a:rPr lang="zh-CN" altLang="en-US" sz="1600" b="1" dirty="0" smtClean="0">
                <a:solidFill>
                  <a:schemeClr val="accent2">
                    <a:lumMod val="75000"/>
                  </a:schemeClr>
                </a:solidFill>
              </a:rPr>
              <a:t>股 </a:t>
            </a:r>
            <a:r>
              <a:rPr lang="en-US" altLang="zh-CN" sz="1600" b="1" dirty="0" smtClean="0">
                <a:solidFill>
                  <a:schemeClr val="accent2">
                    <a:lumMod val="75000"/>
                  </a:schemeClr>
                </a:solidFill>
              </a:rPr>
              <a:t>45.47</a:t>
            </a:r>
          </a:p>
        </p:txBody>
      </p:sp>
      <p:sp>
        <p:nvSpPr>
          <p:cNvPr id="5" name="TextBox 4"/>
          <p:cNvSpPr txBox="1"/>
          <p:nvPr/>
        </p:nvSpPr>
        <p:spPr>
          <a:xfrm>
            <a:off x="214852" y="108501"/>
            <a:ext cx="6661404" cy="800219"/>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3.2 </a:t>
            </a:r>
            <a:r>
              <a:rPr lang="zh-CN" altLang="en-US" sz="2800" b="1" dirty="0" smtClean="0">
                <a:solidFill>
                  <a:srgbClr val="FFFF00"/>
                </a:solidFill>
                <a:latin typeface="楷体" panose="02010609060101010101" pitchFamily="49" charset="-122"/>
                <a:ea typeface="楷体" panose="02010609060101010101" pitchFamily="49" charset="-122"/>
              </a:rPr>
              <a:t>市场与行业估值</a:t>
            </a:r>
            <a:r>
              <a:rPr lang="en-US" altLang="zh-CN" sz="2800" b="1" dirty="0" smtClean="0">
                <a:solidFill>
                  <a:srgbClr val="FFFF00"/>
                </a:solidFill>
                <a:latin typeface="楷体" panose="02010609060101010101" pitchFamily="49" charset="-122"/>
                <a:ea typeface="楷体" panose="02010609060101010101" pitchFamily="49" charset="-122"/>
              </a:rPr>
              <a:t>:</a:t>
            </a:r>
            <a:r>
              <a:rPr lang="zh-CN" altLang="en-US" sz="2800" b="1" dirty="0" smtClean="0">
                <a:solidFill>
                  <a:srgbClr val="FFFF00"/>
                </a:solidFill>
                <a:latin typeface="楷体" panose="02010609060101010101" pitchFamily="49" charset="-122"/>
                <a:ea typeface="楷体" panose="02010609060101010101" pitchFamily="49" charset="-122"/>
              </a:rPr>
              <a:t>国内市场</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12</a:t>
            </a:fld>
            <a:endParaRPr lang="zh-CN" altLang="en-US"/>
          </a:p>
        </p:txBody>
      </p:sp>
      <p:graphicFrame>
        <p:nvGraphicFramePr>
          <p:cNvPr id="8" name="表格 7"/>
          <p:cNvGraphicFramePr>
            <a:graphicFrameLocks noGrp="1"/>
          </p:cNvGraphicFramePr>
          <p:nvPr>
            <p:extLst>
              <p:ext uri="{D42A27DB-BD31-4B8C-83A1-F6EECF244321}">
                <p14:modId xmlns="" xmlns:p14="http://schemas.microsoft.com/office/powerpoint/2010/main" val="3726800688"/>
              </p:ext>
            </p:extLst>
          </p:nvPr>
        </p:nvGraphicFramePr>
        <p:xfrm>
          <a:off x="-36512" y="1412776"/>
          <a:ext cx="9144002" cy="1800198"/>
        </p:xfrm>
        <a:graphic>
          <a:graphicData uri="http://schemas.openxmlformats.org/drawingml/2006/table">
            <a:tbl>
              <a:tblPr>
                <a:tableStyleId>{284E427A-3D55-4303-BF80-6455036E1DE7}</a:tableStyleId>
              </a:tblPr>
              <a:tblGrid>
                <a:gridCol w="1034055"/>
                <a:gridCol w="930650"/>
                <a:gridCol w="1096837"/>
                <a:gridCol w="997125"/>
                <a:gridCol w="864174"/>
                <a:gridCol w="1096837"/>
                <a:gridCol w="997125"/>
                <a:gridCol w="1030362"/>
                <a:gridCol w="1096837"/>
              </a:tblGrid>
              <a:tr h="302272">
                <a:tc>
                  <a:txBody>
                    <a:bodyPr/>
                    <a:lstStyle/>
                    <a:p>
                      <a:pPr algn="ctr" fontAlgn="ctr"/>
                      <a:endParaRPr lang="zh-CN" altLang="en-US" sz="1200" b="0" i="0" u="none" strike="noStrike" dirty="0">
                        <a:solidFill>
                          <a:srgbClr val="000000"/>
                        </a:solidFill>
                        <a:effectLst/>
                        <a:latin typeface="宋体"/>
                      </a:endParaRPr>
                    </a:p>
                  </a:txBody>
                  <a:tcPr marL="0" marR="0" marT="0" marB="0" anchor="ctr"/>
                </a:tc>
                <a:tc gridSpan="4">
                  <a:txBody>
                    <a:bodyPr/>
                    <a:lstStyle/>
                    <a:p>
                      <a:pPr algn="ctr" fontAlgn="ctr"/>
                      <a:r>
                        <a:rPr lang="zh-CN" altLang="en-US" sz="1200" u="none" strike="noStrike" dirty="0">
                          <a:effectLst/>
                        </a:rPr>
                        <a:t>上证</a:t>
                      </a:r>
                      <a:r>
                        <a:rPr lang="en-GB" sz="1200" u="none" strike="noStrike" dirty="0">
                          <a:effectLst/>
                        </a:rPr>
                        <a:t>A</a:t>
                      </a:r>
                      <a:r>
                        <a:rPr lang="zh-CN" altLang="en-US" sz="1200" u="none" strike="noStrike" dirty="0">
                          <a:effectLst/>
                        </a:rPr>
                        <a:t>股</a:t>
                      </a:r>
                      <a:endParaRPr lang="zh-CN" altLang="en-US"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dirty="0"/>
                    </a:p>
                  </a:txBody>
                  <a:tcPr/>
                </a:tc>
                <a:tc gridSpan="4">
                  <a:txBody>
                    <a:bodyPr/>
                    <a:lstStyle/>
                    <a:p>
                      <a:pPr algn="ctr" fontAlgn="ctr"/>
                      <a:r>
                        <a:rPr lang="zh-CN" altLang="en-US" sz="1200" u="none" strike="noStrike" dirty="0">
                          <a:effectLst/>
                        </a:rPr>
                        <a:t>深证</a:t>
                      </a:r>
                      <a:r>
                        <a:rPr lang="en-GB" sz="1200" u="none" strike="noStrike" dirty="0">
                          <a:effectLst/>
                        </a:rPr>
                        <a:t>A</a:t>
                      </a:r>
                      <a:r>
                        <a:rPr lang="zh-CN" altLang="en-US" sz="1200" u="none" strike="noStrike" dirty="0">
                          <a:effectLst/>
                        </a:rPr>
                        <a:t>股</a:t>
                      </a:r>
                      <a:endParaRPr lang="zh-CN" altLang="en-US"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591110">
                <a:tc>
                  <a:txBody>
                    <a:bodyPr/>
                    <a:lstStyle/>
                    <a:p>
                      <a:pPr algn="ctr" fontAlgn="ctr"/>
                      <a:r>
                        <a:rPr lang="zh-CN" altLang="en-US" sz="1200" u="none" strike="noStrike">
                          <a:effectLst/>
                        </a:rPr>
                        <a:t>日期</a:t>
                      </a:r>
                      <a:endParaRPr lang="zh-CN" altLang="en-US"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收盘</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市盈率</a:t>
                      </a:r>
                      <a:r>
                        <a:rPr lang="en-US" altLang="zh-CN" sz="1200" u="none" strike="noStrike" dirty="0">
                          <a:effectLst/>
                        </a:rPr>
                        <a:t>(</a:t>
                      </a:r>
                      <a:r>
                        <a:rPr lang="en-GB" sz="1200" u="none" strike="noStrike" dirty="0">
                          <a:effectLst/>
                        </a:rPr>
                        <a:t>TTM)</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预测市盈率（</a:t>
                      </a:r>
                      <a:r>
                        <a:rPr lang="en-US" altLang="zh-CN" sz="1200" u="none" strike="noStrike" dirty="0">
                          <a:effectLst/>
                        </a:rPr>
                        <a:t>2015</a:t>
                      </a:r>
                      <a:r>
                        <a:rPr lang="zh-CN" altLang="en-US" sz="1200" u="none" strike="noStrike" dirty="0">
                          <a:effectLst/>
                        </a:rPr>
                        <a:t>）</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市净率</a:t>
                      </a:r>
                      <a:r>
                        <a:rPr lang="en-US" altLang="zh-CN" sz="1200" u="none" strike="noStrike" dirty="0">
                          <a:effectLst/>
                        </a:rPr>
                        <a:t>(</a:t>
                      </a:r>
                      <a:r>
                        <a:rPr lang="en-GB" sz="1200" u="none" strike="noStrike" dirty="0">
                          <a:effectLst/>
                        </a:rPr>
                        <a:t>LF)</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收盘</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a:effectLst/>
                        </a:rPr>
                        <a:t>市盈率</a:t>
                      </a:r>
                      <a:r>
                        <a:rPr lang="en-US" altLang="zh-CN" sz="1200" u="none" strike="noStrike">
                          <a:effectLst/>
                        </a:rPr>
                        <a:t>(</a:t>
                      </a:r>
                      <a:r>
                        <a:rPr lang="en-GB" sz="1200" u="none" strike="noStrike">
                          <a:effectLst/>
                        </a:rPr>
                        <a:t>TTM)</a:t>
                      </a:r>
                      <a:endParaRPr lang="en-GB"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预测市盈率（</a:t>
                      </a:r>
                      <a:r>
                        <a:rPr lang="en-US" altLang="zh-CN" sz="1200" u="none" strike="noStrike">
                          <a:effectLst/>
                        </a:rPr>
                        <a:t>2015</a:t>
                      </a:r>
                      <a:r>
                        <a:rPr lang="zh-CN" altLang="en-US" sz="1200" u="none" strike="noStrike">
                          <a:effectLst/>
                        </a:rPr>
                        <a:t>）</a:t>
                      </a:r>
                      <a:endParaRPr lang="zh-CN" altLang="en-US"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市净率</a:t>
                      </a:r>
                      <a:r>
                        <a:rPr lang="en-US" altLang="zh-CN" sz="1200" u="none" strike="noStrike">
                          <a:effectLst/>
                        </a:rPr>
                        <a:t>(</a:t>
                      </a:r>
                      <a:r>
                        <a:rPr lang="en-GB" sz="1200" u="none" strike="noStrike">
                          <a:effectLst/>
                        </a:rPr>
                        <a:t>LF)</a:t>
                      </a:r>
                      <a:endParaRPr lang="en-GB" sz="1200" b="0" i="0" u="none" strike="noStrike">
                        <a:solidFill>
                          <a:srgbClr val="000000"/>
                        </a:solidFill>
                        <a:effectLst/>
                        <a:latin typeface="宋体"/>
                      </a:endParaRPr>
                    </a:p>
                  </a:txBody>
                  <a:tcPr marL="0" marR="0" marT="0" marB="0" anchor="ctr"/>
                </a:tc>
              </a:tr>
              <a:tr h="302272">
                <a:tc>
                  <a:txBody>
                    <a:bodyPr/>
                    <a:lstStyle/>
                    <a:p>
                      <a:pPr algn="r" fontAlgn="ctr"/>
                      <a:r>
                        <a:rPr lang="en-US" altLang="zh-CN" sz="1100" b="0" i="0" u="none" strike="noStrike" dirty="0">
                          <a:solidFill>
                            <a:srgbClr val="000000"/>
                          </a:solidFill>
                          <a:effectLst/>
                          <a:latin typeface="宋体"/>
                        </a:rPr>
                        <a:t>27/03/2015</a:t>
                      </a:r>
                    </a:p>
                  </a:txBody>
                  <a:tcPr marL="0" marR="0" marT="0" marB="0" anchor="ctr"/>
                </a:tc>
                <a:tc>
                  <a:txBody>
                    <a:bodyPr/>
                    <a:lstStyle/>
                    <a:p>
                      <a:pPr algn="r" fontAlgn="ctr"/>
                      <a:r>
                        <a:rPr lang="en-US" altLang="zh-CN" sz="1100" b="0" i="0" u="none" strike="noStrike">
                          <a:solidFill>
                            <a:srgbClr val="000000"/>
                          </a:solidFill>
                          <a:effectLst/>
                          <a:latin typeface="宋体"/>
                        </a:rPr>
                        <a:t>3,691.10</a:t>
                      </a:r>
                    </a:p>
                  </a:txBody>
                  <a:tcPr marL="0" marR="0" marT="0" marB="0" anchor="ctr"/>
                </a:tc>
                <a:tc>
                  <a:txBody>
                    <a:bodyPr/>
                    <a:lstStyle/>
                    <a:p>
                      <a:pPr algn="r" fontAlgn="ctr"/>
                      <a:r>
                        <a:rPr lang="en-US" altLang="zh-CN" sz="1100" b="0" i="0" u="none" strike="noStrike" dirty="0">
                          <a:solidFill>
                            <a:srgbClr val="000000"/>
                          </a:solidFill>
                          <a:effectLst/>
                          <a:latin typeface="宋体"/>
                        </a:rPr>
                        <a:t>16.56</a:t>
                      </a:r>
                    </a:p>
                  </a:txBody>
                  <a:tcPr marL="0" marR="0" marT="0" marB="0" anchor="ctr"/>
                </a:tc>
                <a:tc>
                  <a:txBody>
                    <a:bodyPr/>
                    <a:lstStyle/>
                    <a:p>
                      <a:pPr algn="ctr" fontAlgn="ctr"/>
                      <a:r>
                        <a:rPr lang="en-US" altLang="zh-CN" sz="1200" b="0" i="0" u="none" strike="noStrike" dirty="0" smtClean="0">
                          <a:solidFill>
                            <a:schemeClr val="dk1"/>
                          </a:solidFill>
                          <a:effectLst/>
                          <a:latin typeface="+mn-lt"/>
                        </a:rPr>
                        <a:t>10.65</a:t>
                      </a:r>
                      <a:endParaRPr lang="en-US" altLang="zh-CN" sz="1200" b="0" i="0" u="none" strike="noStrike" dirty="0">
                        <a:solidFill>
                          <a:srgbClr val="000000"/>
                        </a:solidFill>
                        <a:effectLst/>
                        <a:latin typeface="宋体"/>
                      </a:endParaRPr>
                    </a:p>
                  </a:txBody>
                  <a:tcPr marL="0" marR="0" marT="0" marB="0" anchor="ctr"/>
                </a:tc>
                <a:tc>
                  <a:txBody>
                    <a:bodyPr/>
                    <a:lstStyle/>
                    <a:p>
                      <a:pPr algn="r" fontAlgn="ctr"/>
                      <a:r>
                        <a:rPr lang="en-US" altLang="zh-CN" sz="1100" b="0" i="0" u="none" strike="noStrike" dirty="0">
                          <a:solidFill>
                            <a:srgbClr val="000000"/>
                          </a:solidFill>
                          <a:effectLst/>
                          <a:latin typeface="宋体"/>
                        </a:rPr>
                        <a:t>2.11</a:t>
                      </a:r>
                    </a:p>
                  </a:txBody>
                  <a:tcPr marL="0" marR="0" marT="0" marB="0" anchor="ctr"/>
                </a:tc>
                <a:tc>
                  <a:txBody>
                    <a:bodyPr/>
                    <a:lstStyle/>
                    <a:p>
                      <a:pPr algn="r" fontAlgn="ctr"/>
                      <a:r>
                        <a:rPr lang="en-US" altLang="zh-CN" sz="1100" b="0" i="0" u="none" strike="noStrike" dirty="0">
                          <a:solidFill>
                            <a:srgbClr val="000000"/>
                          </a:solidFill>
                          <a:effectLst/>
                          <a:latin typeface="宋体"/>
                        </a:rPr>
                        <a:t>2,024.52</a:t>
                      </a:r>
                    </a:p>
                  </a:txBody>
                  <a:tcPr marL="0" marR="0" marT="0" marB="0" anchor="ctr"/>
                </a:tc>
                <a:tc>
                  <a:txBody>
                    <a:bodyPr/>
                    <a:lstStyle/>
                    <a:p>
                      <a:pPr algn="r" fontAlgn="ctr"/>
                      <a:r>
                        <a:rPr lang="en-US" altLang="zh-CN" sz="1100" b="0" i="0" u="none" strike="noStrike" dirty="0">
                          <a:solidFill>
                            <a:srgbClr val="000000"/>
                          </a:solidFill>
                          <a:effectLst/>
                          <a:latin typeface="宋体"/>
                        </a:rPr>
                        <a:t>47.65</a:t>
                      </a:r>
                    </a:p>
                  </a:txBody>
                  <a:tcPr marL="0" marR="0" marT="0" marB="0" anchor="ctr"/>
                </a:tc>
                <a:tc>
                  <a:txBody>
                    <a:bodyPr/>
                    <a:lstStyle/>
                    <a:p>
                      <a:pPr algn="ctr" fontAlgn="ctr"/>
                      <a:r>
                        <a:rPr lang="en-US" altLang="zh-CN" sz="1200" u="none" strike="noStrike" dirty="0" smtClean="0">
                          <a:effectLst/>
                        </a:rPr>
                        <a:t>22.38</a:t>
                      </a:r>
                      <a:endParaRPr lang="en-US" altLang="zh-CN" sz="1200" b="0" i="0" u="none" strike="noStrike" dirty="0">
                        <a:solidFill>
                          <a:srgbClr val="000000"/>
                        </a:solidFill>
                        <a:effectLst/>
                        <a:latin typeface="宋体"/>
                      </a:endParaRPr>
                    </a:p>
                  </a:txBody>
                  <a:tcPr marL="0" marR="0" marT="0" marB="0" anchor="ctr"/>
                </a:tc>
                <a:tc>
                  <a:txBody>
                    <a:bodyPr/>
                    <a:lstStyle/>
                    <a:p>
                      <a:pPr algn="r" fontAlgn="ctr"/>
                      <a:r>
                        <a:rPr lang="en-US" altLang="zh-CN" sz="1100" b="0" i="0" u="none" strike="noStrike" dirty="0">
                          <a:solidFill>
                            <a:srgbClr val="000000"/>
                          </a:solidFill>
                          <a:effectLst/>
                          <a:latin typeface="宋体"/>
                        </a:rPr>
                        <a:t>4.28</a:t>
                      </a:r>
                    </a:p>
                  </a:txBody>
                  <a:tcPr marL="0" marR="0" marT="0" marB="0" anchor="ctr"/>
                </a:tc>
              </a:tr>
              <a:tr h="302272">
                <a:tc>
                  <a:txBody>
                    <a:bodyPr/>
                    <a:lstStyle/>
                    <a:p>
                      <a:pPr algn="ctr" fontAlgn="ctr"/>
                      <a:r>
                        <a:rPr lang="zh-CN" altLang="en-US" sz="1200" u="none" strike="noStrike" dirty="0">
                          <a:effectLst/>
                        </a:rPr>
                        <a:t>估值周涨跌幅</a:t>
                      </a:r>
                      <a:endParaRPr lang="zh-CN" altLang="en-US" sz="1200" b="0" i="0" u="none" strike="noStrike" dirty="0">
                        <a:solidFill>
                          <a:srgbClr val="000000"/>
                        </a:solidFill>
                        <a:effectLst/>
                        <a:latin typeface="宋体"/>
                      </a:endParaRPr>
                    </a:p>
                  </a:txBody>
                  <a:tcPr marL="0" marR="0" marT="0" marB="0" anchor="ctr"/>
                </a:tc>
                <a:tc gridSpan="4">
                  <a:txBody>
                    <a:bodyPr/>
                    <a:lstStyle/>
                    <a:p>
                      <a:pPr algn="ctr" fontAlgn="ctr"/>
                      <a:r>
                        <a:rPr lang="en-GB" altLang="zh-CN" sz="1200" b="0" i="0" u="none" strike="noStrike" dirty="0" smtClean="0">
                          <a:solidFill>
                            <a:schemeClr val="dk1"/>
                          </a:solidFill>
                          <a:effectLst/>
                          <a:latin typeface="+mn-lt"/>
                        </a:rPr>
                        <a:t>4.41%</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dirty="0"/>
                    </a:p>
                  </a:txBody>
                  <a:tcPr/>
                </a:tc>
                <a:tc gridSpan="4">
                  <a:txBody>
                    <a:bodyPr/>
                    <a:lstStyle/>
                    <a:p>
                      <a:pPr algn="ctr" fontAlgn="ctr"/>
                      <a:r>
                        <a:rPr lang="en-US" altLang="zh-CN" sz="1200" b="0" i="0" u="none" strike="noStrike" dirty="0" smtClean="0">
                          <a:solidFill>
                            <a:schemeClr val="dk1"/>
                          </a:solidFill>
                          <a:effectLst/>
                          <a:latin typeface="+mn-lt"/>
                        </a:rPr>
                        <a:t>4.79%</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dirty="0"/>
                    </a:p>
                  </a:txBody>
                  <a:tcPr/>
                </a:tc>
                <a:tc hMerge="1">
                  <a:txBody>
                    <a:bodyPr/>
                    <a:lstStyle/>
                    <a:p>
                      <a:endParaRPr lang="zh-CN" altLang="en-US"/>
                    </a:p>
                  </a:txBody>
                  <a:tcPr/>
                </a:tc>
              </a:tr>
              <a:tr h="302272">
                <a:tc>
                  <a:txBody>
                    <a:bodyPr/>
                    <a:lstStyle/>
                    <a:p>
                      <a:pPr algn="ctr" fontAlgn="ctr"/>
                      <a:r>
                        <a:rPr lang="zh-CN" altLang="en-US" sz="1200" u="none" strike="noStrike">
                          <a:effectLst/>
                        </a:rPr>
                        <a:t>今年以来</a:t>
                      </a:r>
                      <a:endParaRPr lang="zh-CN" altLang="en-US" sz="1200" b="0" i="0" u="none" strike="noStrike">
                        <a:solidFill>
                          <a:srgbClr val="000000"/>
                        </a:solidFill>
                        <a:effectLst/>
                        <a:latin typeface="宋体"/>
                      </a:endParaRPr>
                    </a:p>
                  </a:txBody>
                  <a:tcPr marL="0" marR="0" marT="0" marB="0" anchor="ctr"/>
                </a:tc>
                <a:tc gridSpan="4">
                  <a:txBody>
                    <a:bodyPr/>
                    <a:lstStyle/>
                    <a:p>
                      <a:pPr algn="ctr" fontAlgn="ctr"/>
                      <a:r>
                        <a:rPr lang="en-US" altLang="zh-CN" sz="1200" b="0" i="0" u="none" strike="noStrike" dirty="0" smtClean="0">
                          <a:solidFill>
                            <a:srgbClr val="000000"/>
                          </a:solidFill>
                          <a:effectLst/>
                          <a:latin typeface="宋体"/>
                        </a:rPr>
                        <a:t>16.62%</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dirty="0"/>
                    </a:p>
                  </a:txBody>
                  <a:tcPr/>
                </a:tc>
                <a:tc gridSpan="4">
                  <a:txBody>
                    <a:bodyPr/>
                    <a:lstStyle/>
                    <a:p>
                      <a:pPr algn="ctr" fontAlgn="ctr"/>
                      <a:r>
                        <a:rPr lang="en-US" altLang="zh-CN" sz="1200" u="none" strike="noStrike" dirty="0" smtClean="0">
                          <a:effectLst/>
                        </a:rPr>
                        <a:t>32.56%</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dirty="0"/>
                    </a:p>
                  </a:txBody>
                  <a:tcPr/>
                </a:tc>
                <a:tc hMerge="1">
                  <a:txBody>
                    <a:bodyPr/>
                    <a:lstStyle/>
                    <a:p>
                      <a:endParaRPr lang="zh-CN" altLang="en-US"/>
                    </a:p>
                  </a:txBody>
                  <a:tcPr/>
                </a:tc>
              </a:tr>
            </a:tbl>
          </a:graphicData>
        </a:graphic>
      </p:graphicFrame>
      <p:graphicFrame>
        <p:nvGraphicFramePr>
          <p:cNvPr id="9" name="表格 8"/>
          <p:cNvGraphicFramePr>
            <a:graphicFrameLocks noGrp="1"/>
          </p:cNvGraphicFramePr>
          <p:nvPr>
            <p:extLst>
              <p:ext uri="{D42A27DB-BD31-4B8C-83A1-F6EECF244321}">
                <p14:modId xmlns="" xmlns:p14="http://schemas.microsoft.com/office/powerpoint/2010/main" val="3872049099"/>
              </p:ext>
            </p:extLst>
          </p:nvPr>
        </p:nvGraphicFramePr>
        <p:xfrm>
          <a:off x="-26318" y="3645024"/>
          <a:ext cx="9170318" cy="2304255"/>
        </p:xfrm>
        <a:graphic>
          <a:graphicData uri="http://schemas.openxmlformats.org/drawingml/2006/table">
            <a:tbl>
              <a:tblPr>
                <a:tableStyleId>{284E427A-3D55-4303-BF80-6455036E1DE7}</a:tableStyleId>
              </a:tblPr>
              <a:tblGrid>
                <a:gridCol w="717232"/>
                <a:gridCol w="645508"/>
                <a:gridCol w="760778"/>
                <a:gridCol w="691616"/>
                <a:gridCol w="599400"/>
                <a:gridCol w="760778"/>
                <a:gridCol w="691616"/>
                <a:gridCol w="714670"/>
                <a:gridCol w="760778"/>
                <a:gridCol w="691616"/>
                <a:gridCol w="683932"/>
                <a:gridCol w="760778"/>
                <a:gridCol w="691616"/>
              </a:tblGrid>
              <a:tr h="386055">
                <a:tc>
                  <a:txBody>
                    <a:bodyPr/>
                    <a:lstStyle/>
                    <a:p>
                      <a:pPr algn="ctr" fontAlgn="ctr"/>
                      <a:endParaRPr lang="zh-CN" altLang="en-US" sz="1200" b="0" i="0" u="none" strike="noStrike" dirty="0">
                        <a:solidFill>
                          <a:srgbClr val="000000"/>
                        </a:solidFill>
                        <a:effectLst/>
                        <a:latin typeface="宋体"/>
                      </a:endParaRPr>
                    </a:p>
                  </a:txBody>
                  <a:tcPr marL="0" marR="0" marT="0" marB="0" anchor="ctr"/>
                </a:tc>
                <a:tc gridSpan="4">
                  <a:txBody>
                    <a:bodyPr/>
                    <a:lstStyle/>
                    <a:p>
                      <a:pPr algn="ctr" fontAlgn="ctr"/>
                      <a:r>
                        <a:rPr lang="zh-CN" altLang="en-US" sz="1200" u="none" strike="noStrike" dirty="0">
                          <a:effectLst/>
                        </a:rPr>
                        <a:t>沪深</a:t>
                      </a:r>
                      <a:r>
                        <a:rPr lang="en-US" altLang="zh-CN" sz="1200" u="none" strike="noStrike" dirty="0">
                          <a:effectLst/>
                        </a:rPr>
                        <a:t>300</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zh-CN" altLang="en-US" sz="1200" u="none" strike="noStrike" dirty="0">
                          <a:effectLst/>
                        </a:rPr>
                        <a:t>中小企业板</a:t>
                      </a:r>
                      <a:endParaRPr lang="zh-CN" altLang="en-US"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zh-CN" altLang="en-US" sz="1200" u="none" strike="noStrike">
                          <a:effectLst/>
                        </a:rPr>
                        <a:t>创业板</a:t>
                      </a:r>
                      <a:endParaRPr lang="zh-CN" altLang="en-US" sz="1200" b="0" i="0" u="none" strike="noStrike">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760035">
                <a:tc>
                  <a:txBody>
                    <a:bodyPr/>
                    <a:lstStyle/>
                    <a:p>
                      <a:pPr algn="ctr" fontAlgn="ctr"/>
                      <a:r>
                        <a:rPr lang="zh-CN" altLang="en-US" sz="1200" u="none" strike="noStrike">
                          <a:effectLst/>
                        </a:rPr>
                        <a:t>日期</a:t>
                      </a:r>
                      <a:endParaRPr lang="zh-CN" altLang="en-US"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收盘</a:t>
                      </a:r>
                      <a:endParaRPr lang="zh-CN" altLang="en-US"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市盈率</a:t>
                      </a:r>
                      <a:r>
                        <a:rPr lang="en-US" altLang="zh-CN" sz="1200" u="none" strike="noStrike">
                          <a:effectLst/>
                        </a:rPr>
                        <a:t>(</a:t>
                      </a:r>
                      <a:r>
                        <a:rPr lang="en-GB" sz="1200" u="none" strike="noStrike">
                          <a:effectLst/>
                        </a:rPr>
                        <a:t>TTM)</a:t>
                      </a:r>
                      <a:endParaRPr lang="en-GB"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预测市盈率（</a:t>
                      </a:r>
                      <a:r>
                        <a:rPr lang="en-US" altLang="zh-CN" sz="1200" u="none" strike="noStrike" dirty="0">
                          <a:effectLst/>
                        </a:rPr>
                        <a:t>2015</a:t>
                      </a:r>
                      <a:r>
                        <a:rPr lang="zh-CN" altLang="en-US" sz="1200" u="none" strike="noStrike" dirty="0">
                          <a:effectLst/>
                        </a:rPr>
                        <a:t>）</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市净率</a:t>
                      </a:r>
                      <a:r>
                        <a:rPr lang="en-US" altLang="zh-CN" sz="1200" u="none" strike="noStrike" dirty="0">
                          <a:effectLst/>
                        </a:rPr>
                        <a:t>(</a:t>
                      </a:r>
                      <a:r>
                        <a:rPr lang="en-GB" sz="1200" u="none" strike="noStrike" dirty="0">
                          <a:effectLst/>
                        </a:rPr>
                        <a:t>LF)</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收盘</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市盈率</a:t>
                      </a:r>
                      <a:r>
                        <a:rPr lang="en-US" altLang="zh-CN" sz="1200" u="none" strike="noStrike" dirty="0">
                          <a:effectLst/>
                        </a:rPr>
                        <a:t>(</a:t>
                      </a:r>
                      <a:r>
                        <a:rPr lang="en-GB" sz="1200" u="none" strike="noStrike" dirty="0">
                          <a:effectLst/>
                        </a:rPr>
                        <a:t>TTM)</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预测市盈率（</a:t>
                      </a:r>
                      <a:r>
                        <a:rPr lang="en-US" altLang="zh-CN" sz="1200" u="none" strike="noStrike" dirty="0">
                          <a:effectLst/>
                        </a:rPr>
                        <a:t>2015</a:t>
                      </a:r>
                      <a:r>
                        <a:rPr lang="zh-CN" altLang="en-US" sz="1200" u="none" strike="noStrike" dirty="0">
                          <a:effectLst/>
                        </a:rPr>
                        <a:t>）</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市净率</a:t>
                      </a:r>
                      <a:r>
                        <a:rPr lang="en-US" altLang="zh-CN" sz="1200" u="none" strike="noStrike" dirty="0">
                          <a:effectLst/>
                        </a:rPr>
                        <a:t>(</a:t>
                      </a:r>
                      <a:r>
                        <a:rPr lang="en-GB" sz="1200" u="none" strike="noStrike" dirty="0">
                          <a:effectLst/>
                        </a:rPr>
                        <a:t>LF)</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收盘</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a:effectLst/>
                        </a:rPr>
                        <a:t>市盈率</a:t>
                      </a:r>
                      <a:r>
                        <a:rPr lang="en-US" altLang="zh-CN" sz="1200" u="none" strike="noStrike">
                          <a:effectLst/>
                        </a:rPr>
                        <a:t>(</a:t>
                      </a:r>
                      <a:r>
                        <a:rPr lang="en-GB" sz="1200" u="none" strike="noStrike">
                          <a:effectLst/>
                        </a:rPr>
                        <a:t>TTM)</a:t>
                      </a:r>
                      <a:endParaRPr lang="en-GB"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预测市盈率（</a:t>
                      </a:r>
                      <a:r>
                        <a:rPr lang="en-US" altLang="zh-CN" sz="1200" u="none" strike="noStrike">
                          <a:effectLst/>
                        </a:rPr>
                        <a:t>2015</a:t>
                      </a:r>
                      <a:r>
                        <a:rPr lang="zh-CN" altLang="en-US" sz="1200" u="none" strike="noStrike">
                          <a:effectLst/>
                        </a:rPr>
                        <a:t>）</a:t>
                      </a:r>
                      <a:endParaRPr lang="zh-CN" altLang="en-US"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市净率</a:t>
                      </a:r>
                      <a:r>
                        <a:rPr lang="en-US" altLang="zh-CN" sz="1200" u="none" strike="noStrike">
                          <a:effectLst/>
                        </a:rPr>
                        <a:t>(</a:t>
                      </a:r>
                      <a:r>
                        <a:rPr lang="en-GB" sz="1200" u="none" strike="noStrike">
                          <a:effectLst/>
                        </a:rPr>
                        <a:t>LF)</a:t>
                      </a:r>
                      <a:endParaRPr lang="en-GB" sz="1200" b="0" i="0" u="none" strike="noStrike">
                        <a:solidFill>
                          <a:srgbClr val="000000"/>
                        </a:solidFill>
                        <a:effectLst/>
                        <a:latin typeface="宋体"/>
                      </a:endParaRPr>
                    </a:p>
                  </a:txBody>
                  <a:tcPr marL="0" marR="0" marT="0" marB="0" anchor="ctr"/>
                </a:tc>
              </a:tr>
              <a:tr h="386055">
                <a:tc>
                  <a:txBody>
                    <a:bodyPr/>
                    <a:lstStyle/>
                    <a:p>
                      <a:pPr algn="r" fontAlgn="ctr"/>
                      <a:r>
                        <a:rPr lang="en-US" altLang="zh-CN" sz="1100" b="0" i="0" u="none" strike="noStrike" dirty="0" smtClean="0">
                          <a:solidFill>
                            <a:srgbClr val="000000"/>
                          </a:solidFill>
                          <a:effectLst/>
                          <a:latin typeface="宋体"/>
                        </a:rPr>
                        <a:t>27/03/2015</a:t>
                      </a:r>
                      <a:endParaRPr lang="en-US" altLang="zh-CN" sz="1100" b="0" i="0" u="none" strike="noStrike" dirty="0">
                        <a:solidFill>
                          <a:srgbClr val="000000"/>
                        </a:solidFill>
                        <a:effectLst/>
                        <a:latin typeface="宋体"/>
                      </a:endParaRPr>
                    </a:p>
                  </a:txBody>
                  <a:tcPr marL="0" marR="0" marT="0" marB="0" anchor="ctr"/>
                </a:tc>
                <a:tc>
                  <a:txBody>
                    <a:bodyPr/>
                    <a:lstStyle/>
                    <a:p>
                      <a:pPr algn="r" fontAlgn="ctr"/>
                      <a:r>
                        <a:rPr lang="en-US" altLang="zh-CN" sz="1100" b="0" i="0" u="none" strike="noStrike" dirty="0">
                          <a:solidFill>
                            <a:srgbClr val="000000"/>
                          </a:solidFill>
                          <a:effectLst/>
                          <a:latin typeface="宋体"/>
                        </a:rPr>
                        <a:t>3,971.70</a:t>
                      </a:r>
                    </a:p>
                  </a:txBody>
                  <a:tcPr marL="0" marR="0" marT="0" marB="0" anchor="ctr"/>
                </a:tc>
                <a:tc>
                  <a:txBody>
                    <a:bodyPr/>
                    <a:lstStyle/>
                    <a:p>
                      <a:pPr algn="r" fontAlgn="ctr"/>
                      <a:r>
                        <a:rPr lang="en-US" altLang="zh-CN" sz="1100" b="0" i="0" u="none" strike="noStrike" dirty="0">
                          <a:solidFill>
                            <a:srgbClr val="000000"/>
                          </a:solidFill>
                          <a:effectLst/>
                          <a:latin typeface="宋体"/>
                        </a:rPr>
                        <a:t>14.46</a:t>
                      </a:r>
                    </a:p>
                  </a:txBody>
                  <a:tcPr marL="0" marR="0" marT="0" marB="0" anchor="ctr"/>
                </a:tc>
                <a:tc>
                  <a:txBody>
                    <a:bodyPr/>
                    <a:lstStyle/>
                    <a:p>
                      <a:pPr algn="ctr" fontAlgn="ctr"/>
                      <a:r>
                        <a:rPr lang="en-US" altLang="zh-CN" sz="1200" b="0" i="0" u="none" strike="noStrike" dirty="0" smtClean="0">
                          <a:solidFill>
                            <a:schemeClr val="dk1"/>
                          </a:solidFill>
                          <a:effectLst/>
                          <a:latin typeface="+mn-lt"/>
                        </a:rPr>
                        <a:t>10.4</a:t>
                      </a:r>
                      <a:endParaRPr lang="en-US" altLang="zh-CN" sz="1200" b="0" i="0" u="none" strike="noStrike" dirty="0">
                        <a:solidFill>
                          <a:srgbClr val="000000"/>
                        </a:solidFill>
                        <a:effectLst/>
                        <a:latin typeface="宋体"/>
                      </a:endParaRPr>
                    </a:p>
                  </a:txBody>
                  <a:tcPr marL="0" marR="0" marT="0" marB="0" anchor="ctr"/>
                </a:tc>
                <a:tc>
                  <a:txBody>
                    <a:bodyPr/>
                    <a:lstStyle/>
                    <a:p>
                      <a:pPr algn="r" fontAlgn="ctr"/>
                      <a:r>
                        <a:rPr lang="en-US" altLang="zh-CN" sz="1100" b="0" i="0" u="none" strike="noStrike" dirty="0">
                          <a:solidFill>
                            <a:srgbClr val="000000"/>
                          </a:solidFill>
                          <a:effectLst/>
                          <a:latin typeface="宋体"/>
                        </a:rPr>
                        <a:t>2.01</a:t>
                      </a:r>
                    </a:p>
                  </a:txBody>
                  <a:tcPr marL="0" marR="0" marT="0" marB="0" anchor="ctr"/>
                </a:tc>
                <a:tc>
                  <a:txBody>
                    <a:bodyPr/>
                    <a:lstStyle/>
                    <a:p>
                      <a:pPr algn="r" fontAlgn="ctr"/>
                      <a:r>
                        <a:rPr lang="en-US" altLang="zh-CN" sz="1100" b="0" i="0" u="none" strike="noStrike" dirty="0">
                          <a:solidFill>
                            <a:srgbClr val="000000"/>
                          </a:solidFill>
                          <a:effectLst/>
                          <a:latin typeface="宋体"/>
                        </a:rPr>
                        <a:t>11,034.15</a:t>
                      </a:r>
                    </a:p>
                  </a:txBody>
                  <a:tcPr marL="0" marR="0" marT="0" marB="0" anchor="ctr"/>
                </a:tc>
                <a:tc>
                  <a:txBody>
                    <a:bodyPr/>
                    <a:lstStyle/>
                    <a:p>
                      <a:pPr algn="r" fontAlgn="ctr"/>
                      <a:r>
                        <a:rPr lang="en-US" altLang="zh-CN" sz="1100" b="0" i="0" u="none" strike="noStrike" dirty="0">
                          <a:solidFill>
                            <a:srgbClr val="000000"/>
                          </a:solidFill>
                          <a:effectLst/>
                          <a:latin typeface="宋体"/>
                        </a:rPr>
                        <a:t>58.56</a:t>
                      </a:r>
                    </a:p>
                  </a:txBody>
                  <a:tcPr marL="0" marR="0" marT="0" marB="0" anchor="ctr"/>
                </a:tc>
                <a:tc>
                  <a:txBody>
                    <a:bodyPr/>
                    <a:lstStyle/>
                    <a:p>
                      <a:pPr algn="ctr" fontAlgn="ctr"/>
                      <a:r>
                        <a:rPr lang="en-US" altLang="zh-CN" sz="1200" u="none" strike="noStrike" dirty="0" smtClean="0">
                          <a:effectLst/>
                        </a:rPr>
                        <a:t>25.4</a:t>
                      </a:r>
                      <a:endParaRPr lang="en-US" altLang="zh-CN" sz="1200" b="0" i="0" u="none" strike="noStrike" dirty="0">
                        <a:solidFill>
                          <a:srgbClr val="000000"/>
                        </a:solidFill>
                        <a:effectLst/>
                        <a:latin typeface="宋体"/>
                      </a:endParaRPr>
                    </a:p>
                  </a:txBody>
                  <a:tcPr marL="0" marR="0" marT="0" marB="0" anchor="ctr"/>
                </a:tc>
                <a:tc>
                  <a:txBody>
                    <a:bodyPr/>
                    <a:lstStyle/>
                    <a:p>
                      <a:pPr algn="r" fontAlgn="ctr"/>
                      <a:r>
                        <a:rPr lang="en-US" altLang="zh-CN" sz="1100" b="0" i="0" u="none" strike="noStrike" dirty="0">
                          <a:solidFill>
                            <a:srgbClr val="000000"/>
                          </a:solidFill>
                          <a:effectLst/>
                          <a:latin typeface="宋体"/>
                        </a:rPr>
                        <a:t>4.94</a:t>
                      </a:r>
                    </a:p>
                  </a:txBody>
                  <a:tcPr marL="0" marR="0" marT="0" marB="0" anchor="ctr"/>
                </a:tc>
                <a:tc>
                  <a:txBody>
                    <a:bodyPr/>
                    <a:lstStyle/>
                    <a:p>
                      <a:pPr algn="r" fontAlgn="ctr"/>
                      <a:r>
                        <a:rPr lang="en-US" altLang="zh-CN" sz="1100" b="0" i="0" u="none" strike="noStrike" dirty="0">
                          <a:solidFill>
                            <a:srgbClr val="000000"/>
                          </a:solidFill>
                          <a:effectLst/>
                          <a:latin typeface="宋体"/>
                        </a:rPr>
                        <a:t>2,323.82</a:t>
                      </a:r>
                    </a:p>
                  </a:txBody>
                  <a:tcPr marL="0" marR="0" marT="0" marB="0" anchor="ctr"/>
                </a:tc>
                <a:tc>
                  <a:txBody>
                    <a:bodyPr/>
                    <a:lstStyle/>
                    <a:p>
                      <a:pPr algn="r" fontAlgn="ctr"/>
                      <a:r>
                        <a:rPr lang="en-US" altLang="zh-CN" sz="1100" b="0" i="0" u="none" strike="noStrike" dirty="0">
                          <a:solidFill>
                            <a:srgbClr val="000000"/>
                          </a:solidFill>
                          <a:effectLst/>
                          <a:latin typeface="宋体"/>
                        </a:rPr>
                        <a:t>88.2</a:t>
                      </a:r>
                    </a:p>
                  </a:txBody>
                  <a:tcPr marL="0" marR="0" marT="0" marB="0" anchor="ctr"/>
                </a:tc>
                <a:tc>
                  <a:txBody>
                    <a:bodyPr/>
                    <a:lstStyle/>
                    <a:p>
                      <a:pPr algn="ctr" fontAlgn="ctr"/>
                      <a:r>
                        <a:rPr lang="en-US" altLang="zh-CN" sz="1200" b="0" i="0" u="none" strike="noStrike" dirty="0" smtClean="0">
                          <a:solidFill>
                            <a:schemeClr val="dk1"/>
                          </a:solidFill>
                          <a:effectLst/>
                          <a:latin typeface="+mn-lt"/>
                        </a:rPr>
                        <a:t>36.5</a:t>
                      </a:r>
                      <a:endParaRPr lang="en-US" altLang="zh-CN" sz="1200" b="0" i="0" u="none" strike="noStrike" dirty="0">
                        <a:solidFill>
                          <a:srgbClr val="000000"/>
                        </a:solidFill>
                        <a:effectLst/>
                        <a:latin typeface="宋体"/>
                      </a:endParaRPr>
                    </a:p>
                  </a:txBody>
                  <a:tcPr marL="0" marR="0" marT="0" marB="0" anchor="ctr"/>
                </a:tc>
                <a:tc>
                  <a:txBody>
                    <a:bodyPr/>
                    <a:lstStyle/>
                    <a:p>
                      <a:pPr algn="r" fontAlgn="ctr"/>
                      <a:r>
                        <a:rPr lang="en-US" altLang="zh-CN" sz="1100" b="0" i="0" u="none" strike="noStrike" dirty="0">
                          <a:solidFill>
                            <a:srgbClr val="000000"/>
                          </a:solidFill>
                          <a:effectLst/>
                          <a:latin typeface="宋体"/>
                        </a:rPr>
                        <a:t>7.33</a:t>
                      </a:r>
                    </a:p>
                  </a:txBody>
                  <a:tcPr marL="0" marR="0" marT="0" marB="0" anchor="ctr"/>
                </a:tc>
              </a:tr>
              <a:tr h="386055">
                <a:tc>
                  <a:txBody>
                    <a:bodyPr/>
                    <a:lstStyle/>
                    <a:p>
                      <a:pPr algn="ctr" fontAlgn="ctr"/>
                      <a:r>
                        <a:rPr lang="zh-CN" altLang="en-US" sz="1200" u="none" strike="noStrike" dirty="0">
                          <a:effectLst/>
                        </a:rPr>
                        <a:t>估值周涨跌幅</a:t>
                      </a:r>
                      <a:endParaRPr lang="zh-CN" altLang="en-US" sz="1200" b="0" i="0" u="none" strike="noStrike" dirty="0">
                        <a:solidFill>
                          <a:srgbClr val="000000"/>
                        </a:solidFill>
                        <a:effectLst/>
                        <a:latin typeface="宋体"/>
                      </a:endParaRPr>
                    </a:p>
                  </a:txBody>
                  <a:tcPr marL="0" marR="0" marT="0" marB="0" anchor="ctr"/>
                </a:tc>
                <a:tc gridSpan="4">
                  <a:txBody>
                    <a:bodyPr/>
                    <a:lstStyle/>
                    <a:p>
                      <a:pPr algn="ctr" fontAlgn="ctr"/>
                      <a:r>
                        <a:rPr lang="en-US" altLang="zh-CN" sz="1200" u="none" strike="noStrike" dirty="0" smtClean="0">
                          <a:effectLst/>
                        </a:rPr>
                        <a:t>4.03%</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en-US" altLang="zh-CN" sz="1200" b="0" i="0" u="none" strike="noStrike" dirty="0" smtClean="0">
                          <a:solidFill>
                            <a:schemeClr val="dk1"/>
                          </a:solidFill>
                          <a:effectLst/>
                          <a:latin typeface="+mn-lt"/>
                        </a:rPr>
                        <a:t>5.82%</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en-US" altLang="zh-CN" sz="1200" b="0" i="0" u="none" strike="noStrike" dirty="0" smtClean="0">
                          <a:solidFill>
                            <a:schemeClr val="dk1"/>
                          </a:solidFill>
                          <a:effectLst/>
                          <a:latin typeface="+mn-lt"/>
                        </a:rPr>
                        <a:t>6.01%</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386055">
                <a:tc>
                  <a:txBody>
                    <a:bodyPr/>
                    <a:lstStyle/>
                    <a:p>
                      <a:pPr algn="ctr" fontAlgn="ctr"/>
                      <a:r>
                        <a:rPr lang="zh-CN" altLang="en-US" sz="1200" u="none" strike="noStrike">
                          <a:effectLst/>
                        </a:rPr>
                        <a:t>今年以来</a:t>
                      </a:r>
                      <a:endParaRPr lang="zh-CN" altLang="en-US" sz="1200" b="0" i="0" u="none" strike="noStrike">
                        <a:solidFill>
                          <a:srgbClr val="000000"/>
                        </a:solidFill>
                        <a:effectLst/>
                        <a:latin typeface="宋体"/>
                      </a:endParaRPr>
                    </a:p>
                  </a:txBody>
                  <a:tcPr marL="0" marR="0" marT="0" marB="0" anchor="ctr"/>
                </a:tc>
                <a:tc gridSpan="4">
                  <a:txBody>
                    <a:bodyPr/>
                    <a:lstStyle/>
                    <a:p>
                      <a:pPr algn="ctr" fontAlgn="ctr"/>
                      <a:r>
                        <a:rPr lang="en-US" altLang="zh-CN" sz="1200" u="none" strike="noStrike" dirty="0" smtClean="0">
                          <a:effectLst/>
                        </a:rPr>
                        <a:t>12.01%</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en-US" altLang="zh-CN" sz="1200" u="none" strike="noStrike" dirty="0" smtClean="0">
                          <a:effectLst/>
                        </a:rPr>
                        <a:t>38.8%</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ctr" fontAlgn="ctr"/>
                      <a:r>
                        <a:rPr lang="en-US" altLang="zh-CN" sz="1200" b="0" i="0" u="none" strike="noStrike" dirty="0" smtClean="0">
                          <a:solidFill>
                            <a:schemeClr val="dk1"/>
                          </a:solidFill>
                          <a:effectLst/>
                          <a:latin typeface="+mn-lt"/>
                        </a:rPr>
                        <a:t>38.33</a:t>
                      </a:r>
                      <a:endParaRPr lang="en-US" altLang="zh-CN" sz="1200" b="0" i="0" u="none" strike="noStrike" dirty="0">
                        <a:solidFill>
                          <a:srgbClr val="000000"/>
                        </a:solidFill>
                        <a:effectLst/>
                        <a:latin typeface="宋体"/>
                      </a:endParaRPr>
                    </a:p>
                  </a:txBody>
                  <a:tcPr marL="0" marR="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
        <p:nvSpPr>
          <p:cNvPr id="17" name="上箭头 16"/>
          <p:cNvSpPr/>
          <p:nvPr/>
        </p:nvSpPr>
        <p:spPr>
          <a:xfrm>
            <a:off x="6832519" y="819379"/>
            <a:ext cx="87474" cy="289345"/>
          </a:xfrm>
          <a:prstGeom prst="up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2124744" y="2060848"/>
            <a:ext cx="1872208" cy="646331"/>
          </a:xfrm>
          <a:prstGeom prst="rect">
            <a:avLst/>
          </a:prstGeom>
          <a:noFill/>
        </p:spPr>
        <p:txBody>
          <a:bodyPr wrap="square" rtlCol="0">
            <a:spAutoFit/>
          </a:bodyPr>
          <a:lstStyle/>
          <a:p>
            <a:r>
              <a:rPr lang="zh-CN" altLang="en-US" dirty="0" smtClean="0"/>
              <a:t>创业板权重股统计</a:t>
            </a:r>
            <a:endParaRPr lang="zh-CN" altLang="en-US" dirty="0"/>
          </a:p>
        </p:txBody>
      </p:sp>
      <p:sp>
        <p:nvSpPr>
          <p:cNvPr id="12" name="上箭头 11"/>
          <p:cNvSpPr/>
          <p:nvPr/>
        </p:nvSpPr>
        <p:spPr>
          <a:xfrm>
            <a:off x="2043340" y="840046"/>
            <a:ext cx="87474" cy="289345"/>
          </a:xfrm>
          <a:prstGeom prst="up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上箭头 12"/>
          <p:cNvSpPr/>
          <p:nvPr/>
        </p:nvSpPr>
        <p:spPr>
          <a:xfrm>
            <a:off x="3524606" y="830118"/>
            <a:ext cx="87474" cy="289345"/>
          </a:xfrm>
          <a:prstGeom prst="up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上箭头 15"/>
          <p:cNvSpPr/>
          <p:nvPr/>
        </p:nvSpPr>
        <p:spPr>
          <a:xfrm>
            <a:off x="5148064" y="840047"/>
            <a:ext cx="87474" cy="289345"/>
          </a:xfrm>
          <a:prstGeom prst="up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13</a:t>
            </a:fld>
            <a:endParaRPr lang="zh-CN" altLang="en-US"/>
          </a:p>
        </p:txBody>
      </p:sp>
      <p:sp>
        <p:nvSpPr>
          <p:cNvPr id="5" name="TextBox 4"/>
          <p:cNvSpPr txBox="1"/>
          <p:nvPr/>
        </p:nvSpPr>
        <p:spPr>
          <a:xfrm>
            <a:off x="214852" y="108501"/>
            <a:ext cx="6661404" cy="523220"/>
          </a:xfrm>
          <a:prstGeom prst="rect">
            <a:avLst/>
          </a:prstGeom>
          <a:noFill/>
        </p:spPr>
        <p:txBody>
          <a:bodyPr wrap="square" rtlCol="0">
            <a:spAutoFit/>
          </a:bodyPr>
          <a:lstStyle/>
          <a:p>
            <a:r>
              <a:rPr lang="en-US" altLang="zh-CN" sz="2800" b="1" dirty="0" smtClean="0">
                <a:solidFill>
                  <a:srgbClr val="FFFF00"/>
                </a:solidFill>
                <a:latin typeface="楷体" panose="02010609060101010101" pitchFamily="49" charset="-122"/>
                <a:ea typeface="楷体" panose="02010609060101010101" pitchFamily="49" charset="-122"/>
              </a:rPr>
              <a:t>3.3 Wind</a:t>
            </a:r>
            <a:r>
              <a:rPr lang="zh-CN" altLang="en-US" sz="2800" b="1" dirty="0" smtClean="0">
                <a:solidFill>
                  <a:srgbClr val="FFFF00"/>
                </a:solidFill>
                <a:latin typeface="楷体" panose="02010609060101010101" pitchFamily="49" charset="-122"/>
                <a:ea typeface="楷体" panose="02010609060101010101" pitchFamily="49" charset="-122"/>
              </a:rPr>
              <a:t>行业估值与周溢价</a:t>
            </a:r>
            <a:endParaRPr lang="zh-CN" altLang="en-US" dirty="0">
              <a:latin typeface="楷体" panose="02010609060101010101" pitchFamily="49" charset="-122"/>
              <a:ea typeface="楷体" panose="02010609060101010101" pitchFamily="49" charset="-122"/>
            </a:endParaRPr>
          </a:p>
        </p:txBody>
      </p:sp>
      <p:graphicFrame>
        <p:nvGraphicFramePr>
          <p:cNvPr id="7" name="表格 6"/>
          <p:cNvGraphicFramePr>
            <a:graphicFrameLocks noGrp="1"/>
          </p:cNvGraphicFramePr>
          <p:nvPr>
            <p:extLst>
              <p:ext uri="{D42A27DB-BD31-4B8C-83A1-F6EECF244321}">
                <p14:modId xmlns="" xmlns:p14="http://schemas.microsoft.com/office/powerpoint/2010/main" val="75223050"/>
              </p:ext>
            </p:extLst>
          </p:nvPr>
        </p:nvGraphicFramePr>
        <p:xfrm>
          <a:off x="-9926" y="4509120"/>
          <a:ext cx="9153933" cy="2232883"/>
        </p:xfrm>
        <a:graphic>
          <a:graphicData uri="http://schemas.openxmlformats.org/drawingml/2006/table">
            <a:tbl>
              <a:tblPr>
                <a:tableStyleId>{5C22544A-7EE6-4342-B048-85BDC9FD1C3A}</a:tableStyleId>
              </a:tblPr>
              <a:tblGrid>
                <a:gridCol w="468051"/>
                <a:gridCol w="369459"/>
                <a:gridCol w="495575"/>
                <a:gridCol w="432517"/>
                <a:gridCol w="432517"/>
                <a:gridCol w="360431"/>
                <a:gridCol w="360431"/>
                <a:gridCol w="432517"/>
                <a:gridCol w="360431"/>
                <a:gridCol w="432517"/>
                <a:gridCol w="360431"/>
                <a:gridCol w="432517"/>
                <a:gridCol w="432517"/>
                <a:gridCol w="360431"/>
                <a:gridCol w="432517"/>
                <a:gridCol w="360431"/>
                <a:gridCol w="288344"/>
                <a:gridCol w="258763"/>
                <a:gridCol w="297648"/>
                <a:gridCol w="297648"/>
                <a:gridCol w="297648"/>
                <a:gridCol w="297648"/>
                <a:gridCol w="297648"/>
                <a:gridCol w="297648"/>
                <a:gridCol w="297648"/>
              </a:tblGrid>
              <a:tr h="1166530">
                <a:tc>
                  <a:txBody>
                    <a:bodyPr/>
                    <a:lstStyle/>
                    <a:p>
                      <a:pPr algn="l" fontAlgn="ctr"/>
                      <a:r>
                        <a:rPr lang="zh-CN" altLang="en-US" sz="1100" b="0" i="0" u="none" strike="noStrike" dirty="0">
                          <a:solidFill>
                            <a:srgbClr val="000000"/>
                          </a:solidFill>
                          <a:effectLst/>
                          <a:latin typeface="宋体"/>
                        </a:rPr>
                        <a:t>　</a:t>
                      </a:r>
                    </a:p>
                  </a:txBody>
                  <a:tcPr marL="0" marR="0" marT="0" marB="0" anchor="ctr"/>
                </a:tc>
                <a:tc>
                  <a:txBody>
                    <a:bodyPr/>
                    <a:lstStyle/>
                    <a:p>
                      <a:pPr algn="l" fontAlgn="ctr"/>
                      <a:r>
                        <a:rPr lang="zh-CN" altLang="en-US" sz="1100" b="1" i="0" u="none" strike="noStrike" dirty="0">
                          <a:solidFill>
                            <a:srgbClr val="000000"/>
                          </a:solidFill>
                          <a:effectLst/>
                          <a:latin typeface="宋体"/>
                        </a:rPr>
                        <a:t>软件与服务</a:t>
                      </a:r>
                    </a:p>
                  </a:txBody>
                  <a:tcPr marL="0" marR="0" marT="0" marB="0" anchor="ctr"/>
                </a:tc>
                <a:tc>
                  <a:txBody>
                    <a:bodyPr/>
                    <a:lstStyle/>
                    <a:p>
                      <a:pPr algn="l" fontAlgn="ctr"/>
                      <a:r>
                        <a:rPr lang="zh-CN" altLang="en-US" sz="1100" b="1" i="0" u="none" strike="noStrike">
                          <a:solidFill>
                            <a:srgbClr val="000000"/>
                          </a:solidFill>
                          <a:effectLst/>
                          <a:latin typeface="宋体"/>
                        </a:rPr>
                        <a:t>半导体与半导体生产设备</a:t>
                      </a:r>
                    </a:p>
                  </a:txBody>
                  <a:tcPr marL="0" marR="0" marT="0" marB="0" anchor="ctr"/>
                </a:tc>
                <a:tc>
                  <a:txBody>
                    <a:bodyPr/>
                    <a:lstStyle/>
                    <a:p>
                      <a:pPr algn="l" fontAlgn="ctr"/>
                      <a:r>
                        <a:rPr lang="zh-CN" altLang="en-US" sz="1100" b="1" i="0" u="none" strike="noStrike">
                          <a:solidFill>
                            <a:srgbClr val="000000"/>
                          </a:solidFill>
                          <a:effectLst/>
                          <a:latin typeface="宋体"/>
                        </a:rPr>
                        <a:t>媒体</a:t>
                      </a:r>
                      <a:r>
                        <a:rPr lang="en-US" altLang="zh-CN" sz="1100" b="1" i="0" u="none" strike="noStrike">
                          <a:solidFill>
                            <a:srgbClr val="000000"/>
                          </a:solidFill>
                          <a:effectLst/>
                          <a:latin typeface="宋体"/>
                        </a:rPr>
                        <a:t>Ⅱ</a:t>
                      </a:r>
                    </a:p>
                  </a:txBody>
                  <a:tcPr marL="0" marR="0" marT="0" marB="0" anchor="ctr"/>
                </a:tc>
                <a:tc>
                  <a:txBody>
                    <a:bodyPr/>
                    <a:lstStyle/>
                    <a:p>
                      <a:pPr algn="l" fontAlgn="ctr"/>
                      <a:r>
                        <a:rPr lang="zh-CN" altLang="en-US" sz="1100" b="1" i="0" u="none" strike="noStrike">
                          <a:solidFill>
                            <a:srgbClr val="000000"/>
                          </a:solidFill>
                          <a:effectLst/>
                          <a:latin typeface="宋体"/>
                        </a:rPr>
                        <a:t>技术硬件与设备</a:t>
                      </a:r>
                    </a:p>
                  </a:txBody>
                  <a:tcPr marL="0" marR="0" marT="0" marB="0" anchor="ctr"/>
                </a:tc>
                <a:tc>
                  <a:txBody>
                    <a:bodyPr/>
                    <a:lstStyle/>
                    <a:p>
                      <a:pPr algn="l" fontAlgn="ctr"/>
                      <a:r>
                        <a:rPr lang="zh-CN" altLang="en-US" sz="1100" b="1" i="0" u="none" strike="noStrike">
                          <a:solidFill>
                            <a:srgbClr val="000000"/>
                          </a:solidFill>
                          <a:effectLst/>
                          <a:latin typeface="宋体"/>
                        </a:rPr>
                        <a:t>零售业</a:t>
                      </a:r>
                    </a:p>
                  </a:txBody>
                  <a:tcPr marL="0" marR="0" marT="0" marB="0" anchor="ctr"/>
                </a:tc>
                <a:tc>
                  <a:txBody>
                    <a:bodyPr/>
                    <a:lstStyle/>
                    <a:p>
                      <a:pPr algn="l" fontAlgn="ctr"/>
                      <a:r>
                        <a:rPr lang="zh-CN" altLang="en-US" sz="1100" b="1" i="0" u="none" strike="noStrike">
                          <a:solidFill>
                            <a:srgbClr val="000000"/>
                          </a:solidFill>
                          <a:effectLst/>
                          <a:latin typeface="宋体"/>
                        </a:rPr>
                        <a:t>材料</a:t>
                      </a:r>
                      <a:r>
                        <a:rPr lang="en-US" altLang="zh-CN" sz="1100" b="1" i="0" u="none" strike="noStrike">
                          <a:solidFill>
                            <a:srgbClr val="000000"/>
                          </a:solidFill>
                          <a:effectLst/>
                          <a:latin typeface="宋体"/>
                        </a:rPr>
                        <a:t>Ⅱ</a:t>
                      </a:r>
                    </a:p>
                  </a:txBody>
                  <a:tcPr marL="0" marR="0" marT="0" marB="0" anchor="ctr"/>
                </a:tc>
                <a:tc>
                  <a:txBody>
                    <a:bodyPr/>
                    <a:lstStyle/>
                    <a:p>
                      <a:pPr algn="l" fontAlgn="ctr"/>
                      <a:r>
                        <a:rPr lang="zh-CN" altLang="en-US" sz="1100" b="1" i="0" u="none" strike="noStrike">
                          <a:solidFill>
                            <a:srgbClr val="000000"/>
                          </a:solidFill>
                          <a:effectLst/>
                          <a:latin typeface="宋体"/>
                        </a:rPr>
                        <a:t>家庭与个人用品</a:t>
                      </a:r>
                    </a:p>
                  </a:txBody>
                  <a:tcPr marL="0" marR="0" marT="0" marB="0" anchor="ctr"/>
                </a:tc>
                <a:tc>
                  <a:txBody>
                    <a:bodyPr/>
                    <a:lstStyle/>
                    <a:p>
                      <a:pPr algn="l" fontAlgn="ctr"/>
                      <a:r>
                        <a:rPr lang="zh-CN" altLang="en-US" sz="1100" b="1" i="0" u="none" strike="noStrike">
                          <a:solidFill>
                            <a:srgbClr val="000000"/>
                          </a:solidFill>
                          <a:effectLst/>
                          <a:latin typeface="宋体"/>
                        </a:rPr>
                        <a:t>医疗保健设备与服务</a:t>
                      </a:r>
                    </a:p>
                  </a:txBody>
                  <a:tcPr marL="0" marR="0" marT="0" marB="0" anchor="ctr"/>
                </a:tc>
                <a:tc>
                  <a:txBody>
                    <a:bodyPr/>
                    <a:lstStyle/>
                    <a:p>
                      <a:pPr algn="l" fontAlgn="ctr"/>
                      <a:r>
                        <a:rPr lang="zh-CN" altLang="en-US" sz="1100" b="1" i="0" u="none" strike="noStrike">
                          <a:solidFill>
                            <a:srgbClr val="000000"/>
                          </a:solidFill>
                          <a:effectLst/>
                          <a:latin typeface="宋体"/>
                        </a:rPr>
                        <a:t>制药、生物科技与生命科学</a:t>
                      </a:r>
                    </a:p>
                  </a:txBody>
                  <a:tcPr marL="0" marR="0" marT="0" marB="0" anchor="ctr"/>
                </a:tc>
                <a:tc>
                  <a:txBody>
                    <a:bodyPr/>
                    <a:lstStyle/>
                    <a:p>
                      <a:pPr algn="l" fontAlgn="ctr"/>
                      <a:r>
                        <a:rPr lang="zh-CN" altLang="en-US" sz="1100" b="1" i="0" u="none" strike="noStrike">
                          <a:solidFill>
                            <a:srgbClr val="000000"/>
                          </a:solidFill>
                          <a:effectLst/>
                          <a:latin typeface="宋体"/>
                        </a:rPr>
                        <a:t>多元金融</a:t>
                      </a:r>
                    </a:p>
                  </a:txBody>
                  <a:tcPr marL="0" marR="0" marT="0" marB="0" anchor="ctr"/>
                </a:tc>
                <a:tc>
                  <a:txBody>
                    <a:bodyPr/>
                    <a:lstStyle/>
                    <a:p>
                      <a:pPr algn="l" fontAlgn="ctr"/>
                      <a:r>
                        <a:rPr lang="zh-CN" altLang="en-US" sz="1100" b="1" i="0" u="none" strike="noStrike">
                          <a:solidFill>
                            <a:srgbClr val="000000"/>
                          </a:solidFill>
                          <a:effectLst/>
                          <a:latin typeface="宋体"/>
                        </a:rPr>
                        <a:t>商业和专业服务</a:t>
                      </a:r>
                    </a:p>
                  </a:txBody>
                  <a:tcPr marL="0" marR="0" marT="0" marB="0" anchor="ctr"/>
                </a:tc>
                <a:tc>
                  <a:txBody>
                    <a:bodyPr/>
                    <a:lstStyle/>
                    <a:p>
                      <a:pPr algn="l" fontAlgn="ctr"/>
                      <a:r>
                        <a:rPr lang="zh-CN" altLang="en-US" sz="1100" b="1" i="0" u="none" strike="noStrike">
                          <a:solidFill>
                            <a:srgbClr val="000000"/>
                          </a:solidFill>
                          <a:effectLst/>
                          <a:latin typeface="宋体"/>
                        </a:rPr>
                        <a:t>电信服务</a:t>
                      </a:r>
                      <a:r>
                        <a:rPr lang="en-US" altLang="zh-CN" sz="1100" b="1" i="0" u="none" strike="noStrike">
                          <a:solidFill>
                            <a:srgbClr val="000000"/>
                          </a:solidFill>
                          <a:effectLst/>
                          <a:latin typeface="宋体"/>
                        </a:rPr>
                        <a:t>Ⅱ</a:t>
                      </a:r>
                    </a:p>
                  </a:txBody>
                  <a:tcPr marL="0" marR="0" marT="0" marB="0" anchor="ctr"/>
                </a:tc>
                <a:tc>
                  <a:txBody>
                    <a:bodyPr/>
                    <a:lstStyle/>
                    <a:p>
                      <a:pPr algn="l" fontAlgn="ctr"/>
                      <a:r>
                        <a:rPr lang="zh-CN" altLang="en-US" sz="1100" b="1" i="0" u="none" strike="noStrike">
                          <a:solidFill>
                            <a:srgbClr val="000000"/>
                          </a:solidFill>
                          <a:effectLst/>
                          <a:latin typeface="宋体"/>
                        </a:rPr>
                        <a:t>食品与主要用品零售</a:t>
                      </a:r>
                      <a:r>
                        <a:rPr lang="en-US" altLang="zh-CN" sz="1100" b="1" i="0" u="none" strike="noStrike">
                          <a:solidFill>
                            <a:srgbClr val="000000"/>
                          </a:solidFill>
                          <a:effectLst/>
                          <a:latin typeface="宋体"/>
                        </a:rPr>
                        <a:t>Ⅱ</a:t>
                      </a:r>
                    </a:p>
                  </a:txBody>
                  <a:tcPr marL="0" marR="0" marT="0" marB="0" anchor="ctr"/>
                </a:tc>
                <a:tc>
                  <a:txBody>
                    <a:bodyPr/>
                    <a:lstStyle/>
                    <a:p>
                      <a:pPr algn="l" fontAlgn="ctr"/>
                      <a:r>
                        <a:rPr lang="zh-CN" altLang="en-US" sz="1100" b="1" i="0" u="none" strike="noStrike">
                          <a:solidFill>
                            <a:srgbClr val="000000"/>
                          </a:solidFill>
                          <a:effectLst/>
                          <a:latin typeface="宋体"/>
                        </a:rPr>
                        <a:t>消费者服务</a:t>
                      </a:r>
                      <a:r>
                        <a:rPr lang="en-US" altLang="zh-CN" sz="1100" b="1" i="0" u="none" strike="noStrike">
                          <a:solidFill>
                            <a:srgbClr val="000000"/>
                          </a:solidFill>
                          <a:effectLst/>
                          <a:latin typeface="宋体"/>
                        </a:rPr>
                        <a:t>Ⅱ</a:t>
                      </a:r>
                    </a:p>
                  </a:txBody>
                  <a:tcPr marL="0" marR="0" marT="0" marB="0" anchor="ctr"/>
                </a:tc>
                <a:tc>
                  <a:txBody>
                    <a:bodyPr/>
                    <a:lstStyle/>
                    <a:p>
                      <a:pPr algn="l" fontAlgn="ctr"/>
                      <a:r>
                        <a:rPr lang="zh-CN" altLang="en-US" sz="1100" b="1" i="0" u="none" strike="noStrike">
                          <a:solidFill>
                            <a:srgbClr val="000000"/>
                          </a:solidFill>
                          <a:effectLst/>
                          <a:latin typeface="宋体"/>
                        </a:rPr>
                        <a:t>资本货物</a:t>
                      </a:r>
                    </a:p>
                  </a:txBody>
                  <a:tcPr marL="0" marR="0" marT="0" marB="0" anchor="ctr"/>
                </a:tc>
                <a:tc>
                  <a:txBody>
                    <a:bodyPr/>
                    <a:lstStyle/>
                    <a:p>
                      <a:pPr algn="l" fontAlgn="ctr"/>
                      <a:r>
                        <a:rPr lang="zh-CN" altLang="en-US" sz="1100" b="1" i="0" u="none" strike="noStrike">
                          <a:solidFill>
                            <a:srgbClr val="000000"/>
                          </a:solidFill>
                          <a:effectLst/>
                          <a:latin typeface="宋体"/>
                        </a:rPr>
                        <a:t>食品、饮料与烟草</a:t>
                      </a:r>
                    </a:p>
                  </a:txBody>
                  <a:tcPr marL="0" marR="0" marT="0" marB="0" anchor="ctr"/>
                </a:tc>
                <a:tc>
                  <a:txBody>
                    <a:bodyPr/>
                    <a:lstStyle/>
                    <a:p>
                      <a:pPr algn="l" fontAlgn="ctr"/>
                      <a:r>
                        <a:rPr lang="zh-CN" altLang="en-US" sz="1100" b="1" i="0" u="none" strike="noStrike">
                          <a:solidFill>
                            <a:srgbClr val="000000"/>
                          </a:solidFill>
                          <a:effectLst/>
                          <a:latin typeface="宋体"/>
                        </a:rPr>
                        <a:t>耐用消费品与服装</a:t>
                      </a:r>
                    </a:p>
                  </a:txBody>
                  <a:tcPr marL="0" marR="0" marT="0" marB="0" anchor="ctr"/>
                </a:tc>
                <a:tc>
                  <a:txBody>
                    <a:bodyPr/>
                    <a:lstStyle/>
                    <a:p>
                      <a:pPr algn="l" fontAlgn="ctr"/>
                      <a:r>
                        <a:rPr lang="zh-CN" altLang="en-US" sz="1100" b="1" i="0" u="none" strike="noStrike">
                          <a:solidFill>
                            <a:srgbClr val="000000"/>
                          </a:solidFill>
                          <a:effectLst/>
                          <a:latin typeface="宋体"/>
                        </a:rPr>
                        <a:t>运输</a:t>
                      </a:r>
                    </a:p>
                  </a:txBody>
                  <a:tcPr marL="0" marR="0" marT="0" marB="0" anchor="ctr"/>
                </a:tc>
                <a:tc>
                  <a:txBody>
                    <a:bodyPr/>
                    <a:lstStyle/>
                    <a:p>
                      <a:pPr algn="l" fontAlgn="ctr"/>
                      <a:r>
                        <a:rPr lang="zh-CN" altLang="en-US" sz="1100" b="1" i="0" u="none" strike="noStrike">
                          <a:solidFill>
                            <a:srgbClr val="000000"/>
                          </a:solidFill>
                          <a:effectLst/>
                          <a:latin typeface="宋体"/>
                        </a:rPr>
                        <a:t>房地产</a:t>
                      </a:r>
                    </a:p>
                  </a:txBody>
                  <a:tcPr marL="0" marR="0" marT="0" marB="0" anchor="ctr"/>
                </a:tc>
                <a:tc>
                  <a:txBody>
                    <a:bodyPr/>
                    <a:lstStyle/>
                    <a:p>
                      <a:pPr algn="l" fontAlgn="ctr"/>
                      <a:r>
                        <a:rPr lang="zh-CN" altLang="en-US" sz="1100" b="1" i="0" u="none" strike="noStrike">
                          <a:solidFill>
                            <a:srgbClr val="000000"/>
                          </a:solidFill>
                          <a:effectLst/>
                          <a:latin typeface="宋体"/>
                        </a:rPr>
                        <a:t>保险</a:t>
                      </a:r>
                      <a:r>
                        <a:rPr lang="en-US" altLang="zh-CN" sz="1100" b="1" i="0" u="none" strike="noStrike">
                          <a:solidFill>
                            <a:srgbClr val="000000"/>
                          </a:solidFill>
                          <a:effectLst/>
                          <a:latin typeface="宋体"/>
                        </a:rPr>
                        <a:t>Ⅱ</a:t>
                      </a:r>
                    </a:p>
                  </a:txBody>
                  <a:tcPr marL="0" marR="0" marT="0" marB="0" anchor="ctr"/>
                </a:tc>
                <a:tc>
                  <a:txBody>
                    <a:bodyPr/>
                    <a:lstStyle/>
                    <a:p>
                      <a:pPr algn="l" fontAlgn="ctr"/>
                      <a:r>
                        <a:rPr lang="zh-CN" altLang="en-US" sz="1100" b="1" i="0" u="none" strike="noStrike">
                          <a:solidFill>
                            <a:srgbClr val="000000"/>
                          </a:solidFill>
                          <a:effectLst/>
                          <a:latin typeface="宋体"/>
                        </a:rPr>
                        <a:t>汽车与汽车零部件</a:t>
                      </a:r>
                    </a:p>
                  </a:txBody>
                  <a:tcPr marL="0" marR="0" marT="0" marB="0" anchor="ctr"/>
                </a:tc>
                <a:tc>
                  <a:txBody>
                    <a:bodyPr/>
                    <a:lstStyle/>
                    <a:p>
                      <a:pPr algn="l" fontAlgn="ctr"/>
                      <a:r>
                        <a:rPr lang="zh-CN" altLang="en-US" sz="1100" b="1" i="0" u="none" strike="noStrike">
                          <a:solidFill>
                            <a:srgbClr val="000000"/>
                          </a:solidFill>
                          <a:effectLst/>
                          <a:latin typeface="宋体"/>
                        </a:rPr>
                        <a:t>能源</a:t>
                      </a:r>
                      <a:r>
                        <a:rPr lang="en-US" altLang="zh-CN" sz="1100" b="1" i="0" u="none" strike="noStrike">
                          <a:solidFill>
                            <a:srgbClr val="000000"/>
                          </a:solidFill>
                          <a:effectLst/>
                          <a:latin typeface="宋体"/>
                        </a:rPr>
                        <a:t>Ⅱ</a:t>
                      </a:r>
                    </a:p>
                  </a:txBody>
                  <a:tcPr marL="0" marR="0" marT="0" marB="0" anchor="ctr"/>
                </a:tc>
                <a:tc>
                  <a:txBody>
                    <a:bodyPr/>
                    <a:lstStyle/>
                    <a:p>
                      <a:pPr algn="l" fontAlgn="ctr"/>
                      <a:r>
                        <a:rPr lang="zh-CN" altLang="en-US" sz="1100" b="1" i="0" u="none" strike="noStrike">
                          <a:solidFill>
                            <a:srgbClr val="000000"/>
                          </a:solidFill>
                          <a:effectLst/>
                          <a:latin typeface="宋体"/>
                        </a:rPr>
                        <a:t>公用事业</a:t>
                      </a:r>
                      <a:r>
                        <a:rPr lang="en-US" altLang="zh-CN" sz="1100" b="1" i="0" u="none" strike="noStrike">
                          <a:solidFill>
                            <a:srgbClr val="000000"/>
                          </a:solidFill>
                          <a:effectLst/>
                          <a:latin typeface="宋体"/>
                        </a:rPr>
                        <a:t>Ⅱ</a:t>
                      </a:r>
                    </a:p>
                  </a:txBody>
                  <a:tcPr marL="0" marR="0" marT="0" marB="0" anchor="ctr"/>
                </a:tc>
                <a:tc>
                  <a:txBody>
                    <a:bodyPr/>
                    <a:lstStyle/>
                    <a:p>
                      <a:pPr algn="l" fontAlgn="ctr"/>
                      <a:r>
                        <a:rPr lang="zh-CN" altLang="en-US" sz="1100" b="1" i="0" u="none" strike="noStrike">
                          <a:solidFill>
                            <a:srgbClr val="000000"/>
                          </a:solidFill>
                          <a:effectLst/>
                          <a:latin typeface="宋体"/>
                        </a:rPr>
                        <a:t>银行</a:t>
                      </a:r>
                    </a:p>
                  </a:txBody>
                  <a:tcPr marL="0" marR="0" marT="0" marB="0" anchor="ctr"/>
                </a:tc>
              </a:tr>
              <a:tr h="388843">
                <a:tc>
                  <a:txBody>
                    <a:bodyPr/>
                    <a:lstStyle/>
                    <a:p>
                      <a:pPr algn="l" fontAlgn="ctr"/>
                      <a:r>
                        <a:rPr lang="zh-CN" altLang="en-US" sz="1100" b="1" i="0" u="none" strike="noStrike">
                          <a:solidFill>
                            <a:srgbClr val="000000"/>
                          </a:solidFill>
                          <a:effectLst/>
                          <a:latin typeface="宋体"/>
                        </a:rPr>
                        <a:t>市盈率</a:t>
                      </a:r>
                    </a:p>
                  </a:txBody>
                  <a:tcPr marL="0" marR="0" marT="0" marB="0" anchor="ctr"/>
                </a:tc>
                <a:tc>
                  <a:txBody>
                    <a:bodyPr/>
                    <a:lstStyle/>
                    <a:p>
                      <a:pPr algn="r" fontAlgn="ctr"/>
                      <a:r>
                        <a:rPr lang="en-US" altLang="zh-CN" sz="1100" b="0" i="0" u="none" strike="noStrike">
                          <a:solidFill>
                            <a:srgbClr val="000000"/>
                          </a:solidFill>
                          <a:effectLst/>
                          <a:latin typeface="宋体"/>
                        </a:rPr>
                        <a:t>131.64</a:t>
                      </a:r>
                    </a:p>
                  </a:txBody>
                  <a:tcPr marL="0" marR="0" marT="0" marB="0" anchor="ctr"/>
                </a:tc>
                <a:tc>
                  <a:txBody>
                    <a:bodyPr/>
                    <a:lstStyle/>
                    <a:p>
                      <a:pPr algn="r" fontAlgn="ctr"/>
                      <a:r>
                        <a:rPr lang="en-US" altLang="zh-CN" sz="1100" b="0" i="0" u="none" strike="noStrike">
                          <a:solidFill>
                            <a:srgbClr val="000000"/>
                          </a:solidFill>
                          <a:effectLst/>
                          <a:latin typeface="宋体"/>
                        </a:rPr>
                        <a:t>105.43</a:t>
                      </a:r>
                    </a:p>
                  </a:txBody>
                  <a:tcPr marL="0" marR="0" marT="0" marB="0" anchor="ctr"/>
                </a:tc>
                <a:tc>
                  <a:txBody>
                    <a:bodyPr/>
                    <a:lstStyle/>
                    <a:p>
                      <a:pPr algn="r" fontAlgn="ctr"/>
                      <a:r>
                        <a:rPr lang="en-US" altLang="zh-CN" sz="1100" b="0" i="0" u="none" strike="noStrike">
                          <a:solidFill>
                            <a:srgbClr val="000000"/>
                          </a:solidFill>
                          <a:effectLst/>
                          <a:latin typeface="宋体"/>
                        </a:rPr>
                        <a:t>80.15</a:t>
                      </a:r>
                    </a:p>
                  </a:txBody>
                  <a:tcPr marL="0" marR="0" marT="0" marB="0" anchor="ctr"/>
                </a:tc>
                <a:tc>
                  <a:txBody>
                    <a:bodyPr/>
                    <a:lstStyle/>
                    <a:p>
                      <a:pPr algn="r" fontAlgn="ctr"/>
                      <a:r>
                        <a:rPr lang="en-US" altLang="zh-CN" sz="1100" b="0" i="0" u="none" strike="noStrike">
                          <a:solidFill>
                            <a:srgbClr val="000000"/>
                          </a:solidFill>
                          <a:effectLst/>
                          <a:latin typeface="宋体"/>
                        </a:rPr>
                        <a:t>69.91</a:t>
                      </a:r>
                    </a:p>
                  </a:txBody>
                  <a:tcPr marL="0" marR="0" marT="0" marB="0" anchor="ctr"/>
                </a:tc>
                <a:tc>
                  <a:txBody>
                    <a:bodyPr/>
                    <a:lstStyle/>
                    <a:p>
                      <a:pPr algn="r" fontAlgn="ctr"/>
                      <a:r>
                        <a:rPr lang="en-US" altLang="zh-CN" sz="1100" b="0" i="0" u="none" strike="noStrike">
                          <a:solidFill>
                            <a:srgbClr val="000000"/>
                          </a:solidFill>
                          <a:effectLst/>
                          <a:latin typeface="宋体"/>
                        </a:rPr>
                        <a:t>63.11</a:t>
                      </a:r>
                    </a:p>
                  </a:txBody>
                  <a:tcPr marL="0" marR="0" marT="0" marB="0" anchor="ctr"/>
                </a:tc>
                <a:tc>
                  <a:txBody>
                    <a:bodyPr/>
                    <a:lstStyle/>
                    <a:p>
                      <a:pPr algn="r" fontAlgn="ctr"/>
                      <a:r>
                        <a:rPr lang="en-US" altLang="zh-CN" sz="1100" b="0" i="0" u="none" strike="noStrike">
                          <a:solidFill>
                            <a:srgbClr val="000000"/>
                          </a:solidFill>
                          <a:effectLst/>
                          <a:latin typeface="宋体"/>
                        </a:rPr>
                        <a:t>60.82</a:t>
                      </a:r>
                    </a:p>
                  </a:txBody>
                  <a:tcPr marL="0" marR="0" marT="0" marB="0" anchor="ctr"/>
                </a:tc>
                <a:tc>
                  <a:txBody>
                    <a:bodyPr/>
                    <a:lstStyle/>
                    <a:p>
                      <a:pPr algn="r" fontAlgn="ctr"/>
                      <a:r>
                        <a:rPr lang="en-US" altLang="zh-CN" sz="1100" b="0" i="0" u="none" strike="noStrike">
                          <a:solidFill>
                            <a:srgbClr val="000000"/>
                          </a:solidFill>
                          <a:effectLst/>
                          <a:latin typeface="宋体"/>
                        </a:rPr>
                        <a:t>56.27</a:t>
                      </a:r>
                    </a:p>
                  </a:txBody>
                  <a:tcPr marL="0" marR="0" marT="0" marB="0" anchor="ctr"/>
                </a:tc>
                <a:tc>
                  <a:txBody>
                    <a:bodyPr/>
                    <a:lstStyle/>
                    <a:p>
                      <a:pPr algn="r" fontAlgn="ctr"/>
                      <a:r>
                        <a:rPr lang="en-US" altLang="zh-CN" sz="1100" b="0" i="0" u="none" strike="noStrike">
                          <a:solidFill>
                            <a:srgbClr val="000000"/>
                          </a:solidFill>
                          <a:effectLst/>
                          <a:latin typeface="宋体"/>
                        </a:rPr>
                        <a:t>52.39</a:t>
                      </a:r>
                    </a:p>
                  </a:txBody>
                  <a:tcPr marL="0" marR="0" marT="0" marB="0" anchor="ctr"/>
                </a:tc>
                <a:tc>
                  <a:txBody>
                    <a:bodyPr/>
                    <a:lstStyle/>
                    <a:p>
                      <a:pPr algn="r" fontAlgn="ctr"/>
                      <a:r>
                        <a:rPr lang="en-US" altLang="zh-CN" sz="1100" b="0" i="0" u="none" strike="noStrike">
                          <a:solidFill>
                            <a:srgbClr val="000000"/>
                          </a:solidFill>
                          <a:effectLst/>
                          <a:latin typeface="宋体"/>
                        </a:rPr>
                        <a:t>49.25</a:t>
                      </a:r>
                    </a:p>
                  </a:txBody>
                  <a:tcPr marL="0" marR="0" marT="0" marB="0" anchor="ctr"/>
                </a:tc>
                <a:tc>
                  <a:txBody>
                    <a:bodyPr/>
                    <a:lstStyle/>
                    <a:p>
                      <a:pPr algn="r" fontAlgn="ctr"/>
                      <a:r>
                        <a:rPr lang="en-US" altLang="zh-CN" sz="1100" b="0" i="0" u="none" strike="noStrike">
                          <a:solidFill>
                            <a:srgbClr val="000000"/>
                          </a:solidFill>
                          <a:effectLst/>
                          <a:latin typeface="宋体"/>
                        </a:rPr>
                        <a:t>47.03</a:t>
                      </a:r>
                    </a:p>
                  </a:txBody>
                  <a:tcPr marL="0" marR="0" marT="0" marB="0" anchor="ctr"/>
                </a:tc>
                <a:tc>
                  <a:txBody>
                    <a:bodyPr/>
                    <a:lstStyle/>
                    <a:p>
                      <a:pPr algn="r" fontAlgn="ctr"/>
                      <a:r>
                        <a:rPr lang="en-US" altLang="zh-CN" sz="1100" b="0" i="0" u="none" strike="noStrike">
                          <a:solidFill>
                            <a:srgbClr val="000000"/>
                          </a:solidFill>
                          <a:effectLst/>
                          <a:latin typeface="宋体"/>
                        </a:rPr>
                        <a:t>45.42</a:t>
                      </a:r>
                    </a:p>
                  </a:txBody>
                  <a:tcPr marL="0" marR="0" marT="0" marB="0" anchor="ctr"/>
                </a:tc>
                <a:tc>
                  <a:txBody>
                    <a:bodyPr/>
                    <a:lstStyle/>
                    <a:p>
                      <a:pPr algn="r" fontAlgn="ctr"/>
                      <a:r>
                        <a:rPr lang="en-US" altLang="zh-CN" sz="1100" b="0" i="0" u="none" strike="noStrike">
                          <a:solidFill>
                            <a:srgbClr val="000000"/>
                          </a:solidFill>
                          <a:effectLst/>
                          <a:latin typeface="宋体"/>
                        </a:rPr>
                        <a:t>41.46</a:t>
                      </a:r>
                    </a:p>
                  </a:txBody>
                  <a:tcPr marL="0" marR="0" marT="0" marB="0" anchor="ctr"/>
                </a:tc>
                <a:tc>
                  <a:txBody>
                    <a:bodyPr/>
                    <a:lstStyle/>
                    <a:p>
                      <a:pPr algn="r" fontAlgn="ctr"/>
                      <a:r>
                        <a:rPr lang="en-US" altLang="zh-CN" sz="1100" b="0" i="0" u="none" strike="noStrike">
                          <a:solidFill>
                            <a:srgbClr val="000000"/>
                          </a:solidFill>
                          <a:effectLst/>
                          <a:latin typeface="宋体"/>
                        </a:rPr>
                        <a:t>40.84</a:t>
                      </a:r>
                    </a:p>
                  </a:txBody>
                  <a:tcPr marL="0" marR="0" marT="0" marB="0" anchor="ctr"/>
                </a:tc>
                <a:tc>
                  <a:txBody>
                    <a:bodyPr/>
                    <a:lstStyle/>
                    <a:p>
                      <a:pPr algn="r" fontAlgn="ctr"/>
                      <a:r>
                        <a:rPr lang="en-US" altLang="zh-CN" sz="1100" b="0" i="0" u="none" strike="noStrike">
                          <a:solidFill>
                            <a:srgbClr val="000000"/>
                          </a:solidFill>
                          <a:effectLst/>
                          <a:latin typeface="宋体"/>
                        </a:rPr>
                        <a:t>40.31</a:t>
                      </a:r>
                    </a:p>
                  </a:txBody>
                  <a:tcPr marL="0" marR="0" marT="0" marB="0" anchor="ctr"/>
                </a:tc>
                <a:tc>
                  <a:txBody>
                    <a:bodyPr/>
                    <a:lstStyle/>
                    <a:p>
                      <a:pPr algn="r" fontAlgn="ctr"/>
                      <a:r>
                        <a:rPr lang="en-US" altLang="zh-CN" sz="1100" b="0" i="0" u="none" strike="noStrike">
                          <a:solidFill>
                            <a:srgbClr val="000000"/>
                          </a:solidFill>
                          <a:effectLst/>
                          <a:latin typeface="宋体"/>
                        </a:rPr>
                        <a:t>39.93</a:t>
                      </a:r>
                    </a:p>
                  </a:txBody>
                  <a:tcPr marL="0" marR="0" marT="0" marB="0" anchor="ctr"/>
                </a:tc>
                <a:tc>
                  <a:txBody>
                    <a:bodyPr/>
                    <a:lstStyle/>
                    <a:p>
                      <a:pPr algn="r" fontAlgn="ctr"/>
                      <a:r>
                        <a:rPr lang="en-US" altLang="zh-CN" sz="1100" b="0" i="0" u="none" strike="noStrike">
                          <a:solidFill>
                            <a:srgbClr val="000000"/>
                          </a:solidFill>
                          <a:effectLst/>
                          <a:latin typeface="宋体"/>
                        </a:rPr>
                        <a:t>36.01</a:t>
                      </a:r>
                    </a:p>
                  </a:txBody>
                  <a:tcPr marL="0" marR="0" marT="0" marB="0" anchor="ctr"/>
                </a:tc>
                <a:tc>
                  <a:txBody>
                    <a:bodyPr/>
                    <a:lstStyle/>
                    <a:p>
                      <a:pPr algn="r" fontAlgn="ctr"/>
                      <a:r>
                        <a:rPr lang="en-US" altLang="zh-CN" sz="1100" b="0" i="0" u="none" strike="noStrike">
                          <a:solidFill>
                            <a:srgbClr val="000000"/>
                          </a:solidFill>
                          <a:effectLst/>
                          <a:latin typeface="宋体"/>
                        </a:rPr>
                        <a:t>30.94</a:t>
                      </a:r>
                    </a:p>
                  </a:txBody>
                  <a:tcPr marL="0" marR="0" marT="0" marB="0" anchor="ctr"/>
                </a:tc>
                <a:tc>
                  <a:txBody>
                    <a:bodyPr/>
                    <a:lstStyle/>
                    <a:p>
                      <a:pPr algn="r" fontAlgn="ctr"/>
                      <a:r>
                        <a:rPr lang="en-US" altLang="zh-CN" sz="1100" b="0" i="0" u="none" strike="noStrike">
                          <a:solidFill>
                            <a:srgbClr val="000000"/>
                          </a:solidFill>
                          <a:effectLst/>
                          <a:latin typeface="宋体"/>
                        </a:rPr>
                        <a:t>27.43</a:t>
                      </a:r>
                    </a:p>
                  </a:txBody>
                  <a:tcPr marL="0" marR="0" marT="0" marB="0" anchor="ctr"/>
                </a:tc>
                <a:tc>
                  <a:txBody>
                    <a:bodyPr/>
                    <a:lstStyle/>
                    <a:p>
                      <a:pPr algn="r" fontAlgn="ctr"/>
                      <a:r>
                        <a:rPr lang="en-US" altLang="zh-CN" sz="1100" b="0" i="0" u="none" strike="noStrike">
                          <a:solidFill>
                            <a:srgbClr val="000000"/>
                          </a:solidFill>
                          <a:effectLst/>
                          <a:latin typeface="宋体"/>
                        </a:rPr>
                        <a:t>24.79</a:t>
                      </a:r>
                    </a:p>
                  </a:txBody>
                  <a:tcPr marL="0" marR="0" marT="0" marB="0" anchor="ctr"/>
                </a:tc>
                <a:tc>
                  <a:txBody>
                    <a:bodyPr/>
                    <a:lstStyle/>
                    <a:p>
                      <a:pPr algn="r" fontAlgn="ctr"/>
                      <a:r>
                        <a:rPr lang="en-US" altLang="zh-CN" sz="1100" b="0" i="0" u="none" strike="noStrike">
                          <a:solidFill>
                            <a:srgbClr val="000000"/>
                          </a:solidFill>
                          <a:effectLst/>
                          <a:latin typeface="宋体"/>
                        </a:rPr>
                        <a:t>24.1</a:t>
                      </a:r>
                    </a:p>
                  </a:txBody>
                  <a:tcPr marL="0" marR="0" marT="0" marB="0" anchor="ctr"/>
                </a:tc>
                <a:tc>
                  <a:txBody>
                    <a:bodyPr/>
                    <a:lstStyle/>
                    <a:p>
                      <a:pPr algn="r" fontAlgn="ctr"/>
                      <a:r>
                        <a:rPr lang="en-US" altLang="zh-CN" sz="1100" b="0" i="0" u="none" strike="noStrike">
                          <a:solidFill>
                            <a:srgbClr val="000000"/>
                          </a:solidFill>
                          <a:effectLst/>
                          <a:latin typeface="宋体"/>
                        </a:rPr>
                        <a:t>21.87</a:t>
                      </a:r>
                    </a:p>
                  </a:txBody>
                  <a:tcPr marL="0" marR="0" marT="0" marB="0" anchor="ctr"/>
                </a:tc>
                <a:tc>
                  <a:txBody>
                    <a:bodyPr/>
                    <a:lstStyle/>
                    <a:p>
                      <a:pPr algn="r" fontAlgn="ctr"/>
                      <a:r>
                        <a:rPr lang="en-US" altLang="zh-CN" sz="1100" b="0" i="0" u="none" strike="noStrike">
                          <a:solidFill>
                            <a:srgbClr val="000000"/>
                          </a:solidFill>
                          <a:effectLst/>
                          <a:latin typeface="宋体"/>
                        </a:rPr>
                        <a:t>20.56</a:t>
                      </a:r>
                    </a:p>
                  </a:txBody>
                  <a:tcPr marL="0" marR="0" marT="0" marB="0" anchor="ctr"/>
                </a:tc>
                <a:tc>
                  <a:txBody>
                    <a:bodyPr/>
                    <a:lstStyle/>
                    <a:p>
                      <a:pPr algn="r" fontAlgn="ctr"/>
                      <a:r>
                        <a:rPr lang="en-US" altLang="zh-CN" sz="1100" b="0" i="0" u="none" strike="noStrike">
                          <a:solidFill>
                            <a:srgbClr val="000000"/>
                          </a:solidFill>
                          <a:effectLst/>
                          <a:latin typeface="宋体"/>
                        </a:rPr>
                        <a:t>20.34</a:t>
                      </a:r>
                    </a:p>
                  </a:txBody>
                  <a:tcPr marL="0" marR="0" marT="0" marB="0" anchor="ctr"/>
                </a:tc>
                <a:tc>
                  <a:txBody>
                    <a:bodyPr/>
                    <a:lstStyle/>
                    <a:p>
                      <a:pPr algn="r" fontAlgn="ctr"/>
                      <a:r>
                        <a:rPr lang="en-US" altLang="zh-CN" sz="1100" b="0" i="0" u="none" strike="noStrike">
                          <a:solidFill>
                            <a:srgbClr val="000000"/>
                          </a:solidFill>
                          <a:effectLst/>
                          <a:latin typeface="宋体"/>
                        </a:rPr>
                        <a:t>6.8</a:t>
                      </a:r>
                    </a:p>
                  </a:txBody>
                  <a:tcPr marL="0" marR="0" marT="0" marB="0" anchor="ctr"/>
                </a:tc>
              </a:tr>
              <a:tr h="388843">
                <a:tc>
                  <a:txBody>
                    <a:bodyPr/>
                    <a:lstStyle/>
                    <a:p>
                      <a:pPr algn="l" fontAlgn="ctr"/>
                      <a:r>
                        <a:rPr lang="zh-CN" altLang="en-US" sz="1100" b="1" i="0" u="none" strike="noStrike">
                          <a:solidFill>
                            <a:srgbClr val="000000"/>
                          </a:solidFill>
                          <a:effectLst/>
                          <a:latin typeface="宋体"/>
                        </a:rPr>
                        <a:t>周溢价</a:t>
                      </a:r>
                    </a:p>
                  </a:txBody>
                  <a:tcPr marL="0" marR="0" marT="0" marB="0" anchor="ctr"/>
                </a:tc>
                <a:tc>
                  <a:txBody>
                    <a:bodyPr/>
                    <a:lstStyle/>
                    <a:p>
                      <a:pPr algn="r" fontAlgn="ctr"/>
                      <a:r>
                        <a:rPr lang="en-US" altLang="zh-CN" sz="1100" b="0" i="0" u="none" strike="noStrike">
                          <a:solidFill>
                            <a:srgbClr val="000000"/>
                          </a:solidFill>
                          <a:effectLst/>
                          <a:latin typeface="宋体"/>
                        </a:rPr>
                        <a:t>6.73%</a:t>
                      </a:r>
                    </a:p>
                  </a:txBody>
                  <a:tcPr marL="0" marR="0" marT="0" marB="0" anchor="ctr"/>
                </a:tc>
                <a:tc>
                  <a:txBody>
                    <a:bodyPr/>
                    <a:lstStyle/>
                    <a:p>
                      <a:pPr algn="r" fontAlgn="ctr"/>
                      <a:r>
                        <a:rPr lang="en-US" altLang="zh-CN" sz="1100" b="0" i="0" u="none" strike="noStrike">
                          <a:solidFill>
                            <a:srgbClr val="000000"/>
                          </a:solidFill>
                          <a:effectLst/>
                          <a:latin typeface="宋体"/>
                        </a:rPr>
                        <a:t>3.18%</a:t>
                      </a:r>
                    </a:p>
                  </a:txBody>
                  <a:tcPr marL="0" marR="0" marT="0" marB="0" anchor="ctr"/>
                </a:tc>
                <a:tc>
                  <a:txBody>
                    <a:bodyPr/>
                    <a:lstStyle/>
                    <a:p>
                      <a:pPr algn="r" fontAlgn="ctr"/>
                      <a:r>
                        <a:rPr lang="en-US" altLang="zh-CN" sz="1100" b="0" i="0" u="none" strike="noStrike">
                          <a:solidFill>
                            <a:srgbClr val="000000"/>
                          </a:solidFill>
                          <a:effectLst/>
                          <a:latin typeface="宋体"/>
                        </a:rPr>
                        <a:t>36.77%</a:t>
                      </a:r>
                    </a:p>
                  </a:txBody>
                  <a:tcPr marL="0" marR="0" marT="0" marB="0" anchor="ctr"/>
                </a:tc>
                <a:tc>
                  <a:txBody>
                    <a:bodyPr/>
                    <a:lstStyle/>
                    <a:p>
                      <a:pPr algn="r" fontAlgn="ctr"/>
                      <a:r>
                        <a:rPr lang="en-US" altLang="zh-CN" sz="1100" b="0" i="0" u="none" strike="noStrike">
                          <a:solidFill>
                            <a:srgbClr val="000000"/>
                          </a:solidFill>
                          <a:effectLst/>
                          <a:latin typeface="宋体"/>
                        </a:rPr>
                        <a:t>4.17%</a:t>
                      </a:r>
                    </a:p>
                  </a:txBody>
                  <a:tcPr marL="0" marR="0" marT="0" marB="0" anchor="ctr"/>
                </a:tc>
                <a:tc>
                  <a:txBody>
                    <a:bodyPr/>
                    <a:lstStyle/>
                    <a:p>
                      <a:pPr algn="r" fontAlgn="ctr"/>
                      <a:r>
                        <a:rPr lang="en-US" altLang="zh-CN" sz="1100" b="0" i="0" u="none" strike="noStrike">
                          <a:solidFill>
                            <a:srgbClr val="000000"/>
                          </a:solidFill>
                          <a:effectLst/>
                          <a:latin typeface="宋体"/>
                        </a:rPr>
                        <a:t>4.89%</a:t>
                      </a:r>
                    </a:p>
                  </a:txBody>
                  <a:tcPr marL="0" marR="0" marT="0" marB="0" anchor="ctr"/>
                </a:tc>
                <a:tc>
                  <a:txBody>
                    <a:bodyPr/>
                    <a:lstStyle/>
                    <a:p>
                      <a:pPr algn="r" fontAlgn="ctr"/>
                      <a:r>
                        <a:rPr lang="en-US" altLang="zh-CN" sz="1100" b="0" i="0" u="none" strike="noStrike">
                          <a:solidFill>
                            <a:srgbClr val="000000"/>
                          </a:solidFill>
                          <a:effectLst/>
                          <a:latin typeface="宋体"/>
                        </a:rPr>
                        <a:t>2.36%</a:t>
                      </a:r>
                    </a:p>
                  </a:txBody>
                  <a:tcPr marL="0" marR="0" marT="0" marB="0" anchor="ctr"/>
                </a:tc>
                <a:tc>
                  <a:txBody>
                    <a:bodyPr/>
                    <a:lstStyle/>
                    <a:p>
                      <a:pPr algn="r" fontAlgn="ctr"/>
                      <a:r>
                        <a:rPr lang="en-US" altLang="zh-CN" sz="1100" b="0" i="0" u="none" strike="noStrike">
                          <a:solidFill>
                            <a:srgbClr val="000000"/>
                          </a:solidFill>
                          <a:effectLst/>
                          <a:latin typeface="宋体"/>
                        </a:rPr>
                        <a:t>3.53%</a:t>
                      </a:r>
                    </a:p>
                  </a:txBody>
                  <a:tcPr marL="0" marR="0" marT="0" marB="0" anchor="ctr"/>
                </a:tc>
                <a:tc>
                  <a:txBody>
                    <a:bodyPr/>
                    <a:lstStyle/>
                    <a:p>
                      <a:pPr algn="r" fontAlgn="ctr"/>
                      <a:r>
                        <a:rPr lang="en-US" altLang="zh-CN" sz="1100" b="0" i="0" u="none" strike="noStrike">
                          <a:solidFill>
                            <a:srgbClr val="000000"/>
                          </a:solidFill>
                          <a:effectLst/>
                          <a:latin typeface="宋体"/>
                        </a:rPr>
                        <a:t>6.18%</a:t>
                      </a:r>
                    </a:p>
                  </a:txBody>
                  <a:tcPr marL="0" marR="0" marT="0" marB="0" anchor="ctr"/>
                </a:tc>
                <a:tc>
                  <a:txBody>
                    <a:bodyPr/>
                    <a:lstStyle/>
                    <a:p>
                      <a:pPr algn="r" fontAlgn="ctr"/>
                      <a:r>
                        <a:rPr lang="en-US" altLang="zh-CN" sz="1100" b="0" i="0" u="none" strike="noStrike">
                          <a:solidFill>
                            <a:srgbClr val="000000"/>
                          </a:solidFill>
                          <a:effectLst/>
                          <a:latin typeface="宋体"/>
                        </a:rPr>
                        <a:t>3.36%</a:t>
                      </a:r>
                    </a:p>
                  </a:txBody>
                  <a:tcPr marL="0" marR="0" marT="0" marB="0" anchor="ctr"/>
                </a:tc>
                <a:tc>
                  <a:txBody>
                    <a:bodyPr/>
                    <a:lstStyle/>
                    <a:p>
                      <a:pPr algn="r" fontAlgn="ctr"/>
                      <a:r>
                        <a:rPr lang="en-US" altLang="zh-CN" sz="1100" b="0" i="0" u="none" strike="noStrike">
                          <a:solidFill>
                            <a:srgbClr val="000000"/>
                          </a:solidFill>
                          <a:effectLst/>
                          <a:latin typeface="宋体"/>
                        </a:rPr>
                        <a:t>5.69%</a:t>
                      </a:r>
                    </a:p>
                  </a:txBody>
                  <a:tcPr marL="0" marR="0" marT="0" marB="0" anchor="ctr"/>
                </a:tc>
                <a:tc>
                  <a:txBody>
                    <a:bodyPr/>
                    <a:lstStyle/>
                    <a:p>
                      <a:pPr algn="r" fontAlgn="ctr"/>
                      <a:r>
                        <a:rPr lang="en-US" altLang="zh-CN" sz="1100" b="0" i="0" u="none" strike="noStrike">
                          <a:solidFill>
                            <a:srgbClr val="000000"/>
                          </a:solidFill>
                          <a:effectLst/>
                          <a:latin typeface="宋体"/>
                        </a:rPr>
                        <a:t>-0.13%</a:t>
                      </a:r>
                    </a:p>
                  </a:txBody>
                  <a:tcPr marL="0" marR="0" marT="0" marB="0" anchor="ctr"/>
                </a:tc>
                <a:tc>
                  <a:txBody>
                    <a:bodyPr/>
                    <a:lstStyle/>
                    <a:p>
                      <a:pPr algn="r" fontAlgn="ctr"/>
                      <a:r>
                        <a:rPr lang="en-US" altLang="zh-CN" sz="1100" b="0" i="0" u="none" strike="noStrike">
                          <a:solidFill>
                            <a:srgbClr val="000000"/>
                          </a:solidFill>
                          <a:effectLst/>
                          <a:latin typeface="宋体"/>
                        </a:rPr>
                        <a:t>6.28%</a:t>
                      </a:r>
                    </a:p>
                  </a:txBody>
                  <a:tcPr marL="0" marR="0" marT="0" marB="0" anchor="ctr"/>
                </a:tc>
                <a:tc>
                  <a:txBody>
                    <a:bodyPr/>
                    <a:lstStyle/>
                    <a:p>
                      <a:pPr algn="r" fontAlgn="ctr"/>
                      <a:r>
                        <a:rPr lang="en-US" altLang="zh-CN" sz="1100" b="0" i="0" u="none" strike="noStrike">
                          <a:solidFill>
                            <a:srgbClr val="000000"/>
                          </a:solidFill>
                          <a:effectLst/>
                          <a:latin typeface="宋体"/>
                        </a:rPr>
                        <a:t>4.32%</a:t>
                      </a:r>
                    </a:p>
                  </a:txBody>
                  <a:tcPr marL="0" marR="0" marT="0" marB="0" anchor="ctr"/>
                </a:tc>
                <a:tc>
                  <a:txBody>
                    <a:bodyPr/>
                    <a:lstStyle/>
                    <a:p>
                      <a:pPr algn="r" fontAlgn="ctr"/>
                      <a:r>
                        <a:rPr lang="en-US" altLang="zh-CN" sz="1100" b="0" i="0" u="none" strike="noStrike">
                          <a:solidFill>
                            <a:srgbClr val="000000"/>
                          </a:solidFill>
                          <a:effectLst/>
                          <a:latin typeface="宋体"/>
                        </a:rPr>
                        <a:t>3.52%</a:t>
                      </a:r>
                    </a:p>
                  </a:txBody>
                  <a:tcPr marL="0" marR="0" marT="0" marB="0" anchor="ctr"/>
                </a:tc>
                <a:tc>
                  <a:txBody>
                    <a:bodyPr/>
                    <a:lstStyle/>
                    <a:p>
                      <a:pPr algn="r" fontAlgn="ctr"/>
                      <a:r>
                        <a:rPr lang="en-US" altLang="zh-CN" sz="1100" b="0" i="0" u="none" strike="noStrike">
                          <a:solidFill>
                            <a:srgbClr val="000000"/>
                          </a:solidFill>
                          <a:effectLst/>
                          <a:latin typeface="宋体"/>
                        </a:rPr>
                        <a:t>-0.05%</a:t>
                      </a:r>
                    </a:p>
                  </a:txBody>
                  <a:tcPr marL="0" marR="0" marT="0" marB="0" anchor="ctr"/>
                </a:tc>
                <a:tc>
                  <a:txBody>
                    <a:bodyPr/>
                    <a:lstStyle/>
                    <a:p>
                      <a:pPr algn="r" fontAlgn="ctr"/>
                      <a:r>
                        <a:rPr lang="en-US" altLang="zh-CN" sz="1100" b="0" i="0" u="none" strike="noStrike">
                          <a:solidFill>
                            <a:srgbClr val="000000"/>
                          </a:solidFill>
                          <a:effectLst/>
                          <a:latin typeface="宋体"/>
                        </a:rPr>
                        <a:t>4.62%</a:t>
                      </a:r>
                    </a:p>
                  </a:txBody>
                  <a:tcPr marL="0" marR="0" marT="0" marB="0" anchor="ctr"/>
                </a:tc>
                <a:tc>
                  <a:txBody>
                    <a:bodyPr/>
                    <a:lstStyle/>
                    <a:p>
                      <a:pPr algn="r" fontAlgn="ctr"/>
                      <a:r>
                        <a:rPr lang="en-US" altLang="zh-CN" sz="1100" b="0" i="0" u="none" strike="noStrike">
                          <a:solidFill>
                            <a:srgbClr val="000000"/>
                          </a:solidFill>
                          <a:effectLst/>
                          <a:latin typeface="宋体"/>
                        </a:rPr>
                        <a:t>-4.98%</a:t>
                      </a:r>
                    </a:p>
                  </a:txBody>
                  <a:tcPr marL="0" marR="0" marT="0" marB="0" anchor="ctr"/>
                </a:tc>
                <a:tc>
                  <a:txBody>
                    <a:bodyPr/>
                    <a:lstStyle/>
                    <a:p>
                      <a:pPr algn="r" fontAlgn="ctr"/>
                      <a:r>
                        <a:rPr lang="en-US" altLang="zh-CN" sz="1100" b="0" i="0" u="none" strike="noStrike">
                          <a:solidFill>
                            <a:srgbClr val="000000"/>
                          </a:solidFill>
                          <a:effectLst/>
                          <a:latin typeface="宋体"/>
                        </a:rPr>
                        <a:t>3.39%</a:t>
                      </a:r>
                    </a:p>
                  </a:txBody>
                  <a:tcPr marL="0" marR="0" marT="0" marB="0" anchor="ctr"/>
                </a:tc>
                <a:tc>
                  <a:txBody>
                    <a:bodyPr/>
                    <a:lstStyle/>
                    <a:p>
                      <a:pPr algn="r" fontAlgn="ctr"/>
                      <a:r>
                        <a:rPr lang="en-US" altLang="zh-CN" sz="1100" b="0" i="0" u="none" strike="noStrike">
                          <a:solidFill>
                            <a:srgbClr val="000000"/>
                          </a:solidFill>
                          <a:effectLst/>
                          <a:latin typeface="宋体"/>
                        </a:rPr>
                        <a:t>-7.08%</a:t>
                      </a:r>
                    </a:p>
                  </a:txBody>
                  <a:tcPr marL="0" marR="0" marT="0" marB="0" anchor="ctr"/>
                </a:tc>
                <a:tc>
                  <a:txBody>
                    <a:bodyPr/>
                    <a:lstStyle/>
                    <a:p>
                      <a:pPr algn="r" fontAlgn="ctr"/>
                      <a:r>
                        <a:rPr lang="en-US" altLang="zh-CN" sz="1100" b="0" i="0" u="none" strike="noStrike">
                          <a:solidFill>
                            <a:srgbClr val="000000"/>
                          </a:solidFill>
                          <a:effectLst/>
                          <a:latin typeface="宋体"/>
                        </a:rPr>
                        <a:t>3.61%</a:t>
                      </a:r>
                    </a:p>
                  </a:txBody>
                  <a:tcPr marL="0" marR="0" marT="0" marB="0" anchor="ctr"/>
                </a:tc>
                <a:tc>
                  <a:txBody>
                    <a:bodyPr/>
                    <a:lstStyle/>
                    <a:p>
                      <a:pPr algn="r" fontAlgn="ctr"/>
                      <a:r>
                        <a:rPr lang="en-US" altLang="zh-CN" sz="1100" b="0" i="0" u="none" strike="noStrike">
                          <a:solidFill>
                            <a:srgbClr val="000000"/>
                          </a:solidFill>
                          <a:effectLst/>
                          <a:latin typeface="宋体"/>
                        </a:rPr>
                        <a:t>3.01%</a:t>
                      </a:r>
                    </a:p>
                  </a:txBody>
                  <a:tcPr marL="0" marR="0" marT="0" marB="0" anchor="ctr"/>
                </a:tc>
                <a:tc>
                  <a:txBody>
                    <a:bodyPr/>
                    <a:lstStyle/>
                    <a:p>
                      <a:pPr algn="r" fontAlgn="ctr"/>
                      <a:r>
                        <a:rPr lang="en-US" altLang="zh-CN" sz="1100" b="0" i="0" u="none" strike="noStrike">
                          <a:solidFill>
                            <a:srgbClr val="000000"/>
                          </a:solidFill>
                          <a:effectLst/>
                          <a:latin typeface="宋体"/>
                        </a:rPr>
                        <a:t>18.84%</a:t>
                      </a:r>
                    </a:p>
                  </a:txBody>
                  <a:tcPr marL="0" marR="0" marT="0" marB="0" anchor="ctr"/>
                </a:tc>
                <a:tc>
                  <a:txBody>
                    <a:bodyPr/>
                    <a:lstStyle/>
                    <a:p>
                      <a:pPr algn="r" fontAlgn="ctr"/>
                      <a:r>
                        <a:rPr lang="en-US" altLang="zh-CN" sz="1100" b="0" i="0" u="none" strike="noStrike">
                          <a:solidFill>
                            <a:srgbClr val="000000"/>
                          </a:solidFill>
                          <a:effectLst/>
                          <a:latin typeface="宋体"/>
                        </a:rPr>
                        <a:t>1.80%</a:t>
                      </a:r>
                    </a:p>
                  </a:txBody>
                  <a:tcPr marL="0" marR="0" marT="0" marB="0" anchor="ctr"/>
                </a:tc>
                <a:tc>
                  <a:txBody>
                    <a:bodyPr/>
                    <a:lstStyle/>
                    <a:p>
                      <a:pPr algn="r" fontAlgn="ctr"/>
                      <a:r>
                        <a:rPr lang="en-US" altLang="zh-CN" sz="1100" b="0" i="0" u="none" strike="noStrike" dirty="0">
                          <a:solidFill>
                            <a:srgbClr val="000000"/>
                          </a:solidFill>
                          <a:effectLst/>
                          <a:latin typeface="宋体"/>
                        </a:rPr>
                        <a:t>-1.02%</a:t>
                      </a:r>
                    </a:p>
                  </a:txBody>
                  <a:tcPr marL="0" marR="0" marT="0" marB="0" anchor="ctr"/>
                </a:tc>
              </a:tr>
            </a:tbl>
          </a:graphicData>
        </a:graphic>
      </p:graphicFrame>
      <p:graphicFrame>
        <p:nvGraphicFramePr>
          <p:cNvPr id="8" name="图表 7"/>
          <p:cNvGraphicFramePr>
            <a:graphicFrameLocks/>
          </p:cNvGraphicFramePr>
          <p:nvPr>
            <p:extLst>
              <p:ext uri="{D42A27DB-BD31-4B8C-83A1-F6EECF244321}">
                <p14:modId xmlns="" xmlns:p14="http://schemas.microsoft.com/office/powerpoint/2010/main" val="1575710490"/>
              </p:ext>
            </p:extLst>
          </p:nvPr>
        </p:nvGraphicFramePr>
        <p:xfrm>
          <a:off x="-15213" y="764704"/>
          <a:ext cx="9159213" cy="3600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3137333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285720" y="128451"/>
            <a:ext cx="6590536" cy="800219"/>
          </a:xfrm>
          <a:prstGeom prst="rect">
            <a:avLst/>
          </a:prstGeom>
          <a:noFill/>
        </p:spPr>
        <p:txBody>
          <a:bodyPr wrap="square" rtlCol="0">
            <a:spAutoFit/>
          </a:bodyPr>
          <a:lstStyle/>
          <a:p>
            <a:r>
              <a:rPr lang="zh-CN" altLang="en-US" sz="2800" b="1" dirty="0">
                <a:solidFill>
                  <a:srgbClr val="FFFF00"/>
                </a:solidFill>
                <a:latin typeface="楷体" panose="02010609060101010101" pitchFamily="49" charset="-122"/>
                <a:ea typeface="楷体" panose="02010609060101010101" pitchFamily="49" charset="-122"/>
              </a:rPr>
              <a:t>四</a:t>
            </a:r>
            <a:r>
              <a:rPr lang="zh-CN" altLang="en-US" sz="2800" b="1" dirty="0" smtClean="0">
                <a:solidFill>
                  <a:srgbClr val="FFFF00"/>
                </a:solidFill>
                <a:latin typeface="楷体" panose="02010609060101010101" pitchFamily="49" charset="-122"/>
                <a:ea typeface="楷体" panose="02010609060101010101" pitchFamily="49" charset="-122"/>
              </a:rPr>
              <a:t>、融资融券</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14</a:t>
            </a:fld>
            <a:endParaRPr lang="zh-CN" altLang="en-US"/>
          </a:p>
        </p:txBody>
      </p:sp>
      <p:sp>
        <p:nvSpPr>
          <p:cNvPr id="6" name="TextBox 5"/>
          <p:cNvSpPr txBox="1"/>
          <p:nvPr/>
        </p:nvSpPr>
        <p:spPr>
          <a:xfrm>
            <a:off x="971600" y="1484784"/>
            <a:ext cx="8712968" cy="584775"/>
          </a:xfrm>
          <a:prstGeom prst="rect">
            <a:avLst/>
          </a:prstGeom>
          <a:noFill/>
        </p:spPr>
        <p:txBody>
          <a:bodyPr wrap="square" rtlCol="0">
            <a:spAutoFit/>
          </a:bodyPr>
          <a:lstStyle/>
          <a:p>
            <a:endParaRPr lang="zh-CN" altLang="zh-CN" sz="1400" dirty="0" smtClean="0"/>
          </a:p>
          <a:p>
            <a:endParaRPr lang="zh-CN" altLang="en-US" b="1" dirty="0"/>
          </a:p>
        </p:txBody>
      </p:sp>
      <p:sp>
        <p:nvSpPr>
          <p:cNvPr id="8" name="矩形 7"/>
          <p:cNvSpPr/>
          <p:nvPr/>
        </p:nvSpPr>
        <p:spPr>
          <a:xfrm>
            <a:off x="89756" y="764704"/>
            <a:ext cx="8856984" cy="1815882"/>
          </a:xfrm>
          <a:prstGeom prst="rect">
            <a:avLst/>
          </a:prstGeom>
        </p:spPr>
        <p:txBody>
          <a:bodyPr wrap="square">
            <a:spAutoFit/>
          </a:bodyPr>
          <a:lstStyle/>
          <a:p>
            <a:r>
              <a:rPr lang="zh-CN" altLang="en-US" sz="1400" dirty="0" smtClean="0"/>
              <a:t> </a:t>
            </a:r>
            <a:r>
              <a:rPr lang="zh-CN" altLang="en-US" sz="1400" dirty="0"/>
              <a:t> </a:t>
            </a:r>
            <a:r>
              <a:rPr lang="en-US" altLang="zh-CN" sz="1400" dirty="0"/>
              <a:t>03</a:t>
            </a:r>
            <a:r>
              <a:rPr lang="zh-CN" altLang="en-US" sz="1400" dirty="0"/>
              <a:t>月</a:t>
            </a:r>
            <a:r>
              <a:rPr lang="en-US" altLang="zh-CN" sz="1400" dirty="0"/>
              <a:t>27</a:t>
            </a:r>
            <a:r>
              <a:rPr lang="zh-CN" altLang="en-US" sz="1400" dirty="0"/>
              <a:t>日当周，上证指数上涨</a:t>
            </a:r>
            <a:r>
              <a:rPr lang="en-US" altLang="zh-CN" sz="1400" dirty="0"/>
              <a:t>2.04%</a:t>
            </a:r>
            <a:r>
              <a:rPr lang="zh-CN" altLang="en-US" sz="1400" dirty="0"/>
              <a:t>，报收于</a:t>
            </a:r>
            <a:r>
              <a:rPr lang="en-US" altLang="zh-CN" sz="1400" dirty="0"/>
              <a:t>3691.10</a:t>
            </a:r>
            <a:r>
              <a:rPr lang="zh-CN" altLang="en-US" sz="1400" dirty="0"/>
              <a:t>点。</a:t>
            </a:r>
            <a:r>
              <a:rPr lang="en-US" altLang="zh-CN" sz="1400" dirty="0"/>
              <a:t>Wind</a:t>
            </a:r>
            <a:r>
              <a:rPr lang="zh-CN" altLang="en-US" sz="1400" dirty="0"/>
              <a:t>行业全部上涨，涨幅前三名是消费者服务</a:t>
            </a:r>
            <a:r>
              <a:rPr lang="en-US" altLang="zh-CN" sz="1400" dirty="0"/>
              <a:t>Ⅱ</a:t>
            </a:r>
            <a:r>
              <a:rPr lang="zh-CN" altLang="en-US" sz="1400" dirty="0"/>
              <a:t>、软件与服务指数和零售业指数，涨幅分别为</a:t>
            </a:r>
            <a:r>
              <a:rPr lang="en-US" altLang="zh-CN" sz="1400" dirty="0"/>
              <a:t>11.55%</a:t>
            </a:r>
            <a:r>
              <a:rPr lang="zh-CN" altLang="en-US" sz="1400" dirty="0"/>
              <a:t>、</a:t>
            </a:r>
            <a:r>
              <a:rPr lang="en-US" altLang="zh-CN" sz="1400" dirty="0"/>
              <a:t>6.68%</a:t>
            </a:r>
            <a:r>
              <a:rPr lang="zh-CN" altLang="en-US" sz="1400" dirty="0"/>
              <a:t>和</a:t>
            </a:r>
            <a:r>
              <a:rPr lang="en-US" altLang="zh-CN" sz="1400" dirty="0"/>
              <a:t>6.14%</a:t>
            </a:r>
            <a:r>
              <a:rPr lang="zh-CN" altLang="en-US" sz="1400" dirty="0"/>
              <a:t>；行业涨幅后三名分别是保险</a:t>
            </a:r>
            <a:r>
              <a:rPr lang="en-US" altLang="zh-CN" sz="1400" dirty="0"/>
              <a:t>Ⅱ</a:t>
            </a:r>
            <a:r>
              <a:rPr lang="zh-CN" altLang="en-US" sz="1400" dirty="0"/>
              <a:t>指数、银行指数和多元金融指数，涨幅分别为</a:t>
            </a:r>
            <a:r>
              <a:rPr lang="en-US" altLang="zh-CN" sz="1400" dirty="0"/>
              <a:t>-3.05%</a:t>
            </a:r>
            <a:r>
              <a:rPr lang="zh-CN" altLang="en-US" sz="1400" dirty="0"/>
              <a:t>、</a:t>
            </a:r>
            <a:r>
              <a:rPr lang="en-US" altLang="zh-CN" sz="1400" dirty="0"/>
              <a:t>-1.44%</a:t>
            </a:r>
            <a:r>
              <a:rPr lang="zh-CN" altLang="en-US" sz="1400" dirty="0"/>
              <a:t>和</a:t>
            </a:r>
            <a:r>
              <a:rPr lang="en-US" altLang="zh-CN" sz="1400" dirty="0"/>
              <a:t>0.05%</a:t>
            </a:r>
            <a:r>
              <a:rPr lang="zh-CN" altLang="en-US" sz="1400" dirty="0"/>
              <a:t>。</a:t>
            </a:r>
            <a:br>
              <a:rPr lang="zh-CN" altLang="en-US" sz="1400" dirty="0"/>
            </a:br>
            <a:r>
              <a:rPr lang="zh-CN" altLang="en-US" sz="1400" dirty="0"/>
              <a:t>    </a:t>
            </a:r>
            <a:r>
              <a:rPr lang="en-US" altLang="zh-CN" sz="1400" dirty="0"/>
              <a:t>03</a:t>
            </a:r>
            <a:r>
              <a:rPr lang="zh-CN" altLang="en-US" sz="1400" dirty="0"/>
              <a:t>月</a:t>
            </a:r>
            <a:r>
              <a:rPr lang="en-US" altLang="zh-CN" sz="1400" dirty="0"/>
              <a:t>27</a:t>
            </a:r>
            <a:r>
              <a:rPr lang="zh-CN" altLang="en-US" sz="1400" dirty="0"/>
              <a:t>日当周，</a:t>
            </a:r>
            <a:r>
              <a:rPr lang="zh-CN" altLang="en-US" sz="1400" b="1" dirty="0"/>
              <a:t>两市融资融券余额为</a:t>
            </a:r>
            <a:r>
              <a:rPr lang="en-US" altLang="zh-CN" sz="1400" b="1" dirty="0"/>
              <a:t>14662.23</a:t>
            </a:r>
            <a:r>
              <a:rPr lang="zh-CN" altLang="en-US" sz="1400" b="1" dirty="0"/>
              <a:t>亿元，较此前一个交易周环比增长</a:t>
            </a:r>
            <a:r>
              <a:rPr lang="en-US" altLang="zh-CN" sz="1400" b="1" dirty="0"/>
              <a:t>5.97%</a:t>
            </a:r>
            <a:r>
              <a:rPr lang="zh-CN" altLang="en-US" sz="1400" dirty="0"/>
              <a:t>，其中融资余额、融券余额分别占</a:t>
            </a:r>
            <a:r>
              <a:rPr lang="en-US" altLang="zh-CN" sz="1400" dirty="0"/>
              <a:t>99.49%</a:t>
            </a:r>
            <a:r>
              <a:rPr lang="zh-CN" altLang="en-US" sz="1400" dirty="0"/>
              <a:t>和</a:t>
            </a:r>
            <a:r>
              <a:rPr lang="en-US" altLang="zh-CN" sz="1400" dirty="0"/>
              <a:t>0.51%</a:t>
            </a:r>
            <a:r>
              <a:rPr lang="zh-CN" altLang="en-US" sz="1400" dirty="0"/>
              <a:t>，融资交易占据绝对主导地位。</a:t>
            </a:r>
            <a:br>
              <a:rPr lang="zh-CN" altLang="en-US" sz="1400" dirty="0"/>
            </a:br>
            <a:r>
              <a:rPr lang="zh-CN" altLang="en-US" sz="1400" dirty="0"/>
              <a:t>    </a:t>
            </a:r>
            <a:r>
              <a:rPr lang="en-US" altLang="zh-CN" sz="1400" dirty="0"/>
              <a:t>03</a:t>
            </a:r>
            <a:r>
              <a:rPr lang="zh-CN" altLang="en-US" sz="1400" dirty="0"/>
              <a:t>月</a:t>
            </a:r>
            <a:r>
              <a:rPr lang="en-US" altLang="zh-CN" sz="1400" dirty="0"/>
              <a:t>27</a:t>
            </a:r>
            <a:r>
              <a:rPr lang="zh-CN" altLang="en-US" sz="1400" dirty="0"/>
              <a:t>日当周两市</a:t>
            </a:r>
            <a:r>
              <a:rPr lang="zh-CN" altLang="en-US" sz="1400" b="1" dirty="0"/>
              <a:t>融资买入</a:t>
            </a:r>
            <a:r>
              <a:rPr lang="en-US" altLang="zh-CN" sz="1400" b="1" dirty="0"/>
              <a:t>9275.06</a:t>
            </a:r>
            <a:r>
              <a:rPr lang="zh-CN" altLang="en-US" sz="1400" b="1" dirty="0"/>
              <a:t>亿元，环比增加</a:t>
            </a:r>
            <a:r>
              <a:rPr lang="en-US" altLang="zh-CN" sz="1400" b="1" dirty="0"/>
              <a:t>4.93%</a:t>
            </a:r>
            <a:r>
              <a:rPr lang="zh-CN" altLang="en-US" sz="1400" b="1" dirty="0"/>
              <a:t>；融资偿还</a:t>
            </a:r>
            <a:r>
              <a:rPr lang="en-US" altLang="zh-CN" sz="1400" b="1" dirty="0"/>
              <a:t>8457.02</a:t>
            </a:r>
            <a:r>
              <a:rPr lang="zh-CN" altLang="en-US" sz="1400" b="1" dirty="0"/>
              <a:t>亿元，环比增加</a:t>
            </a:r>
            <a:r>
              <a:rPr lang="en-US" altLang="zh-CN" sz="1400" b="1" dirty="0"/>
              <a:t>3.24%</a:t>
            </a:r>
            <a:r>
              <a:rPr lang="zh-CN" altLang="en-US" sz="1400" dirty="0"/>
              <a:t>；截止日融资余额为</a:t>
            </a:r>
            <a:r>
              <a:rPr lang="en-US" altLang="zh-CN" sz="1400" dirty="0"/>
              <a:t>14587.83</a:t>
            </a:r>
            <a:r>
              <a:rPr lang="zh-CN" altLang="en-US" sz="1400" dirty="0"/>
              <a:t>亿元，环比增加</a:t>
            </a:r>
            <a:r>
              <a:rPr lang="en-US" altLang="zh-CN" sz="1400" dirty="0"/>
              <a:t>5.94%</a:t>
            </a:r>
            <a:r>
              <a:rPr lang="zh-CN" altLang="en-US" sz="1400" dirty="0"/>
              <a:t>；融券卖出量</a:t>
            </a:r>
            <a:r>
              <a:rPr lang="en-US" altLang="zh-CN" sz="1400" dirty="0"/>
              <a:t>103.62</a:t>
            </a:r>
            <a:r>
              <a:rPr lang="zh-CN" altLang="en-US" sz="1400" dirty="0"/>
              <a:t>亿股，环比减少</a:t>
            </a:r>
            <a:r>
              <a:rPr lang="en-US" altLang="zh-CN" sz="1400" dirty="0"/>
              <a:t>5.37%</a:t>
            </a:r>
            <a:r>
              <a:rPr lang="zh-CN" altLang="en-US" sz="1400" dirty="0"/>
              <a:t>；融券截止日余额</a:t>
            </a:r>
            <a:r>
              <a:rPr lang="en-US" altLang="zh-CN" sz="1400" dirty="0"/>
              <a:t>74.41</a:t>
            </a:r>
            <a:r>
              <a:rPr lang="zh-CN" altLang="en-US" sz="1400" dirty="0"/>
              <a:t>亿元，环比增加</a:t>
            </a:r>
            <a:r>
              <a:rPr lang="en-US" altLang="zh-CN" sz="1400" dirty="0"/>
              <a:t>12.42%</a:t>
            </a:r>
            <a:r>
              <a:rPr lang="zh-CN" altLang="en-US" sz="1400" dirty="0"/>
              <a:t>。</a:t>
            </a:r>
            <a:endParaRPr lang="en-US" altLang="zh-CN" sz="1200" dirty="0" smtClean="0"/>
          </a:p>
        </p:txBody>
      </p:sp>
      <p:pic>
        <p:nvPicPr>
          <p:cNvPr id="614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2580586"/>
            <a:ext cx="8946740" cy="35127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6404628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285720" y="128451"/>
            <a:ext cx="6590536" cy="800219"/>
          </a:xfrm>
          <a:prstGeom prst="rect">
            <a:avLst/>
          </a:prstGeom>
          <a:noFill/>
        </p:spPr>
        <p:txBody>
          <a:bodyPr wrap="square" rtlCol="0">
            <a:spAutoFit/>
          </a:bodyPr>
          <a:lstStyle/>
          <a:p>
            <a:r>
              <a:rPr lang="zh-CN" altLang="en-US" sz="2800" b="1" dirty="0">
                <a:solidFill>
                  <a:srgbClr val="FFFF00"/>
                </a:solidFill>
                <a:latin typeface="楷体" panose="02010609060101010101" pitchFamily="49" charset="-122"/>
                <a:ea typeface="楷体" panose="02010609060101010101" pitchFamily="49" charset="-122"/>
              </a:rPr>
              <a:t>四</a:t>
            </a:r>
            <a:r>
              <a:rPr lang="zh-CN" altLang="en-US" sz="2800" b="1" dirty="0" smtClean="0">
                <a:solidFill>
                  <a:srgbClr val="FFFF00"/>
                </a:solidFill>
                <a:latin typeface="楷体" panose="02010609060101010101" pitchFamily="49" charset="-122"/>
                <a:ea typeface="楷体" panose="02010609060101010101" pitchFamily="49" charset="-122"/>
              </a:rPr>
              <a:t>、融资融券</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15</a:t>
            </a:fld>
            <a:endParaRPr lang="zh-CN" altLang="en-US"/>
          </a:p>
        </p:txBody>
      </p:sp>
      <p:pic>
        <p:nvPicPr>
          <p:cNvPr id="7170"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6" y="764702"/>
            <a:ext cx="9144756" cy="525658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5212630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285720" y="128451"/>
            <a:ext cx="6590536" cy="800219"/>
          </a:xfrm>
          <a:prstGeom prst="rect">
            <a:avLst/>
          </a:prstGeom>
          <a:noFill/>
        </p:spPr>
        <p:txBody>
          <a:bodyPr wrap="square" rtlCol="0">
            <a:spAutoFit/>
          </a:bodyPr>
          <a:lstStyle/>
          <a:p>
            <a:r>
              <a:rPr lang="zh-CN" altLang="en-US" sz="2800" b="1" dirty="0">
                <a:solidFill>
                  <a:srgbClr val="FFFF00"/>
                </a:solidFill>
                <a:latin typeface="楷体" panose="02010609060101010101" pitchFamily="49" charset="-122"/>
                <a:ea typeface="楷体" panose="02010609060101010101" pitchFamily="49" charset="-122"/>
              </a:rPr>
              <a:t>四</a:t>
            </a:r>
            <a:r>
              <a:rPr lang="zh-CN" altLang="en-US" sz="2800" b="1" dirty="0" smtClean="0">
                <a:solidFill>
                  <a:srgbClr val="FFFF00"/>
                </a:solidFill>
                <a:latin typeface="楷体" panose="02010609060101010101" pitchFamily="49" charset="-122"/>
                <a:ea typeface="楷体" panose="02010609060101010101" pitchFamily="49" charset="-122"/>
              </a:rPr>
              <a:t>、融资融券</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16</a:t>
            </a:fld>
            <a:endParaRPr lang="zh-CN" altLang="en-US"/>
          </a:p>
        </p:txBody>
      </p:sp>
      <p:pic>
        <p:nvPicPr>
          <p:cNvPr id="819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1090" y="780119"/>
            <a:ext cx="9112910" cy="524116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3742084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285720" y="128451"/>
            <a:ext cx="6590536" cy="800219"/>
          </a:xfrm>
          <a:prstGeom prst="rect">
            <a:avLst/>
          </a:prstGeom>
          <a:noFill/>
        </p:spPr>
        <p:txBody>
          <a:bodyPr wrap="square" rtlCol="0">
            <a:spAutoFit/>
          </a:bodyPr>
          <a:lstStyle/>
          <a:p>
            <a:r>
              <a:rPr lang="zh-CN" altLang="en-US" sz="2800" b="1" dirty="0">
                <a:solidFill>
                  <a:srgbClr val="FFFF00"/>
                </a:solidFill>
                <a:latin typeface="楷体" panose="02010609060101010101" pitchFamily="49" charset="-122"/>
                <a:ea typeface="楷体" panose="02010609060101010101" pitchFamily="49" charset="-122"/>
              </a:rPr>
              <a:t>四</a:t>
            </a:r>
            <a:r>
              <a:rPr lang="zh-CN" altLang="en-US" sz="2800" b="1" dirty="0" smtClean="0">
                <a:solidFill>
                  <a:srgbClr val="FFFF00"/>
                </a:solidFill>
                <a:latin typeface="楷体" panose="02010609060101010101" pitchFamily="49" charset="-122"/>
                <a:ea typeface="楷体" panose="02010609060101010101" pitchFamily="49" charset="-122"/>
              </a:rPr>
              <a:t>、融资融券</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17</a:t>
            </a:fld>
            <a:endParaRPr lang="zh-CN" altLang="en-US"/>
          </a:p>
        </p:txBody>
      </p:sp>
      <p:pic>
        <p:nvPicPr>
          <p:cNvPr id="9218"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764704"/>
            <a:ext cx="9036496" cy="518819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42516398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285720" y="128451"/>
            <a:ext cx="6590536" cy="800219"/>
          </a:xfrm>
          <a:prstGeom prst="rect">
            <a:avLst/>
          </a:prstGeom>
          <a:noFill/>
        </p:spPr>
        <p:txBody>
          <a:bodyPr wrap="square" rtlCol="0">
            <a:spAutoFit/>
          </a:bodyPr>
          <a:lstStyle/>
          <a:p>
            <a:r>
              <a:rPr lang="zh-CN" altLang="en-US" sz="2800" b="1" dirty="0">
                <a:solidFill>
                  <a:srgbClr val="FFFF00"/>
                </a:solidFill>
                <a:latin typeface="楷体" panose="02010609060101010101" pitchFamily="49" charset="-122"/>
                <a:ea typeface="楷体" panose="02010609060101010101" pitchFamily="49" charset="-122"/>
              </a:rPr>
              <a:t>四</a:t>
            </a:r>
            <a:r>
              <a:rPr lang="zh-CN" altLang="en-US" sz="2800" b="1" dirty="0" smtClean="0">
                <a:solidFill>
                  <a:srgbClr val="FFFF00"/>
                </a:solidFill>
                <a:latin typeface="楷体" panose="02010609060101010101" pitchFamily="49" charset="-122"/>
                <a:ea typeface="楷体" panose="02010609060101010101" pitchFamily="49" charset="-122"/>
              </a:rPr>
              <a:t>、融资融券</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18</a:t>
            </a:fld>
            <a:endParaRPr lang="zh-CN" altLang="en-US"/>
          </a:p>
        </p:txBody>
      </p:sp>
      <p:pic>
        <p:nvPicPr>
          <p:cNvPr id="10242"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743348"/>
            <a:ext cx="9144000" cy="52499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42516398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5720" y="128451"/>
            <a:ext cx="5000660" cy="800219"/>
          </a:xfrm>
          <a:prstGeom prst="rect">
            <a:avLst/>
          </a:prstGeom>
          <a:noFill/>
        </p:spPr>
        <p:txBody>
          <a:bodyPr wrap="square" rtlCol="0">
            <a:spAutoFit/>
          </a:bodyPr>
          <a:lstStyle/>
          <a:p>
            <a:r>
              <a:rPr lang="zh-CN" altLang="en-US" sz="2800" b="1" dirty="0" smtClean="0">
                <a:solidFill>
                  <a:srgbClr val="FFFF00"/>
                </a:solidFill>
                <a:latin typeface="楷体" panose="02010609060101010101" pitchFamily="49" charset="-122"/>
                <a:ea typeface="楷体" panose="02010609060101010101" pitchFamily="49" charset="-122"/>
              </a:rPr>
              <a:t>五、行业数据点评</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4" name="文本框 3"/>
          <p:cNvSpPr txBox="1"/>
          <p:nvPr/>
        </p:nvSpPr>
        <p:spPr>
          <a:xfrm>
            <a:off x="0" y="728615"/>
            <a:ext cx="7681911" cy="400110"/>
          </a:xfrm>
          <a:prstGeom prst="rect">
            <a:avLst/>
          </a:prstGeom>
          <a:noFill/>
        </p:spPr>
        <p:txBody>
          <a:bodyPr wrap="none" rtlCol="0">
            <a:spAutoFit/>
          </a:bodyPr>
          <a:lstStyle/>
          <a:p>
            <a:r>
              <a:rPr lang="en-US" altLang="zh-CN" sz="2000" b="1" dirty="0" smtClean="0">
                <a:solidFill>
                  <a:srgbClr val="002060"/>
                </a:solidFill>
                <a:latin typeface="楷体" panose="02010609060101010101" pitchFamily="49" charset="-122"/>
                <a:ea typeface="楷体" panose="02010609060101010101" pitchFamily="49" charset="-122"/>
              </a:rPr>
              <a:t>SHIBOR</a:t>
            </a:r>
            <a:r>
              <a:rPr lang="zh-CN" altLang="en-US" sz="2000" b="1" dirty="0" smtClean="0">
                <a:solidFill>
                  <a:srgbClr val="002060"/>
                </a:solidFill>
                <a:latin typeface="楷体" panose="02010609060101010101" pitchFamily="49" charset="-122"/>
                <a:ea typeface="楷体" panose="02010609060101010101" pitchFamily="49" charset="-122"/>
              </a:rPr>
              <a:t>隔夜利率小幅回落至</a:t>
            </a:r>
            <a:r>
              <a:rPr lang="en-US" altLang="zh-CN" sz="2000" b="1" dirty="0" smtClean="0">
                <a:solidFill>
                  <a:srgbClr val="002060"/>
                </a:solidFill>
                <a:latin typeface="楷体" panose="02010609060101010101" pitchFamily="49" charset="-122"/>
                <a:ea typeface="楷体" panose="02010609060101010101" pitchFamily="49" charset="-122"/>
              </a:rPr>
              <a:t>3.206</a:t>
            </a:r>
            <a:r>
              <a:rPr lang="zh-CN" altLang="en-US" sz="2000" b="1" dirty="0" smtClean="0">
                <a:solidFill>
                  <a:srgbClr val="002060"/>
                </a:solidFill>
                <a:latin typeface="楷体" panose="02010609060101010101" pitchFamily="49" charset="-122"/>
                <a:ea typeface="楷体" panose="02010609060101010101" pitchFamily="49" charset="-122"/>
              </a:rPr>
              <a:t>左右，温州</a:t>
            </a:r>
            <a:r>
              <a:rPr lang="zh-CN" altLang="en-US" sz="2000" b="1" dirty="0">
                <a:solidFill>
                  <a:srgbClr val="002060"/>
                </a:solidFill>
                <a:latin typeface="楷体" panose="02010609060101010101" pitchFamily="49" charset="-122"/>
                <a:ea typeface="楷体" panose="02010609060101010101" pitchFamily="49" charset="-122"/>
              </a:rPr>
              <a:t>指数回落</a:t>
            </a:r>
            <a:r>
              <a:rPr lang="zh-CN" altLang="en-US" sz="2000" b="1" dirty="0" smtClean="0">
                <a:solidFill>
                  <a:srgbClr val="002060"/>
                </a:solidFill>
                <a:latin typeface="楷体" panose="02010609060101010101" pitchFamily="49" charset="-122"/>
                <a:ea typeface="楷体" panose="02010609060101010101" pitchFamily="49" charset="-122"/>
              </a:rPr>
              <a:t>至</a:t>
            </a:r>
            <a:r>
              <a:rPr lang="en-US" altLang="zh-CN" sz="2000" b="1" dirty="0" smtClean="0">
                <a:solidFill>
                  <a:srgbClr val="002060"/>
                </a:solidFill>
                <a:latin typeface="楷体" panose="02010609060101010101" pitchFamily="49" charset="-122"/>
                <a:ea typeface="楷体" panose="02010609060101010101" pitchFamily="49" charset="-122"/>
              </a:rPr>
              <a:t>19.51</a:t>
            </a:r>
            <a:r>
              <a:rPr lang="zh-CN" altLang="en-US" sz="2000" b="1" dirty="0">
                <a:solidFill>
                  <a:srgbClr val="002060"/>
                </a:solidFill>
                <a:latin typeface="楷体" panose="02010609060101010101" pitchFamily="49" charset="-122"/>
                <a:ea typeface="楷体" panose="02010609060101010101" pitchFamily="49" charset="-122"/>
              </a:rPr>
              <a:t>左右</a:t>
            </a: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19</a:t>
            </a:fld>
            <a:endParaRPr lang="zh-CN" altLang="en-US"/>
          </a:p>
        </p:txBody>
      </p:sp>
      <p:graphicFrame>
        <p:nvGraphicFramePr>
          <p:cNvPr id="12" name="图表 11"/>
          <p:cNvGraphicFramePr>
            <a:graphicFrameLocks/>
          </p:cNvGraphicFramePr>
          <p:nvPr>
            <p:extLst>
              <p:ext uri="{D42A27DB-BD31-4B8C-83A1-F6EECF244321}">
                <p14:modId xmlns="" xmlns:p14="http://schemas.microsoft.com/office/powerpoint/2010/main" val="4167318301"/>
              </p:ext>
            </p:extLst>
          </p:nvPr>
        </p:nvGraphicFramePr>
        <p:xfrm>
          <a:off x="4427985" y="1121754"/>
          <a:ext cx="4716016" cy="23792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图表 13"/>
          <p:cNvGraphicFramePr>
            <a:graphicFrameLocks/>
          </p:cNvGraphicFramePr>
          <p:nvPr>
            <p:extLst>
              <p:ext uri="{D42A27DB-BD31-4B8C-83A1-F6EECF244321}">
                <p14:modId xmlns="" xmlns:p14="http://schemas.microsoft.com/office/powerpoint/2010/main" val="4253809762"/>
              </p:ext>
            </p:extLst>
          </p:nvPr>
        </p:nvGraphicFramePr>
        <p:xfrm>
          <a:off x="4427984" y="3645024"/>
          <a:ext cx="4716016" cy="266429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图表 14"/>
          <p:cNvGraphicFramePr>
            <a:graphicFrameLocks/>
          </p:cNvGraphicFramePr>
          <p:nvPr>
            <p:extLst>
              <p:ext uri="{D42A27DB-BD31-4B8C-83A1-F6EECF244321}">
                <p14:modId xmlns="" xmlns:p14="http://schemas.microsoft.com/office/powerpoint/2010/main" val="2738960844"/>
              </p:ext>
            </p:extLst>
          </p:nvPr>
        </p:nvGraphicFramePr>
        <p:xfrm>
          <a:off x="0" y="1128725"/>
          <a:ext cx="4355976" cy="237228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7" name="图表 16"/>
          <p:cNvGraphicFramePr>
            <a:graphicFrameLocks/>
          </p:cNvGraphicFramePr>
          <p:nvPr>
            <p:extLst>
              <p:ext uri="{D42A27DB-BD31-4B8C-83A1-F6EECF244321}">
                <p14:modId xmlns="" xmlns:p14="http://schemas.microsoft.com/office/powerpoint/2010/main" val="559331227"/>
              </p:ext>
            </p:extLst>
          </p:nvPr>
        </p:nvGraphicFramePr>
        <p:xfrm>
          <a:off x="0" y="3645024"/>
          <a:ext cx="4355976" cy="2808312"/>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a:t>
            </a:fld>
            <a:endParaRPr lang="zh-CN" altLang="en-US"/>
          </a:p>
        </p:txBody>
      </p:sp>
      <p:sp>
        <p:nvSpPr>
          <p:cNvPr id="3" name="TextBox 2"/>
          <p:cNvSpPr txBox="1"/>
          <p:nvPr/>
        </p:nvSpPr>
        <p:spPr>
          <a:xfrm>
            <a:off x="35839" y="0"/>
            <a:ext cx="8643998" cy="523220"/>
          </a:xfrm>
          <a:prstGeom prst="rect">
            <a:avLst/>
          </a:prstGeom>
          <a:noFill/>
        </p:spPr>
        <p:txBody>
          <a:bodyPr wrap="square" rtlCol="0">
            <a:spAutoFit/>
          </a:bodyPr>
          <a:lstStyle/>
          <a:p>
            <a:r>
              <a:rPr lang="en-GB" altLang="zh-CN" sz="2800" b="1" dirty="0" smtClean="0">
                <a:solidFill>
                  <a:srgbClr val="FFFF00"/>
                </a:solidFill>
                <a:latin typeface="楷体" panose="02010609060101010101" pitchFamily="49" charset="-122"/>
                <a:ea typeface="楷体" panose="02010609060101010101" pitchFamily="49" charset="-122"/>
              </a:rPr>
              <a:t>1.1</a:t>
            </a:r>
            <a:r>
              <a:rPr lang="zh-CN" altLang="en-US" sz="2800" b="1" dirty="0">
                <a:solidFill>
                  <a:srgbClr val="FFFF00"/>
                </a:solidFill>
                <a:latin typeface="楷体" panose="02010609060101010101" pitchFamily="49" charset="-122"/>
                <a:ea typeface="楷体" panose="02010609060101010101" pitchFamily="49" charset="-122"/>
              </a:rPr>
              <a:t> </a:t>
            </a:r>
            <a:r>
              <a:rPr lang="zh-CN" altLang="en-US" sz="2800" b="1" dirty="0" smtClean="0">
                <a:solidFill>
                  <a:srgbClr val="FFFF00"/>
                </a:solidFill>
                <a:latin typeface="楷体" panose="02010609060101010101" pitchFamily="49" charset="-122"/>
                <a:ea typeface="楷体" panose="02010609060101010101" pitchFamily="49" charset="-122"/>
              </a:rPr>
              <a:t>世界各股市一周表现</a:t>
            </a:r>
            <a:endParaRPr lang="en-US" altLang="zh-CN" sz="2800" b="1" dirty="0" smtClean="0">
              <a:solidFill>
                <a:srgbClr val="FFFF00"/>
              </a:solidFill>
              <a:latin typeface="楷体" panose="02010609060101010101" pitchFamily="49" charset="-122"/>
              <a:ea typeface="楷体" panose="02010609060101010101" pitchFamily="49" charset="-122"/>
            </a:endParaRPr>
          </a:p>
        </p:txBody>
      </p:sp>
      <p:graphicFrame>
        <p:nvGraphicFramePr>
          <p:cNvPr id="5" name="表格 4"/>
          <p:cNvGraphicFramePr>
            <a:graphicFrameLocks noGrp="1"/>
          </p:cNvGraphicFramePr>
          <p:nvPr>
            <p:extLst>
              <p:ext uri="{D42A27DB-BD31-4B8C-83A1-F6EECF244321}">
                <p14:modId xmlns="" xmlns:p14="http://schemas.microsoft.com/office/powerpoint/2010/main" val="3802112996"/>
              </p:ext>
            </p:extLst>
          </p:nvPr>
        </p:nvGraphicFramePr>
        <p:xfrm>
          <a:off x="656" y="3789040"/>
          <a:ext cx="9143346" cy="2520280"/>
        </p:xfrm>
        <a:graphic>
          <a:graphicData uri="http://schemas.openxmlformats.org/drawingml/2006/table">
            <a:tbl>
              <a:tblPr>
                <a:tableStyleId>{5C22544A-7EE6-4342-B048-85BDC9FD1C3A}</a:tableStyleId>
              </a:tblPr>
              <a:tblGrid>
                <a:gridCol w="912103"/>
                <a:gridCol w="912103"/>
                <a:gridCol w="587415"/>
                <a:gridCol w="763391"/>
                <a:gridCol w="614679"/>
                <a:gridCol w="812963"/>
                <a:gridCol w="505623"/>
                <a:gridCol w="773305"/>
                <a:gridCol w="902190"/>
                <a:gridCol w="505623"/>
                <a:gridCol w="505623"/>
                <a:gridCol w="535365"/>
                <a:gridCol w="812963"/>
              </a:tblGrid>
              <a:tr h="1260140">
                <a:tc>
                  <a:txBody>
                    <a:bodyPr/>
                    <a:lstStyle/>
                    <a:p>
                      <a:pPr algn="ctr" fontAlgn="ctr"/>
                      <a:r>
                        <a:rPr lang="zh-CN" altLang="en-US" sz="1200" u="none" strike="noStrike" dirty="0">
                          <a:effectLst/>
                        </a:rPr>
                        <a:t>指数</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沪深</a:t>
                      </a:r>
                      <a:r>
                        <a:rPr lang="en-US" altLang="zh-CN" sz="1200" u="none" strike="noStrike" dirty="0">
                          <a:effectLst/>
                        </a:rPr>
                        <a:t>300</a:t>
                      </a:r>
                      <a:endParaRPr lang="en-US" altLang="zh-CN"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恒生指数</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俄罗斯</a:t>
                      </a:r>
                      <a:r>
                        <a:rPr lang="en-GB" sz="1200" u="none" strike="noStrike" dirty="0">
                          <a:effectLst/>
                        </a:rPr>
                        <a:t>RTS</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法国</a:t>
                      </a:r>
                      <a:r>
                        <a:rPr lang="en-GB" sz="1200" u="none" strike="noStrike" dirty="0">
                          <a:effectLst/>
                        </a:rPr>
                        <a:t>CAC40</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日经</a:t>
                      </a:r>
                      <a:r>
                        <a:rPr lang="en-US" altLang="zh-CN" sz="1200" u="none" strike="noStrike" dirty="0">
                          <a:effectLst/>
                        </a:rPr>
                        <a:t>225</a:t>
                      </a:r>
                      <a:endParaRPr lang="en-US" altLang="zh-CN"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德国</a:t>
                      </a:r>
                      <a:r>
                        <a:rPr lang="en-GB" sz="1200" u="none" strike="noStrike" dirty="0">
                          <a:effectLst/>
                        </a:rPr>
                        <a:t>DAX</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标普</a:t>
                      </a:r>
                      <a:r>
                        <a:rPr lang="en-US" altLang="zh-CN" sz="1200" u="none" strike="noStrike" dirty="0">
                          <a:effectLst/>
                        </a:rPr>
                        <a:t>500</a:t>
                      </a:r>
                      <a:endParaRPr lang="en-US" altLang="zh-CN"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道琼斯工业指数</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富时</a:t>
                      </a:r>
                      <a:r>
                        <a:rPr lang="en-US" altLang="zh-CN" sz="1200" u="none" strike="noStrike" dirty="0">
                          <a:effectLst/>
                        </a:rPr>
                        <a:t>100</a:t>
                      </a:r>
                      <a:endParaRPr lang="en-US" altLang="zh-CN"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纳斯达克指数</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孟买</a:t>
                      </a:r>
                      <a:r>
                        <a:rPr lang="en-GB" sz="1200" u="none" strike="noStrike" dirty="0">
                          <a:effectLst/>
                        </a:rPr>
                        <a:t>SENSEX30</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巴西</a:t>
                      </a:r>
                      <a:r>
                        <a:rPr lang="en-GB" sz="1200" u="none" strike="noStrike" dirty="0">
                          <a:effectLst/>
                        </a:rPr>
                        <a:t>IBOVESPA</a:t>
                      </a:r>
                      <a:endParaRPr lang="en-GB" sz="1200" b="0" i="0" u="none" strike="noStrike" dirty="0">
                        <a:solidFill>
                          <a:srgbClr val="000000"/>
                        </a:solidFill>
                        <a:effectLst/>
                        <a:latin typeface="宋体"/>
                      </a:endParaRPr>
                    </a:p>
                  </a:txBody>
                  <a:tcPr marL="0" marR="0" marT="0" marB="0" anchor="ctr"/>
                </a:tc>
              </a:tr>
              <a:tr h="630070">
                <a:tc>
                  <a:txBody>
                    <a:bodyPr/>
                    <a:lstStyle/>
                    <a:p>
                      <a:pPr algn="ctr" fontAlgn="ctr"/>
                      <a:r>
                        <a:rPr lang="zh-CN" altLang="en-US" sz="1200" u="none" strike="noStrike">
                          <a:effectLst/>
                        </a:rPr>
                        <a:t>周涨跌幅</a:t>
                      </a:r>
                      <a:endParaRPr lang="zh-CN" altLang="en-US"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2.03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0.46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(0.66)</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(1.05)</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(1.40)</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(1.42)</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(2.23)</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(2.29)</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(2.39)</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(2.69)</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(2.84)</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       </a:t>
                      </a:r>
                      <a:r>
                        <a:rPr lang="en-US" altLang="zh-CN" sz="1200" u="none" strike="noStrike" dirty="0">
                          <a:effectLst/>
                        </a:rPr>
                        <a:t>(3.60)</a:t>
                      </a:r>
                      <a:endParaRPr lang="en-US" altLang="zh-CN" sz="1200" b="0" i="0" u="none" strike="noStrike" dirty="0">
                        <a:solidFill>
                          <a:srgbClr val="000000"/>
                        </a:solidFill>
                        <a:effectLst/>
                        <a:latin typeface="宋体"/>
                      </a:endParaRPr>
                    </a:p>
                  </a:txBody>
                  <a:tcPr marL="0" marR="0" marT="0" marB="0" anchor="ctr"/>
                </a:tc>
              </a:tr>
              <a:tr h="630070">
                <a:tc>
                  <a:txBody>
                    <a:bodyPr/>
                    <a:lstStyle/>
                    <a:p>
                      <a:pPr algn="ctr" fontAlgn="ctr"/>
                      <a:r>
                        <a:rPr lang="zh-CN" altLang="en-US" sz="1200" u="none" strike="noStrike">
                          <a:effectLst/>
                        </a:rPr>
                        <a:t>年线</a:t>
                      </a:r>
                      <a:endParaRPr lang="zh-CN" altLang="en-US"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12.39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3.73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8.31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17.82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10.51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21.04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0.10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(0.62)</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4.40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3.28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(0.15)</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        </a:t>
                      </a:r>
                      <a:r>
                        <a:rPr lang="en-US" altLang="zh-CN" sz="1200" u="none" strike="noStrike" dirty="0">
                          <a:effectLst/>
                        </a:rPr>
                        <a:t>0.17 </a:t>
                      </a:r>
                      <a:endParaRPr lang="en-US" altLang="zh-CN" sz="1200" b="0" i="0" u="none" strike="noStrike" dirty="0">
                        <a:solidFill>
                          <a:srgbClr val="000000"/>
                        </a:solidFill>
                        <a:effectLst/>
                        <a:latin typeface="宋体"/>
                      </a:endParaRPr>
                    </a:p>
                  </a:txBody>
                  <a:tcPr marL="0" marR="0" marT="0" marB="0" anchor="ctr"/>
                </a:tc>
              </a:tr>
            </a:tbl>
          </a:graphicData>
        </a:graphic>
      </p:graphicFrame>
      <p:pic>
        <p:nvPicPr>
          <p:cNvPr id="1025" name="Picture 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6099" y="764705"/>
            <a:ext cx="9127901" cy="296097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9622635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5720" y="128451"/>
            <a:ext cx="5000660" cy="800219"/>
          </a:xfrm>
          <a:prstGeom prst="rect">
            <a:avLst/>
          </a:prstGeom>
          <a:noFill/>
        </p:spPr>
        <p:txBody>
          <a:bodyPr wrap="square" rtlCol="0">
            <a:spAutoFit/>
          </a:bodyPr>
          <a:lstStyle/>
          <a:p>
            <a:r>
              <a:rPr lang="zh-CN" altLang="en-US" sz="2800" b="1" dirty="0" smtClean="0">
                <a:solidFill>
                  <a:srgbClr val="FFFF00"/>
                </a:solidFill>
                <a:latin typeface="楷体" panose="02010609060101010101" pitchFamily="49" charset="-122"/>
                <a:ea typeface="楷体" panose="02010609060101010101" pitchFamily="49" charset="-122"/>
              </a:rPr>
              <a:t>五、行业数据点评</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4" name="文本框 3"/>
          <p:cNvSpPr txBox="1"/>
          <p:nvPr/>
        </p:nvSpPr>
        <p:spPr>
          <a:xfrm>
            <a:off x="272340" y="900893"/>
            <a:ext cx="4227651" cy="1015663"/>
          </a:xfrm>
          <a:prstGeom prst="rect">
            <a:avLst/>
          </a:prstGeom>
          <a:noFill/>
        </p:spPr>
        <p:txBody>
          <a:bodyPr wrap="square" rtlCol="0">
            <a:spAutoFit/>
          </a:bodyPr>
          <a:lstStyle/>
          <a:p>
            <a:r>
              <a:rPr lang="zh-CN" altLang="en-US" sz="2000" b="1" dirty="0" smtClean="0">
                <a:solidFill>
                  <a:srgbClr val="002060"/>
                </a:solidFill>
                <a:latin typeface="楷体" panose="02010609060101010101" pitchFamily="49" charset="-122"/>
                <a:ea typeface="楷体" panose="02010609060101010101" pitchFamily="49" charset="-122"/>
              </a:rPr>
              <a:t>上周波罗的海干散货指数小幅上升至</a:t>
            </a:r>
            <a:r>
              <a:rPr lang="en-US" altLang="zh-CN" sz="2000" b="1" dirty="0" smtClean="0">
                <a:solidFill>
                  <a:srgbClr val="002060"/>
                </a:solidFill>
                <a:latin typeface="楷体" panose="02010609060101010101" pitchFamily="49" charset="-122"/>
                <a:ea typeface="楷体" panose="02010609060101010101" pitchFamily="49" charset="-122"/>
              </a:rPr>
              <a:t>596</a:t>
            </a:r>
          </a:p>
          <a:p>
            <a:endParaRPr lang="zh-CN" altLang="en-US" sz="2000" b="1" dirty="0">
              <a:solidFill>
                <a:srgbClr val="002060"/>
              </a:solidFill>
              <a:latin typeface="楷体" panose="02010609060101010101" pitchFamily="49" charset="-122"/>
              <a:ea typeface="楷体" panose="02010609060101010101" pitchFamily="49" charset="-122"/>
            </a:endParaRP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20</a:t>
            </a:fld>
            <a:endParaRPr lang="zh-CN" altLang="en-US"/>
          </a:p>
        </p:txBody>
      </p:sp>
      <p:graphicFrame>
        <p:nvGraphicFramePr>
          <p:cNvPr id="9" name="图表 8"/>
          <p:cNvGraphicFramePr>
            <a:graphicFrameLocks/>
          </p:cNvGraphicFramePr>
          <p:nvPr>
            <p:extLst>
              <p:ext uri="{D42A27DB-BD31-4B8C-83A1-F6EECF244321}">
                <p14:modId xmlns="" xmlns:p14="http://schemas.microsoft.com/office/powerpoint/2010/main" val="347473662"/>
              </p:ext>
            </p:extLst>
          </p:nvPr>
        </p:nvGraphicFramePr>
        <p:xfrm>
          <a:off x="4572000" y="764704"/>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图表 9"/>
          <p:cNvGraphicFramePr>
            <a:graphicFrameLocks/>
          </p:cNvGraphicFramePr>
          <p:nvPr>
            <p:extLst>
              <p:ext uri="{D42A27DB-BD31-4B8C-83A1-F6EECF244321}">
                <p14:modId xmlns="" xmlns:p14="http://schemas.microsoft.com/office/powerpoint/2010/main" val="3660155166"/>
              </p:ext>
            </p:extLst>
          </p:nvPr>
        </p:nvGraphicFramePr>
        <p:xfrm>
          <a:off x="6583" y="3573016"/>
          <a:ext cx="4565417" cy="288032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5720" y="128451"/>
            <a:ext cx="5000660" cy="800219"/>
          </a:xfrm>
          <a:prstGeom prst="rect">
            <a:avLst/>
          </a:prstGeom>
          <a:noFill/>
        </p:spPr>
        <p:txBody>
          <a:bodyPr wrap="square" rtlCol="0">
            <a:spAutoFit/>
          </a:bodyPr>
          <a:lstStyle/>
          <a:p>
            <a:r>
              <a:rPr lang="zh-CN" altLang="en-US" sz="2800" b="1" dirty="0" smtClean="0">
                <a:solidFill>
                  <a:srgbClr val="FFFF00"/>
                </a:solidFill>
                <a:latin typeface="楷体" panose="02010609060101010101" pitchFamily="49" charset="-122"/>
                <a:ea typeface="楷体" panose="02010609060101010101" pitchFamily="49" charset="-122"/>
              </a:rPr>
              <a:t>五、行业数据点评</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zh-CN" altLang="en-US" dirty="0">
              <a:latin typeface="楷体" panose="02010609060101010101" pitchFamily="49" charset="-122"/>
              <a:ea typeface="楷体" panose="02010609060101010101" pitchFamily="49" charset="-122"/>
            </a:endParaRPr>
          </a:p>
        </p:txBody>
      </p:sp>
      <p:sp>
        <p:nvSpPr>
          <p:cNvPr id="4" name="文本框 3"/>
          <p:cNvSpPr txBox="1"/>
          <p:nvPr/>
        </p:nvSpPr>
        <p:spPr>
          <a:xfrm>
            <a:off x="31189" y="4964202"/>
            <a:ext cx="7704856" cy="461665"/>
          </a:xfrm>
          <a:prstGeom prst="rect">
            <a:avLst/>
          </a:prstGeom>
          <a:noFill/>
        </p:spPr>
        <p:txBody>
          <a:bodyPr wrap="square" rtlCol="0">
            <a:spAutoFit/>
          </a:bodyPr>
          <a:lstStyle/>
          <a:p>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上周</a:t>
            </a:r>
            <a:r>
              <a:rPr lang="zh-CN" altLang="en-US" sz="2400" b="1" dirty="0">
                <a:solidFill>
                  <a:schemeClr val="accent2">
                    <a:lumMod val="75000"/>
                  </a:schemeClr>
                </a:solidFill>
                <a:latin typeface="楷体" panose="02010609060101010101" pitchFamily="49" charset="-122"/>
                <a:ea typeface="楷体" panose="02010609060101010101" pitchFamily="49" charset="-122"/>
              </a:rPr>
              <a:t>猪</a:t>
            </a:r>
            <a:r>
              <a:rPr lang="zh-CN" altLang="en-US" sz="2400" b="1" dirty="0" smtClean="0">
                <a:solidFill>
                  <a:schemeClr val="accent2">
                    <a:lumMod val="75000"/>
                  </a:schemeClr>
                </a:solidFill>
                <a:latin typeface="楷体" panose="02010609060101010101" pitchFamily="49" charset="-122"/>
                <a:ea typeface="楷体" panose="02010609060101010101" pitchFamily="49" charset="-122"/>
              </a:rPr>
              <a:t>粮比下降至</a:t>
            </a:r>
            <a:r>
              <a:rPr lang="en-US" altLang="zh-CN" sz="2400" b="1" dirty="0" smtClean="0">
                <a:solidFill>
                  <a:schemeClr val="accent2">
                    <a:lumMod val="75000"/>
                  </a:schemeClr>
                </a:solidFill>
                <a:latin typeface="楷体" panose="02010609060101010101" pitchFamily="49" charset="-122"/>
                <a:ea typeface="楷体" panose="02010609060101010101" pitchFamily="49" charset="-122"/>
              </a:rPr>
              <a:t>4.95</a:t>
            </a:r>
          </a:p>
        </p:txBody>
      </p:sp>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21</a:t>
            </a:fld>
            <a:endParaRPr lang="zh-CN" altLang="en-US"/>
          </a:p>
        </p:txBody>
      </p:sp>
      <p:graphicFrame>
        <p:nvGraphicFramePr>
          <p:cNvPr id="6" name="图表 5"/>
          <p:cNvGraphicFramePr>
            <a:graphicFrameLocks/>
          </p:cNvGraphicFramePr>
          <p:nvPr>
            <p:extLst>
              <p:ext uri="{D42A27DB-BD31-4B8C-83A1-F6EECF244321}">
                <p14:modId xmlns="" xmlns:p14="http://schemas.microsoft.com/office/powerpoint/2010/main" val="2645373820"/>
              </p:ext>
            </p:extLst>
          </p:nvPr>
        </p:nvGraphicFramePr>
        <p:xfrm>
          <a:off x="0" y="692696"/>
          <a:ext cx="9144000" cy="41764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22</a:t>
            </a:fld>
            <a:endParaRPr lang="zh-CN" altLang="en-US"/>
          </a:p>
        </p:txBody>
      </p:sp>
      <p:sp>
        <p:nvSpPr>
          <p:cNvPr id="3" name="TextBox 2"/>
          <p:cNvSpPr txBox="1"/>
          <p:nvPr/>
        </p:nvSpPr>
        <p:spPr>
          <a:xfrm>
            <a:off x="179512" y="0"/>
            <a:ext cx="8643998" cy="523220"/>
          </a:xfrm>
          <a:prstGeom prst="rect">
            <a:avLst/>
          </a:prstGeom>
          <a:noFill/>
        </p:spPr>
        <p:txBody>
          <a:bodyPr wrap="square" rtlCol="0">
            <a:spAutoFit/>
          </a:bodyPr>
          <a:lstStyle/>
          <a:p>
            <a:r>
              <a:rPr lang="zh-CN" altLang="en-US" sz="2800" b="1" dirty="0" smtClean="0">
                <a:solidFill>
                  <a:srgbClr val="FFFF00"/>
                </a:solidFill>
                <a:latin typeface="楷体" panose="02010609060101010101" pitchFamily="49" charset="-122"/>
                <a:ea typeface="楷体" panose="02010609060101010101" pitchFamily="49" charset="-122"/>
              </a:rPr>
              <a:t>热门股追踪</a:t>
            </a:r>
            <a:endParaRPr lang="en-US" altLang="zh-CN" sz="2800" b="1" dirty="0" smtClean="0">
              <a:solidFill>
                <a:srgbClr val="FFFF00"/>
              </a:solidFill>
              <a:latin typeface="楷体" panose="02010609060101010101" pitchFamily="49" charset="-122"/>
              <a:ea typeface="楷体" panose="02010609060101010101" pitchFamily="49" charset="-122"/>
            </a:endParaRPr>
          </a:p>
        </p:txBody>
      </p:sp>
      <p:graphicFrame>
        <p:nvGraphicFramePr>
          <p:cNvPr id="4" name="表格 3"/>
          <p:cNvGraphicFramePr>
            <a:graphicFrameLocks noGrp="1"/>
          </p:cNvGraphicFramePr>
          <p:nvPr>
            <p:extLst>
              <p:ext uri="{D42A27DB-BD31-4B8C-83A1-F6EECF244321}">
                <p14:modId xmlns="" xmlns:p14="http://schemas.microsoft.com/office/powerpoint/2010/main" val="3940041769"/>
              </p:ext>
            </p:extLst>
          </p:nvPr>
        </p:nvGraphicFramePr>
        <p:xfrm>
          <a:off x="0" y="692696"/>
          <a:ext cx="9108505" cy="5879905"/>
        </p:xfrm>
        <a:graphic>
          <a:graphicData uri="http://schemas.openxmlformats.org/drawingml/2006/table">
            <a:tbl>
              <a:tblPr firstRow="1">
                <a:tableStyleId>{3C2FFA5D-87B4-456A-9821-1D502468CF0F}</a:tableStyleId>
              </a:tblPr>
              <a:tblGrid>
                <a:gridCol w="1119139"/>
                <a:gridCol w="1119139"/>
                <a:gridCol w="1119139"/>
                <a:gridCol w="2424802"/>
                <a:gridCol w="1119139"/>
                <a:gridCol w="2207147"/>
              </a:tblGrid>
              <a:tr h="221785">
                <a:tc>
                  <a:txBody>
                    <a:bodyPr/>
                    <a:lstStyle/>
                    <a:p>
                      <a:pPr algn="ctr" rtl="0" fontAlgn="t"/>
                      <a:r>
                        <a:rPr lang="zh-CN" altLang="en-US" sz="1100" b="0" i="0" u="none" strike="noStrike" dirty="0">
                          <a:solidFill>
                            <a:srgbClr val="000000"/>
                          </a:solidFill>
                          <a:effectLst/>
                          <a:latin typeface="宋体"/>
                        </a:rPr>
                        <a:t>代码</a:t>
                      </a:r>
                    </a:p>
                  </a:txBody>
                  <a:tcPr marL="0" marR="0" marT="0" marB="0"/>
                </a:tc>
                <a:tc>
                  <a:txBody>
                    <a:bodyPr/>
                    <a:lstStyle/>
                    <a:p>
                      <a:pPr algn="ctr" rtl="0" fontAlgn="t"/>
                      <a:r>
                        <a:rPr lang="zh-CN" altLang="en-US" sz="1100" b="0" i="0" u="none" strike="noStrike">
                          <a:solidFill>
                            <a:srgbClr val="000000"/>
                          </a:solidFill>
                          <a:effectLst/>
                          <a:latin typeface="宋体"/>
                        </a:rPr>
                        <a:t>证券简称</a:t>
                      </a:r>
                    </a:p>
                  </a:txBody>
                  <a:tcPr marL="0" marR="0" marT="0" marB="0"/>
                </a:tc>
                <a:tc>
                  <a:txBody>
                    <a:bodyPr/>
                    <a:lstStyle/>
                    <a:p>
                      <a:pPr algn="ctr" fontAlgn="ctr"/>
                      <a:r>
                        <a:rPr lang="zh-CN" altLang="en-US" sz="1100" b="0" i="0" u="none" strike="noStrike" dirty="0" smtClean="0">
                          <a:solidFill>
                            <a:srgbClr val="000000"/>
                          </a:solidFill>
                          <a:effectLst/>
                          <a:latin typeface="宋体"/>
                        </a:rPr>
                        <a:t>本周</a:t>
                      </a:r>
                      <a:endParaRPr lang="en-GB" sz="1100" b="0" i="0" u="none" strike="noStrike" dirty="0">
                        <a:solidFill>
                          <a:srgbClr val="000000"/>
                        </a:solidFill>
                        <a:effectLst/>
                        <a:latin typeface="宋体"/>
                      </a:endParaRPr>
                    </a:p>
                  </a:txBody>
                  <a:tcPr marL="0" marR="0" marT="0" marB="0" anchor="ctr"/>
                </a:tc>
                <a:tc>
                  <a:txBody>
                    <a:bodyPr/>
                    <a:lstStyle/>
                    <a:p>
                      <a:pPr algn="ctr" fontAlgn="ctr"/>
                      <a:r>
                        <a:rPr lang="zh-CN" altLang="en-US" sz="1100" b="0" i="0" u="none" strike="noStrike" dirty="0" smtClean="0">
                          <a:solidFill>
                            <a:srgbClr val="000000"/>
                          </a:solidFill>
                          <a:effectLst/>
                          <a:latin typeface="宋体"/>
                        </a:rPr>
                        <a:t>上周</a:t>
                      </a:r>
                      <a:endParaRPr lang="en-GB" sz="1100" b="0" i="0" u="none" strike="noStrike" dirty="0">
                        <a:solidFill>
                          <a:srgbClr val="000000"/>
                        </a:solidFill>
                        <a:effectLst/>
                        <a:latin typeface="宋体"/>
                      </a:endParaRPr>
                    </a:p>
                  </a:txBody>
                  <a:tcPr marL="0" marR="0" marT="0" marB="0" anchor="ctr"/>
                </a:tc>
                <a:tc>
                  <a:txBody>
                    <a:bodyPr/>
                    <a:lstStyle/>
                    <a:p>
                      <a:pPr algn="ctr" rtl="0" fontAlgn="t"/>
                      <a:r>
                        <a:rPr lang="zh-CN" altLang="en-US" sz="1100" b="0" i="0" u="none" strike="noStrike">
                          <a:solidFill>
                            <a:srgbClr val="000000"/>
                          </a:solidFill>
                          <a:effectLst/>
                          <a:latin typeface="宋体"/>
                        </a:rPr>
                        <a:t>周涨幅 </a:t>
                      </a:r>
                      <a:r>
                        <a:rPr lang="en-US" altLang="zh-CN" sz="1100" b="0" i="0" u="none" strike="noStrike">
                          <a:solidFill>
                            <a:srgbClr val="000000"/>
                          </a:solidFill>
                          <a:effectLst/>
                          <a:latin typeface="宋体"/>
                        </a:rPr>
                        <a:t>%</a:t>
                      </a:r>
                    </a:p>
                  </a:txBody>
                  <a:tcPr marL="0" marR="0" marT="0" marB="0"/>
                </a:tc>
                <a:tc>
                  <a:txBody>
                    <a:bodyPr/>
                    <a:lstStyle/>
                    <a:p>
                      <a:pPr algn="ctr" rtl="0" fontAlgn="t"/>
                      <a:r>
                        <a:rPr lang="zh-CN" altLang="en-US" sz="1100" b="0" i="0" u="none" strike="noStrike">
                          <a:solidFill>
                            <a:srgbClr val="000000"/>
                          </a:solidFill>
                          <a:effectLst/>
                          <a:latin typeface="宋体"/>
                        </a:rPr>
                        <a:t>所属</a:t>
                      </a:r>
                      <a:r>
                        <a:rPr lang="en-US" altLang="zh-CN" sz="1100" b="0" i="0" u="none" strike="noStrike">
                          <a:solidFill>
                            <a:srgbClr val="000000"/>
                          </a:solidFill>
                          <a:effectLst/>
                          <a:latin typeface="宋体"/>
                        </a:rPr>
                        <a:t>Wind</a:t>
                      </a:r>
                      <a:r>
                        <a:rPr lang="zh-CN" altLang="en-US" sz="1100" b="0" i="0" u="none" strike="noStrike">
                          <a:solidFill>
                            <a:srgbClr val="000000"/>
                          </a:solidFill>
                          <a:effectLst/>
                          <a:latin typeface="宋体"/>
                        </a:rPr>
                        <a:t>行业名称</a:t>
                      </a:r>
                    </a:p>
                  </a:txBody>
                  <a:tcPr marL="0" marR="0" marT="0" marB="0"/>
                </a:tc>
              </a:tr>
              <a:tr h="221785">
                <a:tc>
                  <a:txBody>
                    <a:bodyPr/>
                    <a:lstStyle/>
                    <a:p>
                      <a:pPr algn="ctr" fontAlgn="t"/>
                      <a:r>
                        <a:rPr lang="en-GB" sz="1100" b="0" i="0" u="none" strike="noStrike" dirty="0">
                          <a:solidFill>
                            <a:srgbClr val="000000"/>
                          </a:solidFill>
                          <a:effectLst/>
                          <a:latin typeface="宋体"/>
                        </a:rPr>
                        <a:t>2888.HK</a:t>
                      </a:r>
                    </a:p>
                  </a:txBody>
                  <a:tcPr marL="0" marR="0" marT="0" marB="0"/>
                </a:tc>
                <a:tc>
                  <a:txBody>
                    <a:bodyPr/>
                    <a:lstStyle/>
                    <a:p>
                      <a:pPr algn="ctr" fontAlgn="t"/>
                      <a:r>
                        <a:rPr lang="zh-CN" altLang="en-US" sz="1100" b="0" i="0" u="none" strike="noStrike">
                          <a:solidFill>
                            <a:srgbClr val="000000"/>
                          </a:solidFill>
                          <a:effectLst/>
                          <a:latin typeface="宋体"/>
                        </a:rPr>
                        <a:t>渣打集团</a:t>
                      </a:r>
                    </a:p>
                  </a:txBody>
                  <a:tcPr marL="0" marR="0" marT="0" marB="0"/>
                </a:tc>
                <a:tc>
                  <a:txBody>
                    <a:bodyPr/>
                    <a:lstStyle/>
                    <a:p>
                      <a:pPr algn="ctr" fontAlgn="ctr"/>
                      <a:r>
                        <a:rPr lang="en-US" altLang="zh-CN" sz="1100" b="0" i="0" u="none" strike="noStrike">
                          <a:solidFill>
                            <a:srgbClr val="000000"/>
                          </a:solidFill>
                          <a:effectLst/>
                          <a:latin typeface="宋体"/>
                        </a:rPr>
                        <a:t>127.30 </a:t>
                      </a:r>
                    </a:p>
                  </a:txBody>
                  <a:tcPr marL="0" marR="0" marT="0" marB="0" anchor="ctr"/>
                </a:tc>
                <a:tc>
                  <a:txBody>
                    <a:bodyPr/>
                    <a:lstStyle/>
                    <a:p>
                      <a:pPr algn="ctr" fontAlgn="ctr"/>
                      <a:r>
                        <a:rPr lang="en-US" altLang="zh-CN" sz="1100" b="0" i="0" u="none" strike="noStrike">
                          <a:solidFill>
                            <a:srgbClr val="000000"/>
                          </a:solidFill>
                          <a:effectLst/>
                          <a:latin typeface="宋体"/>
                        </a:rPr>
                        <a:t>119.40 </a:t>
                      </a:r>
                    </a:p>
                  </a:txBody>
                  <a:tcPr marL="0" marR="0" marT="0" marB="0" anchor="ctr"/>
                </a:tc>
                <a:tc>
                  <a:txBody>
                    <a:bodyPr/>
                    <a:lstStyle/>
                    <a:p>
                      <a:pPr algn="ctr" fontAlgn="ctr"/>
                      <a:r>
                        <a:rPr lang="en-US" altLang="zh-CN" sz="1100" b="0" i="0" u="none" strike="noStrike">
                          <a:solidFill>
                            <a:srgbClr val="000000"/>
                          </a:solidFill>
                          <a:effectLst/>
                          <a:latin typeface="宋体"/>
                        </a:rPr>
                        <a:t>6.62%</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1299.HK</a:t>
                      </a:r>
                    </a:p>
                  </a:txBody>
                  <a:tcPr marL="0" marR="0" marT="0" marB="0"/>
                </a:tc>
                <a:tc>
                  <a:txBody>
                    <a:bodyPr/>
                    <a:lstStyle/>
                    <a:p>
                      <a:pPr algn="ctr" fontAlgn="t"/>
                      <a:r>
                        <a:rPr lang="zh-CN" altLang="en-US" sz="1100" b="0" i="0" u="none" strike="noStrike">
                          <a:solidFill>
                            <a:srgbClr val="000000"/>
                          </a:solidFill>
                          <a:effectLst/>
                          <a:latin typeface="宋体"/>
                        </a:rPr>
                        <a:t>友邦保险</a:t>
                      </a:r>
                    </a:p>
                  </a:txBody>
                  <a:tcPr marL="0" marR="0" marT="0" marB="0"/>
                </a:tc>
                <a:tc>
                  <a:txBody>
                    <a:bodyPr/>
                    <a:lstStyle/>
                    <a:p>
                      <a:pPr algn="ctr" fontAlgn="ctr"/>
                      <a:r>
                        <a:rPr lang="en-US" altLang="zh-CN" sz="1100" b="0" i="0" u="none" strike="noStrike">
                          <a:solidFill>
                            <a:srgbClr val="000000"/>
                          </a:solidFill>
                          <a:effectLst/>
                          <a:latin typeface="宋体"/>
                        </a:rPr>
                        <a:t>48.85 </a:t>
                      </a:r>
                    </a:p>
                  </a:txBody>
                  <a:tcPr marL="0" marR="0" marT="0" marB="0" anchor="ctr"/>
                </a:tc>
                <a:tc>
                  <a:txBody>
                    <a:bodyPr/>
                    <a:lstStyle/>
                    <a:p>
                      <a:pPr algn="ctr" fontAlgn="ctr"/>
                      <a:r>
                        <a:rPr lang="en-US" altLang="zh-CN" sz="1100" b="0" i="0" u="none" strike="noStrike">
                          <a:solidFill>
                            <a:srgbClr val="000000"/>
                          </a:solidFill>
                          <a:effectLst/>
                          <a:latin typeface="宋体"/>
                        </a:rPr>
                        <a:t>48.00 </a:t>
                      </a:r>
                    </a:p>
                  </a:txBody>
                  <a:tcPr marL="0" marR="0" marT="0" marB="0" anchor="ctr"/>
                </a:tc>
                <a:tc>
                  <a:txBody>
                    <a:bodyPr/>
                    <a:lstStyle/>
                    <a:p>
                      <a:pPr algn="ctr" fontAlgn="ctr"/>
                      <a:r>
                        <a:rPr lang="en-US" altLang="zh-CN" sz="1100" b="0" i="0" u="none" strike="noStrike">
                          <a:solidFill>
                            <a:srgbClr val="000000"/>
                          </a:solidFill>
                          <a:effectLst/>
                          <a:latin typeface="宋体"/>
                        </a:rPr>
                        <a:t>1.77%</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0005.HK</a:t>
                      </a:r>
                    </a:p>
                  </a:txBody>
                  <a:tcPr marL="0" marR="0" marT="0" marB="0"/>
                </a:tc>
                <a:tc>
                  <a:txBody>
                    <a:bodyPr/>
                    <a:lstStyle/>
                    <a:p>
                      <a:pPr algn="ctr" fontAlgn="t"/>
                      <a:r>
                        <a:rPr lang="zh-CN" altLang="en-US" sz="1100" b="0" i="0" u="none" strike="noStrike">
                          <a:solidFill>
                            <a:srgbClr val="000000"/>
                          </a:solidFill>
                          <a:effectLst/>
                          <a:latin typeface="宋体"/>
                        </a:rPr>
                        <a:t>汇丰控股</a:t>
                      </a:r>
                    </a:p>
                  </a:txBody>
                  <a:tcPr marL="0" marR="0" marT="0" marB="0"/>
                </a:tc>
                <a:tc>
                  <a:txBody>
                    <a:bodyPr/>
                    <a:lstStyle/>
                    <a:p>
                      <a:pPr algn="ctr" fontAlgn="ctr"/>
                      <a:r>
                        <a:rPr lang="en-US" altLang="zh-CN" sz="1100" b="0" i="0" u="none" strike="noStrike">
                          <a:solidFill>
                            <a:srgbClr val="000000"/>
                          </a:solidFill>
                          <a:effectLst/>
                          <a:latin typeface="宋体"/>
                        </a:rPr>
                        <a:t>67.35 </a:t>
                      </a:r>
                    </a:p>
                  </a:txBody>
                  <a:tcPr marL="0" marR="0" marT="0" marB="0" anchor="ctr"/>
                </a:tc>
                <a:tc>
                  <a:txBody>
                    <a:bodyPr/>
                    <a:lstStyle/>
                    <a:p>
                      <a:pPr algn="ctr" fontAlgn="ctr"/>
                      <a:r>
                        <a:rPr lang="en-US" altLang="zh-CN" sz="1100" b="0" i="0" u="none" strike="noStrike">
                          <a:solidFill>
                            <a:srgbClr val="000000"/>
                          </a:solidFill>
                          <a:effectLst/>
                          <a:latin typeface="宋体"/>
                        </a:rPr>
                        <a:t>66.45 </a:t>
                      </a:r>
                    </a:p>
                  </a:txBody>
                  <a:tcPr marL="0" marR="0" marT="0" marB="0" anchor="ctr"/>
                </a:tc>
                <a:tc>
                  <a:txBody>
                    <a:bodyPr/>
                    <a:lstStyle/>
                    <a:p>
                      <a:pPr algn="ctr" fontAlgn="ctr"/>
                      <a:r>
                        <a:rPr lang="en-US" altLang="zh-CN" sz="1100" b="0" i="0" u="none" strike="noStrike">
                          <a:solidFill>
                            <a:srgbClr val="000000"/>
                          </a:solidFill>
                          <a:effectLst/>
                          <a:latin typeface="宋体"/>
                        </a:rPr>
                        <a:t>1.35%</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0011.HK</a:t>
                      </a:r>
                    </a:p>
                  </a:txBody>
                  <a:tcPr marL="0" marR="0" marT="0" marB="0"/>
                </a:tc>
                <a:tc>
                  <a:txBody>
                    <a:bodyPr/>
                    <a:lstStyle/>
                    <a:p>
                      <a:pPr algn="ctr" fontAlgn="t"/>
                      <a:r>
                        <a:rPr lang="zh-CN" altLang="en-US" sz="1100" b="0" i="0" u="none" strike="noStrike">
                          <a:solidFill>
                            <a:srgbClr val="000000"/>
                          </a:solidFill>
                          <a:effectLst/>
                          <a:latin typeface="宋体"/>
                        </a:rPr>
                        <a:t>恒生银行</a:t>
                      </a:r>
                    </a:p>
                  </a:txBody>
                  <a:tcPr marL="0" marR="0" marT="0" marB="0"/>
                </a:tc>
                <a:tc>
                  <a:txBody>
                    <a:bodyPr/>
                    <a:lstStyle/>
                    <a:p>
                      <a:pPr algn="ctr" fontAlgn="ctr"/>
                      <a:r>
                        <a:rPr lang="en-US" altLang="zh-CN" sz="1100" b="0" i="0" u="none" strike="noStrike">
                          <a:solidFill>
                            <a:srgbClr val="000000"/>
                          </a:solidFill>
                          <a:effectLst/>
                          <a:latin typeface="宋体"/>
                        </a:rPr>
                        <a:t>140.60 </a:t>
                      </a:r>
                    </a:p>
                  </a:txBody>
                  <a:tcPr marL="0" marR="0" marT="0" marB="0" anchor="ctr"/>
                </a:tc>
                <a:tc>
                  <a:txBody>
                    <a:bodyPr/>
                    <a:lstStyle/>
                    <a:p>
                      <a:pPr algn="ctr" fontAlgn="ctr"/>
                      <a:r>
                        <a:rPr lang="en-US" altLang="zh-CN" sz="1100" b="0" i="0" u="none" strike="noStrike">
                          <a:solidFill>
                            <a:srgbClr val="000000"/>
                          </a:solidFill>
                          <a:effectLst/>
                          <a:latin typeface="宋体"/>
                        </a:rPr>
                        <a:t>139.00 </a:t>
                      </a:r>
                    </a:p>
                  </a:txBody>
                  <a:tcPr marL="0" marR="0" marT="0" marB="0" anchor="ctr"/>
                </a:tc>
                <a:tc>
                  <a:txBody>
                    <a:bodyPr/>
                    <a:lstStyle/>
                    <a:p>
                      <a:pPr algn="ctr" fontAlgn="ctr"/>
                      <a:r>
                        <a:rPr lang="en-US" altLang="zh-CN" sz="1100" b="0" i="0" u="none" strike="noStrike">
                          <a:solidFill>
                            <a:srgbClr val="000000"/>
                          </a:solidFill>
                          <a:effectLst/>
                          <a:latin typeface="宋体"/>
                        </a:rPr>
                        <a:t>1.15%</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0700.HK</a:t>
                      </a:r>
                    </a:p>
                  </a:txBody>
                  <a:tcPr marL="0" marR="0" marT="0" marB="0"/>
                </a:tc>
                <a:tc>
                  <a:txBody>
                    <a:bodyPr/>
                    <a:lstStyle/>
                    <a:p>
                      <a:pPr algn="ctr" fontAlgn="t"/>
                      <a:r>
                        <a:rPr lang="zh-CN" altLang="en-US" sz="1100" b="0" i="0" u="none" strike="noStrike">
                          <a:solidFill>
                            <a:srgbClr val="000000"/>
                          </a:solidFill>
                          <a:effectLst/>
                          <a:latin typeface="宋体"/>
                        </a:rPr>
                        <a:t>腾讯控股</a:t>
                      </a:r>
                    </a:p>
                  </a:txBody>
                  <a:tcPr marL="0" marR="0" marT="0" marB="0"/>
                </a:tc>
                <a:tc>
                  <a:txBody>
                    <a:bodyPr/>
                    <a:lstStyle/>
                    <a:p>
                      <a:pPr algn="ctr" fontAlgn="ctr"/>
                      <a:r>
                        <a:rPr lang="en-US" altLang="zh-CN" sz="1100" b="0" i="0" u="none" strike="noStrike">
                          <a:solidFill>
                            <a:srgbClr val="000000"/>
                          </a:solidFill>
                          <a:effectLst/>
                          <a:latin typeface="宋体"/>
                        </a:rPr>
                        <a:t>141.90 </a:t>
                      </a:r>
                    </a:p>
                  </a:txBody>
                  <a:tcPr marL="0" marR="0" marT="0" marB="0" anchor="ctr"/>
                </a:tc>
                <a:tc>
                  <a:txBody>
                    <a:bodyPr/>
                    <a:lstStyle/>
                    <a:p>
                      <a:pPr algn="ctr" fontAlgn="ctr"/>
                      <a:r>
                        <a:rPr lang="en-US" altLang="zh-CN" sz="1100" b="0" i="0" u="none" strike="noStrike">
                          <a:solidFill>
                            <a:srgbClr val="000000"/>
                          </a:solidFill>
                          <a:effectLst/>
                          <a:latin typeface="宋体"/>
                        </a:rPr>
                        <a:t>142.60 </a:t>
                      </a:r>
                    </a:p>
                  </a:txBody>
                  <a:tcPr marL="0" marR="0" marT="0" marB="0" anchor="ctr"/>
                </a:tc>
                <a:tc>
                  <a:txBody>
                    <a:bodyPr/>
                    <a:lstStyle/>
                    <a:p>
                      <a:pPr algn="ctr" fontAlgn="ctr"/>
                      <a:r>
                        <a:rPr lang="en-US" altLang="zh-CN" sz="1100" b="0" i="0" u="none" strike="noStrike">
                          <a:solidFill>
                            <a:srgbClr val="000000"/>
                          </a:solidFill>
                          <a:effectLst/>
                          <a:latin typeface="宋体"/>
                        </a:rPr>
                        <a:t>-0.49%</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221785">
                <a:tc>
                  <a:txBody>
                    <a:bodyPr/>
                    <a:lstStyle/>
                    <a:p>
                      <a:pPr algn="ctr" fontAlgn="t"/>
                      <a:r>
                        <a:rPr lang="en-GB" sz="1100" b="0" i="0" u="none" strike="noStrike">
                          <a:solidFill>
                            <a:srgbClr val="000000"/>
                          </a:solidFill>
                          <a:effectLst/>
                          <a:latin typeface="宋体"/>
                        </a:rPr>
                        <a:t>FB.O</a:t>
                      </a:r>
                    </a:p>
                  </a:txBody>
                  <a:tcPr marL="0" marR="0" marT="0" marB="0"/>
                </a:tc>
                <a:tc>
                  <a:txBody>
                    <a:bodyPr/>
                    <a:lstStyle/>
                    <a:p>
                      <a:pPr algn="ctr" fontAlgn="t"/>
                      <a:r>
                        <a:rPr lang="en-GB" sz="1100" b="0" i="0" u="none" strike="noStrike">
                          <a:solidFill>
                            <a:srgbClr val="000000"/>
                          </a:solidFill>
                          <a:effectLst/>
                          <a:latin typeface="宋体"/>
                        </a:rPr>
                        <a:t>FACEBOOK</a:t>
                      </a:r>
                    </a:p>
                  </a:txBody>
                  <a:tcPr marL="0" marR="0" marT="0" marB="0"/>
                </a:tc>
                <a:tc>
                  <a:txBody>
                    <a:bodyPr/>
                    <a:lstStyle/>
                    <a:p>
                      <a:pPr algn="ctr" fontAlgn="ctr"/>
                      <a:r>
                        <a:rPr lang="en-US" altLang="zh-CN" sz="1100" b="0" i="0" u="none" strike="noStrike">
                          <a:solidFill>
                            <a:srgbClr val="000000"/>
                          </a:solidFill>
                          <a:effectLst/>
                          <a:latin typeface="宋体"/>
                        </a:rPr>
                        <a:t>83.30 </a:t>
                      </a:r>
                    </a:p>
                  </a:txBody>
                  <a:tcPr marL="0" marR="0" marT="0" marB="0" anchor="ctr"/>
                </a:tc>
                <a:tc>
                  <a:txBody>
                    <a:bodyPr/>
                    <a:lstStyle/>
                    <a:p>
                      <a:pPr algn="ctr" fontAlgn="ctr"/>
                      <a:r>
                        <a:rPr lang="en-US" altLang="zh-CN" sz="1100" b="0" i="0" u="none" strike="noStrike">
                          <a:solidFill>
                            <a:srgbClr val="000000"/>
                          </a:solidFill>
                          <a:effectLst/>
                          <a:latin typeface="宋体"/>
                        </a:rPr>
                        <a:t>83.80 </a:t>
                      </a:r>
                    </a:p>
                  </a:txBody>
                  <a:tcPr marL="0" marR="0" marT="0" marB="0" anchor="ctr"/>
                </a:tc>
                <a:tc>
                  <a:txBody>
                    <a:bodyPr/>
                    <a:lstStyle/>
                    <a:p>
                      <a:pPr algn="ctr" fontAlgn="ctr"/>
                      <a:r>
                        <a:rPr lang="en-US" altLang="zh-CN" sz="1100" b="0" i="0" u="none" strike="noStrike">
                          <a:solidFill>
                            <a:srgbClr val="000000"/>
                          </a:solidFill>
                          <a:effectLst/>
                          <a:latin typeface="宋体"/>
                        </a:rPr>
                        <a:t>-0.60%</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221785">
                <a:tc>
                  <a:txBody>
                    <a:bodyPr/>
                    <a:lstStyle/>
                    <a:p>
                      <a:pPr algn="ctr" fontAlgn="t"/>
                      <a:r>
                        <a:rPr lang="en-GB" sz="1100" b="0" i="0" u="none" strike="noStrike">
                          <a:solidFill>
                            <a:srgbClr val="000000"/>
                          </a:solidFill>
                          <a:effectLst/>
                          <a:latin typeface="宋体"/>
                        </a:rPr>
                        <a:t>BABA.N</a:t>
                      </a:r>
                    </a:p>
                  </a:txBody>
                  <a:tcPr marL="0" marR="0" marT="0" marB="0"/>
                </a:tc>
                <a:tc>
                  <a:txBody>
                    <a:bodyPr/>
                    <a:lstStyle/>
                    <a:p>
                      <a:pPr algn="ctr" fontAlgn="t"/>
                      <a:r>
                        <a:rPr lang="zh-CN" altLang="en-US" sz="1100" b="0" i="0" u="none" strike="noStrike">
                          <a:solidFill>
                            <a:srgbClr val="000000"/>
                          </a:solidFill>
                          <a:effectLst/>
                          <a:latin typeface="宋体"/>
                        </a:rPr>
                        <a:t>阿里巴巴</a:t>
                      </a:r>
                    </a:p>
                  </a:txBody>
                  <a:tcPr marL="0" marR="0" marT="0" marB="0"/>
                </a:tc>
                <a:tc>
                  <a:txBody>
                    <a:bodyPr/>
                    <a:lstStyle/>
                    <a:p>
                      <a:pPr algn="ctr" fontAlgn="ctr"/>
                      <a:r>
                        <a:rPr lang="en-US" altLang="zh-CN" sz="1100" b="0" i="0" u="none" strike="noStrike">
                          <a:solidFill>
                            <a:srgbClr val="000000"/>
                          </a:solidFill>
                          <a:effectLst/>
                          <a:latin typeface="宋体"/>
                        </a:rPr>
                        <a:t>84.58 </a:t>
                      </a:r>
                    </a:p>
                  </a:txBody>
                  <a:tcPr marL="0" marR="0" marT="0" marB="0" anchor="ctr"/>
                </a:tc>
                <a:tc>
                  <a:txBody>
                    <a:bodyPr/>
                    <a:lstStyle/>
                    <a:p>
                      <a:pPr algn="ctr" fontAlgn="ctr"/>
                      <a:r>
                        <a:rPr lang="en-US" altLang="zh-CN" sz="1100" b="0" i="0" u="none" strike="noStrike">
                          <a:solidFill>
                            <a:srgbClr val="000000"/>
                          </a:solidFill>
                          <a:effectLst/>
                          <a:latin typeface="宋体"/>
                        </a:rPr>
                        <a:t>85.20 </a:t>
                      </a:r>
                    </a:p>
                  </a:txBody>
                  <a:tcPr marL="0" marR="0" marT="0" marB="0" anchor="ctr"/>
                </a:tc>
                <a:tc>
                  <a:txBody>
                    <a:bodyPr/>
                    <a:lstStyle/>
                    <a:p>
                      <a:pPr algn="ctr" fontAlgn="ctr"/>
                      <a:r>
                        <a:rPr lang="en-US" altLang="zh-CN" sz="1100" b="0" i="0" u="none" strike="noStrike">
                          <a:solidFill>
                            <a:srgbClr val="000000"/>
                          </a:solidFill>
                          <a:effectLst/>
                          <a:latin typeface="宋体"/>
                        </a:rPr>
                        <a:t>-0.73%</a:t>
                      </a:r>
                    </a:p>
                  </a:txBody>
                  <a:tcPr marL="0" marR="0" marT="0" marB="0" anchor="ctr"/>
                </a:tc>
                <a:tc>
                  <a:txBody>
                    <a:bodyPr/>
                    <a:lstStyle/>
                    <a:p>
                      <a:pPr algn="ctr" fontAlgn="ctr"/>
                      <a:r>
                        <a:rPr lang="zh-CN" altLang="en-US" sz="1100" b="0" i="0" u="none" strike="noStrike">
                          <a:solidFill>
                            <a:srgbClr val="000000"/>
                          </a:solidFill>
                          <a:effectLst/>
                          <a:latin typeface="宋体"/>
                        </a:rPr>
                        <a:t>可选消费</a:t>
                      </a:r>
                    </a:p>
                  </a:txBody>
                  <a:tcPr marL="0" marR="0" marT="0" marB="0" anchor="ctr"/>
                </a:tc>
              </a:tr>
              <a:tr h="221785">
                <a:tc>
                  <a:txBody>
                    <a:bodyPr/>
                    <a:lstStyle/>
                    <a:p>
                      <a:pPr algn="ctr" fontAlgn="t"/>
                      <a:r>
                        <a:rPr lang="en-GB" sz="1100" b="0" i="0" u="none" strike="noStrike">
                          <a:solidFill>
                            <a:srgbClr val="000000"/>
                          </a:solidFill>
                          <a:effectLst/>
                          <a:latin typeface="宋体"/>
                        </a:rPr>
                        <a:t>XOM.N</a:t>
                      </a:r>
                    </a:p>
                  </a:txBody>
                  <a:tcPr marL="0" marR="0" marT="0" marB="0"/>
                </a:tc>
                <a:tc>
                  <a:txBody>
                    <a:bodyPr/>
                    <a:lstStyle/>
                    <a:p>
                      <a:pPr algn="ctr" fontAlgn="t"/>
                      <a:r>
                        <a:rPr lang="zh-CN" altLang="en-US" sz="1100" b="0" i="0" u="none" strike="noStrike">
                          <a:solidFill>
                            <a:srgbClr val="000000"/>
                          </a:solidFill>
                          <a:effectLst/>
                          <a:latin typeface="宋体"/>
                        </a:rPr>
                        <a:t>艾克森美孚</a:t>
                      </a:r>
                    </a:p>
                  </a:txBody>
                  <a:tcPr marL="0" marR="0" marT="0" marB="0"/>
                </a:tc>
                <a:tc>
                  <a:txBody>
                    <a:bodyPr/>
                    <a:lstStyle/>
                    <a:p>
                      <a:pPr algn="ctr" fontAlgn="ctr"/>
                      <a:r>
                        <a:rPr lang="en-US" altLang="zh-CN" sz="1100" b="0" i="0" u="none" strike="noStrike">
                          <a:solidFill>
                            <a:srgbClr val="000000"/>
                          </a:solidFill>
                          <a:effectLst/>
                          <a:latin typeface="宋体"/>
                        </a:rPr>
                        <a:t>83.58 </a:t>
                      </a:r>
                    </a:p>
                  </a:txBody>
                  <a:tcPr marL="0" marR="0" marT="0" marB="0" anchor="ctr"/>
                </a:tc>
                <a:tc>
                  <a:txBody>
                    <a:bodyPr/>
                    <a:lstStyle/>
                    <a:p>
                      <a:pPr algn="ctr" fontAlgn="ctr"/>
                      <a:r>
                        <a:rPr lang="en-US" altLang="zh-CN" sz="1100" b="0" i="0" u="none" strike="noStrike">
                          <a:solidFill>
                            <a:srgbClr val="000000"/>
                          </a:solidFill>
                          <a:effectLst/>
                          <a:latin typeface="宋体"/>
                        </a:rPr>
                        <a:t>84.54 </a:t>
                      </a:r>
                    </a:p>
                  </a:txBody>
                  <a:tcPr marL="0" marR="0" marT="0" marB="0" anchor="ctr"/>
                </a:tc>
                <a:tc>
                  <a:txBody>
                    <a:bodyPr/>
                    <a:lstStyle/>
                    <a:p>
                      <a:pPr algn="ctr" fontAlgn="ctr"/>
                      <a:r>
                        <a:rPr lang="en-US" altLang="zh-CN" sz="1100" b="0" i="0" u="none" strike="noStrike">
                          <a:solidFill>
                            <a:srgbClr val="000000"/>
                          </a:solidFill>
                          <a:effectLst/>
                          <a:latin typeface="宋体"/>
                        </a:rPr>
                        <a:t>-1.14%</a:t>
                      </a:r>
                    </a:p>
                  </a:txBody>
                  <a:tcPr marL="0" marR="0" marT="0" marB="0" anchor="ctr"/>
                </a:tc>
                <a:tc>
                  <a:txBody>
                    <a:bodyPr/>
                    <a:lstStyle/>
                    <a:p>
                      <a:pPr algn="ctr" fontAlgn="ctr"/>
                      <a:r>
                        <a:rPr lang="zh-CN" altLang="en-US" sz="1100" b="0" i="0" u="none" strike="noStrike">
                          <a:solidFill>
                            <a:srgbClr val="000000"/>
                          </a:solidFill>
                          <a:effectLst/>
                          <a:latin typeface="宋体"/>
                        </a:rPr>
                        <a:t>能源</a:t>
                      </a:r>
                    </a:p>
                  </a:txBody>
                  <a:tcPr marL="0" marR="0" marT="0" marB="0" anchor="ctr"/>
                </a:tc>
              </a:tr>
              <a:tr h="221785">
                <a:tc>
                  <a:txBody>
                    <a:bodyPr/>
                    <a:lstStyle/>
                    <a:p>
                      <a:pPr algn="ctr" fontAlgn="t"/>
                      <a:r>
                        <a:rPr lang="en-GB" sz="1100" b="0" i="0" u="none" strike="noStrike">
                          <a:solidFill>
                            <a:srgbClr val="000000"/>
                          </a:solidFill>
                          <a:effectLst/>
                          <a:latin typeface="宋体"/>
                        </a:rPr>
                        <a:t>BP.N</a:t>
                      </a:r>
                    </a:p>
                  </a:txBody>
                  <a:tcPr marL="0" marR="0" marT="0" marB="0"/>
                </a:tc>
                <a:tc>
                  <a:txBody>
                    <a:bodyPr/>
                    <a:lstStyle/>
                    <a:p>
                      <a:pPr algn="ctr" fontAlgn="t"/>
                      <a:r>
                        <a:rPr lang="zh-CN" altLang="en-US" sz="1100" b="0" i="0" u="none" strike="noStrike">
                          <a:solidFill>
                            <a:srgbClr val="000000"/>
                          </a:solidFill>
                          <a:effectLst/>
                          <a:latin typeface="宋体"/>
                        </a:rPr>
                        <a:t>英国石油</a:t>
                      </a:r>
                      <a:r>
                        <a:rPr lang="en-US" altLang="zh-CN" sz="1100" b="0" i="0" u="none" strike="noStrike">
                          <a:solidFill>
                            <a:srgbClr val="000000"/>
                          </a:solidFill>
                          <a:effectLst/>
                          <a:latin typeface="宋体"/>
                        </a:rPr>
                        <a:t>(</a:t>
                      </a:r>
                      <a:r>
                        <a:rPr lang="en-GB" sz="1100" b="0" i="0" u="none" strike="noStrike">
                          <a:solidFill>
                            <a:srgbClr val="000000"/>
                          </a:solidFill>
                          <a:effectLst/>
                          <a:latin typeface="宋体"/>
                        </a:rPr>
                        <a:t>US)</a:t>
                      </a:r>
                    </a:p>
                  </a:txBody>
                  <a:tcPr marL="0" marR="0" marT="0" marB="0"/>
                </a:tc>
                <a:tc>
                  <a:txBody>
                    <a:bodyPr/>
                    <a:lstStyle/>
                    <a:p>
                      <a:pPr algn="ctr" fontAlgn="ctr"/>
                      <a:r>
                        <a:rPr lang="en-US" altLang="zh-CN" sz="1100" b="0" i="0" u="none" strike="noStrike">
                          <a:solidFill>
                            <a:srgbClr val="000000"/>
                          </a:solidFill>
                          <a:effectLst/>
                          <a:latin typeface="宋体"/>
                        </a:rPr>
                        <a:t>39.61 </a:t>
                      </a:r>
                    </a:p>
                  </a:txBody>
                  <a:tcPr marL="0" marR="0" marT="0" marB="0" anchor="ctr"/>
                </a:tc>
                <a:tc>
                  <a:txBody>
                    <a:bodyPr/>
                    <a:lstStyle/>
                    <a:p>
                      <a:pPr algn="ctr" fontAlgn="ctr"/>
                      <a:r>
                        <a:rPr lang="en-US" altLang="zh-CN" sz="1100" b="0" i="0" u="none" strike="noStrike">
                          <a:solidFill>
                            <a:srgbClr val="000000"/>
                          </a:solidFill>
                          <a:effectLst/>
                          <a:latin typeface="宋体"/>
                        </a:rPr>
                        <a:t>40.10 </a:t>
                      </a:r>
                    </a:p>
                  </a:txBody>
                  <a:tcPr marL="0" marR="0" marT="0" marB="0" anchor="ctr"/>
                </a:tc>
                <a:tc>
                  <a:txBody>
                    <a:bodyPr/>
                    <a:lstStyle/>
                    <a:p>
                      <a:pPr algn="ctr" fontAlgn="ctr"/>
                      <a:r>
                        <a:rPr lang="en-US" altLang="zh-CN" sz="1100" b="0" i="0" u="none" strike="noStrike">
                          <a:solidFill>
                            <a:srgbClr val="000000"/>
                          </a:solidFill>
                          <a:effectLst/>
                          <a:latin typeface="宋体"/>
                        </a:rPr>
                        <a:t>-1.22%</a:t>
                      </a:r>
                    </a:p>
                  </a:txBody>
                  <a:tcPr marL="0" marR="0" marT="0" marB="0" anchor="ctr"/>
                </a:tc>
                <a:tc>
                  <a:txBody>
                    <a:bodyPr/>
                    <a:lstStyle/>
                    <a:p>
                      <a:pPr algn="ctr" fontAlgn="ctr"/>
                      <a:r>
                        <a:rPr lang="zh-CN" altLang="en-US" sz="1100" b="0" i="0" u="none" strike="noStrike">
                          <a:solidFill>
                            <a:srgbClr val="000000"/>
                          </a:solidFill>
                          <a:effectLst/>
                          <a:latin typeface="宋体"/>
                        </a:rPr>
                        <a:t>能源</a:t>
                      </a:r>
                    </a:p>
                  </a:txBody>
                  <a:tcPr marL="0" marR="0" marT="0" marB="0" anchor="ctr"/>
                </a:tc>
              </a:tr>
              <a:tr h="221785">
                <a:tc>
                  <a:txBody>
                    <a:bodyPr/>
                    <a:lstStyle/>
                    <a:p>
                      <a:pPr algn="ctr" fontAlgn="t"/>
                      <a:r>
                        <a:rPr lang="en-GB" sz="1100" b="0" i="0" u="none" strike="noStrike">
                          <a:solidFill>
                            <a:srgbClr val="000000"/>
                          </a:solidFill>
                          <a:effectLst/>
                          <a:latin typeface="宋体"/>
                        </a:rPr>
                        <a:t>IBM.N</a:t>
                      </a:r>
                    </a:p>
                  </a:txBody>
                  <a:tcPr marL="0" marR="0" marT="0" marB="0"/>
                </a:tc>
                <a:tc>
                  <a:txBody>
                    <a:bodyPr/>
                    <a:lstStyle/>
                    <a:p>
                      <a:pPr algn="ctr" fontAlgn="t"/>
                      <a:r>
                        <a:rPr lang="en-GB" sz="1100" b="0" i="0" u="none" strike="noStrike">
                          <a:solidFill>
                            <a:srgbClr val="000000"/>
                          </a:solidFill>
                          <a:effectLst/>
                          <a:latin typeface="宋体"/>
                        </a:rPr>
                        <a:t>IBM</a:t>
                      </a:r>
                    </a:p>
                  </a:txBody>
                  <a:tcPr marL="0" marR="0" marT="0" marB="0"/>
                </a:tc>
                <a:tc>
                  <a:txBody>
                    <a:bodyPr/>
                    <a:lstStyle/>
                    <a:p>
                      <a:pPr algn="ctr" fontAlgn="ctr"/>
                      <a:r>
                        <a:rPr lang="en-US" altLang="zh-CN" sz="1100" b="0" i="0" u="none" strike="noStrike">
                          <a:solidFill>
                            <a:srgbClr val="000000"/>
                          </a:solidFill>
                          <a:effectLst/>
                          <a:latin typeface="宋体"/>
                        </a:rPr>
                        <a:t>160.40 </a:t>
                      </a:r>
                    </a:p>
                  </a:txBody>
                  <a:tcPr marL="0" marR="0" marT="0" marB="0" anchor="ctr"/>
                </a:tc>
                <a:tc>
                  <a:txBody>
                    <a:bodyPr/>
                    <a:lstStyle/>
                    <a:p>
                      <a:pPr algn="ctr" fontAlgn="ctr"/>
                      <a:r>
                        <a:rPr lang="en-US" altLang="zh-CN" sz="1100" b="0" i="0" u="none" strike="noStrike">
                          <a:solidFill>
                            <a:srgbClr val="000000"/>
                          </a:solidFill>
                          <a:effectLst/>
                          <a:latin typeface="宋体"/>
                        </a:rPr>
                        <a:t>162.88 </a:t>
                      </a:r>
                    </a:p>
                  </a:txBody>
                  <a:tcPr marL="0" marR="0" marT="0" marB="0" anchor="ctr"/>
                </a:tc>
                <a:tc>
                  <a:txBody>
                    <a:bodyPr/>
                    <a:lstStyle/>
                    <a:p>
                      <a:pPr algn="ctr" fontAlgn="ctr"/>
                      <a:r>
                        <a:rPr lang="en-US" altLang="zh-CN" sz="1100" b="0" i="0" u="none" strike="noStrike">
                          <a:solidFill>
                            <a:srgbClr val="000000"/>
                          </a:solidFill>
                          <a:effectLst/>
                          <a:latin typeface="宋体"/>
                        </a:rPr>
                        <a:t>-1.52%</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221785">
                <a:tc>
                  <a:txBody>
                    <a:bodyPr/>
                    <a:lstStyle/>
                    <a:p>
                      <a:pPr algn="ctr" fontAlgn="t"/>
                      <a:r>
                        <a:rPr lang="en-GB" sz="1100" b="0" i="0" u="none" strike="noStrike">
                          <a:solidFill>
                            <a:srgbClr val="000000"/>
                          </a:solidFill>
                          <a:effectLst/>
                          <a:latin typeface="宋体"/>
                        </a:rPr>
                        <a:t>MS.N</a:t>
                      </a:r>
                    </a:p>
                  </a:txBody>
                  <a:tcPr marL="0" marR="0" marT="0" marB="0"/>
                </a:tc>
                <a:tc>
                  <a:txBody>
                    <a:bodyPr/>
                    <a:lstStyle/>
                    <a:p>
                      <a:pPr algn="ctr" fontAlgn="t"/>
                      <a:r>
                        <a:rPr lang="zh-CN" altLang="en-US" sz="1100" b="0" i="0" u="none" strike="noStrike">
                          <a:solidFill>
                            <a:srgbClr val="000000"/>
                          </a:solidFill>
                          <a:effectLst/>
                          <a:latin typeface="宋体"/>
                        </a:rPr>
                        <a:t>摩根士丹利</a:t>
                      </a:r>
                    </a:p>
                  </a:txBody>
                  <a:tcPr marL="0" marR="0" marT="0" marB="0"/>
                </a:tc>
                <a:tc>
                  <a:txBody>
                    <a:bodyPr/>
                    <a:lstStyle/>
                    <a:p>
                      <a:pPr algn="ctr" fontAlgn="ctr"/>
                      <a:r>
                        <a:rPr lang="en-US" altLang="zh-CN" sz="1100" b="0" i="0" u="none" strike="noStrike">
                          <a:solidFill>
                            <a:srgbClr val="000000"/>
                          </a:solidFill>
                          <a:effectLst/>
                          <a:latin typeface="宋体"/>
                        </a:rPr>
                        <a:t>35.83 </a:t>
                      </a:r>
                    </a:p>
                  </a:txBody>
                  <a:tcPr marL="0" marR="0" marT="0" marB="0" anchor="ctr"/>
                </a:tc>
                <a:tc>
                  <a:txBody>
                    <a:bodyPr/>
                    <a:lstStyle/>
                    <a:p>
                      <a:pPr algn="ctr" fontAlgn="ctr"/>
                      <a:r>
                        <a:rPr lang="en-US" altLang="zh-CN" sz="1100" b="0" i="0" u="none" strike="noStrike">
                          <a:solidFill>
                            <a:srgbClr val="000000"/>
                          </a:solidFill>
                          <a:effectLst/>
                          <a:latin typeface="宋体"/>
                        </a:rPr>
                        <a:t>36.50 </a:t>
                      </a:r>
                    </a:p>
                  </a:txBody>
                  <a:tcPr marL="0" marR="0" marT="0" marB="0" anchor="ctr"/>
                </a:tc>
                <a:tc>
                  <a:txBody>
                    <a:bodyPr/>
                    <a:lstStyle/>
                    <a:p>
                      <a:pPr algn="ctr" fontAlgn="ctr"/>
                      <a:r>
                        <a:rPr lang="en-US" altLang="zh-CN" sz="1100" b="0" i="0" u="none" strike="noStrike">
                          <a:solidFill>
                            <a:srgbClr val="000000"/>
                          </a:solidFill>
                          <a:effectLst/>
                          <a:latin typeface="宋体"/>
                        </a:rPr>
                        <a:t>-1.84%</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ctr"/>
                      <a:r>
                        <a:rPr lang="en-GB" sz="1100" b="0" i="0" u="none" strike="noStrike">
                          <a:solidFill>
                            <a:srgbClr val="000000"/>
                          </a:solidFill>
                          <a:effectLst/>
                          <a:latin typeface="宋体"/>
                        </a:rPr>
                        <a:t>AMZN.O</a:t>
                      </a:r>
                    </a:p>
                  </a:txBody>
                  <a:tcPr marL="0" marR="0" marT="0" marB="0" anchor="ctr"/>
                </a:tc>
                <a:tc>
                  <a:txBody>
                    <a:bodyPr/>
                    <a:lstStyle/>
                    <a:p>
                      <a:pPr algn="ctr" fontAlgn="t"/>
                      <a:r>
                        <a:rPr lang="zh-CN" altLang="en-US" sz="1100" b="0" i="0" u="none" strike="noStrike">
                          <a:solidFill>
                            <a:srgbClr val="000000"/>
                          </a:solidFill>
                          <a:effectLst/>
                          <a:latin typeface="宋体"/>
                        </a:rPr>
                        <a:t>亚马逊</a:t>
                      </a:r>
                    </a:p>
                  </a:txBody>
                  <a:tcPr marL="0" marR="0" marT="0" marB="0"/>
                </a:tc>
                <a:tc>
                  <a:txBody>
                    <a:bodyPr/>
                    <a:lstStyle/>
                    <a:p>
                      <a:pPr algn="ctr" fontAlgn="ctr"/>
                      <a:r>
                        <a:rPr lang="en-US" altLang="zh-CN" sz="1100" b="0" i="0" u="none" strike="noStrike">
                          <a:solidFill>
                            <a:srgbClr val="000000"/>
                          </a:solidFill>
                          <a:effectLst/>
                          <a:latin typeface="宋体"/>
                        </a:rPr>
                        <a:t>370.56 </a:t>
                      </a:r>
                    </a:p>
                  </a:txBody>
                  <a:tcPr marL="0" marR="0" marT="0" marB="0" anchor="ctr"/>
                </a:tc>
                <a:tc>
                  <a:txBody>
                    <a:bodyPr/>
                    <a:lstStyle/>
                    <a:p>
                      <a:pPr algn="ctr" fontAlgn="ctr"/>
                      <a:r>
                        <a:rPr lang="en-US" altLang="zh-CN" sz="1100" b="0" i="0" u="none" strike="noStrike">
                          <a:solidFill>
                            <a:srgbClr val="000000"/>
                          </a:solidFill>
                          <a:effectLst/>
                          <a:latin typeface="宋体"/>
                        </a:rPr>
                        <a:t>378.49 </a:t>
                      </a:r>
                    </a:p>
                  </a:txBody>
                  <a:tcPr marL="0" marR="0" marT="0" marB="0" anchor="ctr"/>
                </a:tc>
                <a:tc>
                  <a:txBody>
                    <a:bodyPr/>
                    <a:lstStyle/>
                    <a:p>
                      <a:pPr algn="ctr" fontAlgn="ctr"/>
                      <a:r>
                        <a:rPr lang="en-US" altLang="zh-CN" sz="1100" b="0" i="0" u="none" strike="noStrike">
                          <a:solidFill>
                            <a:srgbClr val="000000"/>
                          </a:solidFill>
                          <a:effectLst/>
                          <a:latin typeface="宋体"/>
                        </a:rPr>
                        <a:t>-2.10%</a:t>
                      </a:r>
                    </a:p>
                  </a:txBody>
                  <a:tcPr marL="0" marR="0" marT="0" marB="0" anchor="ctr"/>
                </a:tc>
                <a:tc>
                  <a:txBody>
                    <a:bodyPr/>
                    <a:lstStyle/>
                    <a:p>
                      <a:pPr algn="ctr" fontAlgn="ctr"/>
                      <a:r>
                        <a:rPr lang="zh-CN" altLang="en-US" sz="1100" b="0" i="0" u="none" strike="noStrike">
                          <a:solidFill>
                            <a:srgbClr val="000000"/>
                          </a:solidFill>
                          <a:effectLst/>
                          <a:latin typeface="宋体"/>
                        </a:rPr>
                        <a:t>可选消费</a:t>
                      </a:r>
                    </a:p>
                  </a:txBody>
                  <a:tcPr marL="0" marR="0" marT="0" marB="0" anchor="ctr"/>
                </a:tc>
              </a:tr>
              <a:tr h="221785">
                <a:tc>
                  <a:txBody>
                    <a:bodyPr/>
                    <a:lstStyle/>
                    <a:p>
                      <a:pPr algn="ctr" fontAlgn="t"/>
                      <a:r>
                        <a:rPr lang="en-GB" sz="1100" b="0" i="0" u="none" strike="noStrike">
                          <a:solidFill>
                            <a:srgbClr val="000000"/>
                          </a:solidFill>
                          <a:effectLst/>
                          <a:latin typeface="宋体"/>
                        </a:rPr>
                        <a:t>AAPL.O</a:t>
                      </a:r>
                    </a:p>
                  </a:txBody>
                  <a:tcPr marL="0" marR="0" marT="0" marB="0"/>
                </a:tc>
                <a:tc>
                  <a:txBody>
                    <a:bodyPr/>
                    <a:lstStyle/>
                    <a:p>
                      <a:pPr algn="ctr" fontAlgn="t"/>
                      <a:r>
                        <a:rPr lang="zh-CN" altLang="en-US" sz="1100" b="0" i="0" u="none" strike="noStrike">
                          <a:solidFill>
                            <a:srgbClr val="000000"/>
                          </a:solidFill>
                          <a:effectLst/>
                          <a:latin typeface="宋体"/>
                        </a:rPr>
                        <a:t>苹果</a:t>
                      </a:r>
                    </a:p>
                  </a:txBody>
                  <a:tcPr marL="0" marR="0" marT="0" marB="0"/>
                </a:tc>
                <a:tc>
                  <a:txBody>
                    <a:bodyPr/>
                    <a:lstStyle/>
                    <a:p>
                      <a:pPr algn="ctr" fontAlgn="ctr"/>
                      <a:r>
                        <a:rPr lang="en-US" altLang="zh-CN" sz="1100" b="0" i="0" u="none" strike="noStrike">
                          <a:solidFill>
                            <a:srgbClr val="000000"/>
                          </a:solidFill>
                          <a:effectLst/>
                          <a:latin typeface="宋体"/>
                        </a:rPr>
                        <a:t>123.25 </a:t>
                      </a:r>
                    </a:p>
                  </a:txBody>
                  <a:tcPr marL="0" marR="0" marT="0" marB="0" anchor="ctr"/>
                </a:tc>
                <a:tc>
                  <a:txBody>
                    <a:bodyPr/>
                    <a:lstStyle/>
                    <a:p>
                      <a:pPr algn="ctr" fontAlgn="ctr"/>
                      <a:r>
                        <a:rPr lang="en-US" altLang="zh-CN" sz="1100" b="0" i="0" u="none" strike="noStrike">
                          <a:solidFill>
                            <a:srgbClr val="000000"/>
                          </a:solidFill>
                          <a:effectLst/>
                          <a:latin typeface="宋体"/>
                        </a:rPr>
                        <a:t>125.90 </a:t>
                      </a:r>
                    </a:p>
                  </a:txBody>
                  <a:tcPr marL="0" marR="0" marT="0" marB="0" anchor="ctr"/>
                </a:tc>
                <a:tc>
                  <a:txBody>
                    <a:bodyPr/>
                    <a:lstStyle/>
                    <a:p>
                      <a:pPr algn="ctr" fontAlgn="ctr"/>
                      <a:r>
                        <a:rPr lang="en-US" altLang="zh-CN" sz="1100" b="0" i="0" u="none" strike="noStrike">
                          <a:solidFill>
                            <a:srgbClr val="000000"/>
                          </a:solidFill>
                          <a:effectLst/>
                          <a:latin typeface="宋体"/>
                        </a:rPr>
                        <a:t>-2.10%</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221785">
                <a:tc>
                  <a:txBody>
                    <a:bodyPr/>
                    <a:lstStyle/>
                    <a:p>
                      <a:pPr algn="ctr" fontAlgn="t"/>
                      <a:r>
                        <a:rPr lang="en-GB" sz="1100" b="0" i="0" u="none" strike="noStrike">
                          <a:solidFill>
                            <a:srgbClr val="000000"/>
                          </a:solidFill>
                          <a:effectLst/>
                          <a:latin typeface="宋体"/>
                        </a:rPr>
                        <a:t>GOOG.O</a:t>
                      </a:r>
                    </a:p>
                  </a:txBody>
                  <a:tcPr marL="0" marR="0" marT="0" marB="0"/>
                </a:tc>
                <a:tc>
                  <a:txBody>
                    <a:bodyPr/>
                    <a:lstStyle/>
                    <a:p>
                      <a:pPr algn="ctr" fontAlgn="t"/>
                      <a:r>
                        <a:rPr lang="zh-CN" altLang="en-US" sz="1100" b="0" i="0" u="none" strike="noStrike">
                          <a:solidFill>
                            <a:srgbClr val="000000"/>
                          </a:solidFill>
                          <a:effectLst/>
                          <a:latin typeface="宋体"/>
                        </a:rPr>
                        <a:t>谷歌</a:t>
                      </a:r>
                      <a:r>
                        <a:rPr lang="en-US" altLang="zh-CN" sz="1100" b="0" i="0" u="none" strike="noStrike">
                          <a:solidFill>
                            <a:srgbClr val="000000"/>
                          </a:solidFill>
                          <a:effectLst/>
                          <a:latin typeface="宋体"/>
                        </a:rPr>
                        <a:t>-</a:t>
                      </a:r>
                      <a:r>
                        <a:rPr lang="en-GB" sz="1100" b="0" i="0" u="none" strike="noStrike">
                          <a:solidFill>
                            <a:srgbClr val="000000"/>
                          </a:solidFill>
                          <a:effectLst/>
                          <a:latin typeface="宋体"/>
                        </a:rPr>
                        <a:t>CL C</a:t>
                      </a:r>
                    </a:p>
                  </a:txBody>
                  <a:tcPr marL="0" marR="0" marT="0" marB="0"/>
                </a:tc>
                <a:tc>
                  <a:txBody>
                    <a:bodyPr/>
                    <a:lstStyle/>
                    <a:p>
                      <a:pPr algn="ctr" fontAlgn="ctr"/>
                      <a:r>
                        <a:rPr lang="en-US" altLang="zh-CN" sz="1100" b="0" i="0" u="none" strike="noStrike">
                          <a:solidFill>
                            <a:srgbClr val="000000"/>
                          </a:solidFill>
                          <a:effectLst/>
                          <a:latin typeface="宋体"/>
                        </a:rPr>
                        <a:t>548.34 </a:t>
                      </a:r>
                    </a:p>
                  </a:txBody>
                  <a:tcPr marL="0" marR="0" marT="0" marB="0" anchor="ctr"/>
                </a:tc>
                <a:tc>
                  <a:txBody>
                    <a:bodyPr/>
                    <a:lstStyle/>
                    <a:p>
                      <a:pPr algn="ctr" fontAlgn="ctr"/>
                      <a:r>
                        <a:rPr lang="en-US" altLang="zh-CN" sz="1100" b="0" i="0" u="none" strike="noStrike">
                          <a:solidFill>
                            <a:srgbClr val="000000"/>
                          </a:solidFill>
                          <a:effectLst/>
                          <a:latin typeface="宋体"/>
                        </a:rPr>
                        <a:t>560.36 </a:t>
                      </a:r>
                    </a:p>
                  </a:txBody>
                  <a:tcPr marL="0" marR="0" marT="0" marB="0" anchor="ctr"/>
                </a:tc>
                <a:tc>
                  <a:txBody>
                    <a:bodyPr/>
                    <a:lstStyle/>
                    <a:p>
                      <a:pPr algn="ctr" fontAlgn="ctr"/>
                      <a:r>
                        <a:rPr lang="en-US" altLang="zh-CN" sz="1100" b="0" i="0" u="none" strike="noStrike">
                          <a:solidFill>
                            <a:srgbClr val="000000"/>
                          </a:solidFill>
                          <a:effectLst/>
                          <a:latin typeface="宋体"/>
                        </a:rPr>
                        <a:t>-2.15%</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221785">
                <a:tc>
                  <a:txBody>
                    <a:bodyPr/>
                    <a:lstStyle/>
                    <a:p>
                      <a:pPr algn="ctr" fontAlgn="t"/>
                      <a:r>
                        <a:rPr lang="en-GB" sz="1100" b="0" i="0" u="none" strike="noStrike">
                          <a:solidFill>
                            <a:srgbClr val="000000"/>
                          </a:solidFill>
                          <a:effectLst/>
                          <a:latin typeface="宋体"/>
                        </a:rPr>
                        <a:t>GS.N</a:t>
                      </a:r>
                    </a:p>
                  </a:txBody>
                  <a:tcPr marL="0" marR="0" marT="0" marB="0"/>
                </a:tc>
                <a:tc>
                  <a:txBody>
                    <a:bodyPr/>
                    <a:lstStyle/>
                    <a:p>
                      <a:pPr algn="ctr" fontAlgn="t"/>
                      <a:r>
                        <a:rPr lang="zh-CN" altLang="en-US" sz="1100" b="0" i="0" u="none" strike="noStrike">
                          <a:solidFill>
                            <a:srgbClr val="000000"/>
                          </a:solidFill>
                          <a:effectLst/>
                          <a:latin typeface="宋体"/>
                        </a:rPr>
                        <a:t>高盛</a:t>
                      </a:r>
                    </a:p>
                  </a:txBody>
                  <a:tcPr marL="0" marR="0" marT="0" marB="0"/>
                </a:tc>
                <a:tc>
                  <a:txBody>
                    <a:bodyPr/>
                    <a:lstStyle/>
                    <a:p>
                      <a:pPr algn="ctr" fontAlgn="ctr"/>
                      <a:r>
                        <a:rPr lang="en-US" altLang="zh-CN" sz="1100" b="0" i="0" u="none" strike="noStrike">
                          <a:solidFill>
                            <a:srgbClr val="000000"/>
                          </a:solidFill>
                          <a:effectLst/>
                          <a:latin typeface="宋体"/>
                        </a:rPr>
                        <a:t>188.06 </a:t>
                      </a:r>
                    </a:p>
                  </a:txBody>
                  <a:tcPr marL="0" marR="0" marT="0" marB="0" anchor="ctr"/>
                </a:tc>
                <a:tc>
                  <a:txBody>
                    <a:bodyPr/>
                    <a:lstStyle/>
                    <a:p>
                      <a:pPr algn="ctr" fontAlgn="ctr"/>
                      <a:r>
                        <a:rPr lang="en-US" altLang="zh-CN" sz="1100" b="0" i="0" u="none" strike="noStrike">
                          <a:solidFill>
                            <a:srgbClr val="000000"/>
                          </a:solidFill>
                          <a:effectLst/>
                          <a:latin typeface="宋体"/>
                        </a:rPr>
                        <a:t>193.13 </a:t>
                      </a:r>
                    </a:p>
                  </a:txBody>
                  <a:tcPr marL="0" marR="0" marT="0" marB="0" anchor="ctr"/>
                </a:tc>
                <a:tc>
                  <a:txBody>
                    <a:bodyPr/>
                    <a:lstStyle/>
                    <a:p>
                      <a:pPr algn="ctr" fontAlgn="ctr"/>
                      <a:r>
                        <a:rPr lang="en-US" altLang="zh-CN" sz="1100" b="0" i="0" u="none" strike="noStrike">
                          <a:solidFill>
                            <a:srgbClr val="000000"/>
                          </a:solidFill>
                          <a:effectLst/>
                          <a:latin typeface="宋体"/>
                        </a:rPr>
                        <a:t>-2.63%</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LNKD.N</a:t>
                      </a:r>
                    </a:p>
                  </a:txBody>
                  <a:tcPr marL="0" marR="0" marT="0" marB="0"/>
                </a:tc>
                <a:tc>
                  <a:txBody>
                    <a:bodyPr/>
                    <a:lstStyle/>
                    <a:p>
                      <a:pPr algn="ctr" fontAlgn="t"/>
                      <a:r>
                        <a:rPr lang="en-GB" sz="1100" b="0" i="0" u="none" strike="noStrike">
                          <a:solidFill>
                            <a:srgbClr val="000000"/>
                          </a:solidFill>
                          <a:effectLst/>
                          <a:latin typeface="宋体"/>
                        </a:rPr>
                        <a:t>LINKEDIN</a:t>
                      </a:r>
                    </a:p>
                  </a:txBody>
                  <a:tcPr marL="0" marR="0" marT="0" marB="0"/>
                </a:tc>
                <a:tc>
                  <a:txBody>
                    <a:bodyPr/>
                    <a:lstStyle/>
                    <a:p>
                      <a:pPr algn="ctr" fontAlgn="ctr"/>
                      <a:r>
                        <a:rPr lang="en-US" altLang="zh-CN" sz="1100" b="0" i="0" u="none" strike="noStrike">
                          <a:solidFill>
                            <a:srgbClr val="000000"/>
                          </a:solidFill>
                          <a:effectLst/>
                          <a:latin typeface="宋体"/>
                        </a:rPr>
                        <a:t>256.71 </a:t>
                      </a:r>
                    </a:p>
                  </a:txBody>
                  <a:tcPr marL="0" marR="0" marT="0" marB="0" anchor="ctr"/>
                </a:tc>
                <a:tc>
                  <a:txBody>
                    <a:bodyPr/>
                    <a:lstStyle/>
                    <a:p>
                      <a:pPr algn="ctr" fontAlgn="ctr"/>
                      <a:r>
                        <a:rPr lang="en-US" altLang="zh-CN" sz="1100" b="0" i="0" u="none" strike="noStrike">
                          <a:solidFill>
                            <a:srgbClr val="000000"/>
                          </a:solidFill>
                          <a:effectLst/>
                          <a:latin typeface="宋体"/>
                        </a:rPr>
                        <a:t>264.25 </a:t>
                      </a:r>
                    </a:p>
                  </a:txBody>
                  <a:tcPr marL="0" marR="0" marT="0" marB="0" anchor="ctr"/>
                </a:tc>
                <a:tc>
                  <a:txBody>
                    <a:bodyPr/>
                    <a:lstStyle/>
                    <a:p>
                      <a:pPr algn="ctr" fontAlgn="ctr"/>
                      <a:r>
                        <a:rPr lang="en-US" altLang="zh-CN" sz="1100" b="0" i="0" u="none" strike="noStrike">
                          <a:solidFill>
                            <a:srgbClr val="000000"/>
                          </a:solidFill>
                          <a:effectLst/>
                          <a:latin typeface="宋体"/>
                        </a:rPr>
                        <a:t>-2.85%</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221785">
                <a:tc>
                  <a:txBody>
                    <a:bodyPr/>
                    <a:lstStyle/>
                    <a:p>
                      <a:pPr algn="ctr" fontAlgn="t"/>
                      <a:r>
                        <a:rPr lang="en-GB" sz="1100" b="0" i="0" u="none" strike="noStrike">
                          <a:solidFill>
                            <a:srgbClr val="000000"/>
                          </a:solidFill>
                          <a:effectLst/>
                          <a:latin typeface="宋体"/>
                        </a:rPr>
                        <a:t>BAC.N</a:t>
                      </a:r>
                    </a:p>
                  </a:txBody>
                  <a:tcPr marL="0" marR="0" marT="0" marB="0"/>
                </a:tc>
                <a:tc>
                  <a:txBody>
                    <a:bodyPr/>
                    <a:lstStyle/>
                    <a:p>
                      <a:pPr algn="ctr" fontAlgn="t"/>
                      <a:r>
                        <a:rPr lang="zh-CN" altLang="en-US" sz="1100" b="0" i="0" u="none" strike="noStrike">
                          <a:solidFill>
                            <a:srgbClr val="000000"/>
                          </a:solidFill>
                          <a:effectLst/>
                          <a:latin typeface="宋体"/>
                        </a:rPr>
                        <a:t>美国银行</a:t>
                      </a:r>
                    </a:p>
                  </a:txBody>
                  <a:tcPr marL="0" marR="0" marT="0" marB="0"/>
                </a:tc>
                <a:tc>
                  <a:txBody>
                    <a:bodyPr/>
                    <a:lstStyle/>
                    <a:p>
                      <a:pPr algn="ctr" fontAlgn="ctr"/>
                      <a:r>
                        <a:rPr lang="en-US" altLang="zh-CN" sz="1100" b="0" i="0" u="none" strike="noStrike">
                          <a:solidFill>
                            <a:srgbClr val="000000"/>
                          </a:solidFill>
                          <a:effectLst/>
                          <a:latin typeface="宋体"/>
                        </a:rPr>
                        <a:t>15.31 </a:t>
                      </a:r>
                    </a:p>
                  </a:txBody>
                  <a:tcPr marL="0" marR="0" marT="0" marB="0" anchor="ctr"/>
                </a:tc>
                <a:tc>
                  <a:txBody>
                    <a:bodyPr/>
                    <a:lstStyle/>
                    <a:p>
                      <a:pPr algn="ctr" fontAlgn="ctr"/>
                      <a:r>
                        <a:rPr lang="en-US" altLang="zh-CN" sz="1100" b="0" i="0" u="none" strike="noStrike">
                          <a:solidFill>
                            <a:srgbClr val="000000"/>
                          </a:solidFill>
                          <a:effectLst/>
                          <a:latin typeface="宋体"/>
                        </a:rPr>
                        <a:t>15.84 </a:t>
                      </a:r>
                    </a:p>
                  </a:txBody>
                  <a:tcPr marL="0" marR="0" marT="0" marB="0" anchor="ctr"/>
                </a:tc>
                <a:tc>
                  <a:txBody>
                    <a:bodyPr/>
                    <a:lstStyle/>
                    <a:p>
                      <a:pPr algn="ctr" fontAlgn="ctr"/>
                      <a:r>
                        <a:rPr lang="en-US" altLang="zh-CN" sz="1100" b="0" i="0" u="none" strike="noStrike">
                          <a:solidFill>
                            <a:srgbClr val="000000"/>
                          </a:solidFill>
                          <a:effectLst/>
                          <a:latin typeface="宋体"/>
                        </a:rPr>
                        <a:t>-3.35%</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WFC.N</a:t>
                      </a:r>
                    </a:p>
                  </a:txBody>
                  <a:tcPr marL="0" marR="0" marT="0" marB="0"/>
                </a:tc>
                <a:tc>
                  <a:txBody>
                    <a:bodyPr/>
                    <a:lstStyle/>
                    <a:p>
                      <a:pPr algn="ctr" fontAlgn="t"/>
                      <a:r>
                        <a:rPr lang="zh-CN" altLang="en-US" sz="1100" b="0" i="0" u="none" strike="noStrike">
                          <a:solidFill>
                            <a:srgbClr val="000000"/>
                          </a:solidFill>
                          <a:effectLst/>
                          <a:latin typeface="宋体"/>
                        </a:rPr>
                        <a:t>富国银行</a:t>
                      </a:r>
                    </a:p>
                  </a:txBody>
                  <a:tcPr marL="0" marR="0" marT="0" marB="0"/>
                </a:tc>
                <a:tc>
                  <a:txBody>
                    <a:bodyPr/>
                    <a:lstStyle/>
                    <a:p>
                      <a:pPr algn="ctr" fontAlgn="ctr"/>
                      <a:r>
                        <a:rPr lang="en-US" altLang="zh-CN" sz="1100" b="0" i="0" u="none" strike="noStrike">
                          <a:solidFill>
                            <a:srgbClr val="000000"/>
                          </a:solidFill>
                          <a:effectLst/>
                          <a:latin typeface="宋体"/>
                        </a:rPr>
                        <a:t>54.12 </a:t>
                      </a:r>
                    </a:p>
                  </a:txBody>
                  <a:tcPr marL="0" marR="0" marT="0" marB="0" anchor="ctr"/>
                </a:tc>
                <a:tc>
                  <a:txBody>
                    <a:bodyPr/>
                    <a:lstStyle/>
                    <a:p>
                      <a:pPr algn="ctr" fontAlgn="ctr"/>
                      <a:r>
                        <a:rPr lang="en-US" altLang="zh-CN" sz="1100" b="0" i="0" u="none" strike="noStrike">
                          <a:solidFill>
                            <a:srgbClr val="000000"/>
                          </a:solidFill>
                          <a:effectLst/>
                          <a:latin typeface="宋体"/>
                        </a:rPr>
                        <a:t>56.01 </a:t>
                      </a:r>
                    </a:p>
                  </a:txBody>
                  <a:tcPr marL="0" marR="0" marT="0" marB="0" anchor="ctr"/>
                </a:tc>
                <a:tc>
                  <a:txBody>
                    <a:bodyPr/>
                    <a:lstStyle/>
                    <a:p>
                      <a:pPr algn="ctr" fontAlgn="ctr"/>
                      <a:r>
                        <a:rPr lang="en-US" altLang="zh-CN" sz="1100" b="0" i="0" u="none" strike="noStrike">
                          <a:solidFill>
                            <a:srgbClr val="000000"/>
                          </a:solidFill>
                          <a:effectLst/>
                          <a:latin typeface="宋体"/>
                        </a:rPr>
                        <a:t>-3.37%</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AIG.N</a:t>
                      </a:r>
                    </a:p>
                  </a:txBody>
                  <a:tcPr marL="0" marR="0" marT="0" marB="0"/>
                </a:tc>
                <a:tc>
                  <a:txBody>
                    <a:bodyPr/>
                    <a:lstStyle/>
                    <a:p>
                      <a:pPr algn="ctr" fontAlgn="t"/>
                      <a:r>
                        <a:rPr lang="zh-CN" altLang="en-US" sz="1100" b="0" i="0" u="none" strike="noStrike">
                          <a:solidFill>
                            <a:srgbClr val="000000"/>
                          </a:solidFill>
                          <a:effectLst/>
                          <a:latin typeface="宋体"/>
                        </a:rPr>
                        <a:t>美国国际集团</a:t>
                      </a:r>
                    </a:p>
                  </a:txBody>
                  <a:tcPr marL="0" marR="0" marT="0" marB="0"/>
                </a:tc>
                <a:tc>
                  <a:txBody>
                    <a:bodyPr/>
                    <a:lstStyle/>
                    <a:p>
                      <a:pPr algn="ctr" fontAlgn="ctr"/>
                      <a:r>
                        <a:rPr lang="en-US" altLang="zh-CN" sz="1100" b="0" i="0" u="none" strike="noStrike">
                          <a:solidFill>
                            <a:srgbClr val="000000"/>
                          </a:solidFill>
                          <a:effectLst/>
                          <a:latin typeface="宋体"/>
                        </a:rPr>
                        <a:t>54.03 </a:t>
                      </a:r>
                    </a:p>
                  </a:txBody>
                  <a:tcPr marL="0" marR="0" marT="0" marB="0" anchor="ctr"/>
                </a:tc>
                <a:tc>
                  <a:txBody>
                    <a:bodyPr/>
                    <a:lstStyle/>
                    <a:p>
                      <a:pPr algn="ctr" fontAlgn="ctr"/>
                      <a:r>
                        <a:rPr lang="en-US" altLang="zh-CN" sz="1100" b="0" i="0" u="none" strike="noStrike">
                          <a:solidFill>
                            <a:srgbClr val="000000"/>
                          </a:solidFill>
                          <a:effectLst/>
                          <a:latin typeface="宋体"/>
                        </a:rPr>
                        <a:t>55.94 </a:t>
                      </a:r>
                    </a:p>
                  </a:txBody>
                  <a:tcPr marL="0" marR="0" marT="0" marB="0" anchor="ctr"/>
                </a:tc>
                <a:tc>
                  <a:txBody>
                    <a:bodyPr/>
                    <a:lstStyle/>
                    <a:p>
                      <a:pPr algn="ctr" fontAlgn="ctr"/>
                      <a:r>
                        <a:rPr lang="en-US" altLang="zh-CN" sz="1100" b="0" i="0" u="none" strike="noStrike">
                          <a:solidFill>
                            <a:srgbClr val="000000"/>
                          </a:solidFill>
                          <a:effectLst/>
                          <a:latin typeface="宋体"/>
                        </a:rPr>
                        <a:t>-3.41%</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JPM.N</a:t>
                      </a:r>
                    </a:p>
                  </a:txBody>
                  <a:tcPr marL="0" marR="0" marT="0" marB="0"/>
                </a:tc>
                <a:tc>
                  <a:txBody>
                    <a:bodyPr/>
                    <a:lstStyle/>
                    <a:p>
                      <a:pPr algn="ctr" fontAlgn="t"/>
                      <a:r>
                        <a:rPr lang="zh-CN" altLang="en-US" sz="1100" b="0" i="0" u="none" strike="noStrike">
                          <a:solidFill>
                            <a:srgbClr val="000000"/>
                          </a:solidFill>
                          <a:effectLst/>
                          <a:latin typeface="宋体"/>
                        </a:rPr>
                        <a:t>摩根大通</a:t>
                      </a:r>
                    </a:p>
                  </a:txBody>
                  <a:tcPr marL="0" marR="0" marT="0" marB="0"/>
                </a:tc>
                <a:tc>
                  <a:txBody>
                    <a:bodyPr/>
                    <a:lstStyle/>
                    <a:p>
                      <a:pPr algn="ctr" fontAlgn="ctr"/>
                      <a:r>
                        <a:rPr lang="en-US" altLang="zh-CN" sz="1100" b="0" i="0" u="none" strike="noStrike">
                          <a:solidFill>
                            <a:srgbClr val="000000"/>
                          </a:solidFill>
                          <a:effectLst/>
                          <a:latin typeface="宋体"/>
                        </a:rPr>
                        <a:t>59.55 </a:t>
                      </a:r>
                    </a:p>
                  </a:txBody>
                  <a:tcPr marL="0" marR="0" marT="0" marB="0" anchor="ctr"/>
                </a:tc>
                <a:tc>
                  <a:txBody>
                    <a:bodyPr/>
                    <a:lstStyle/>
                    <a:p>
                      <a:pPr algn="ctr" fontAlgn="ctr"/>
                      <a:r>
                        <a:rPr lang="en-US" altLang="zh-CN" sz="1100" b="0" i="0" u="none" strike="noStrike">
                          <a:solidFill>
                            <a:srgbClr val="000000"/>
                          </a:solidFill>
                          <a:effectLst/>
                          <a:latin typeface="宋体"/>
                        </a:rPr>
                        <a:t>61.75 </a:t>
                      </a:r>
                    </a:p>
                  </a:txBody>
                  <a:tcPr marL="0" marR="0" marT="0" marB="0" anchor="ctr"/>
                </a:tc>
                <a:tc>
                  <a:txBody>
                    <a:bodyPr/>
                    <a:lstStyle/>
                    <a:p>
                      <a:pPr algn="ctr" fontAlgn="ctr"/>
                      <a:r>
                        <a:rPr lang="en-US" altLang="zh-CN" sz="1100" b="0" i="0" u="none" strike="noStrike">
                          <a:solidFill>
                            <a:srgbClr val="000000"/>
                          </a:solidFill>
                          <a:effectLst/>
                          <a:latin typeface="宋体"/>
                        </a:rPr>
                        <a:t>-3.56%</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C.N</a:t>
                      </a:r>
                    </a:p>
                  </a:txBody>
                  <a:tcPr marL="0" marR="0" marT="0" marB="0"/>
                </a:tc>
                <a:tc>
                  <a:txBody>
                    <a:bodyPr/>
                    <a:lstStyle/>
                    <a:p>
                      <a:pPr algn="ctr" fontAlgn="t"/>
                      <a:r>
                        <a:rPr lang="zh-CN" altLang="en-US" sz="1100" b="0" i="0" u="none" strike="noStrike">
                          <a:solidFill>
                            <a:srgbClr val="000000"/>
                          </a:solidFill>
                          <a:effectLst/>
                          <a:latin typeface="宋体"/>
                        </a:rPr>
                        <a:t>花旗集团</a:t>
                      </a:r>
                    </a:p>
                  </a:txBody>
                  <a:tcPr marL="0" marR="0" marT="0" marB="0"/>
                </a:tc>
                <a:tc>
                  <a:txBody>
                    <a:bodyPr/>
                    <a:lstStyle/>
                    <a:p>
                      <a:pPr algn="ctr" fontAlgn="ctr"/>
                      <a:r>
                        <a:rPr lang="en-US" altLang="zh-CN" sz="1100" b="0" i="0" u="none" strike="noStrike">
                          <a:solidFill>
                            <a:srgbClr val="000000"/>
                          </a:solidFill>
                          <a:effectLst/>
                          <a:latin typeface="宋体"/>
                        </a:rPr>
                        <a:t>51.00 </a:t>
                      </a:r>
                    </a:p>
                  </a:txBody>
                  <a:tcPr marL="0" marR="0" marT="0" marB="0" anchor="ctr"/>
                </a:tc>
                <a:tc>
                  <a:txBody>
                    <a:bodyPr/>
                    <a:lstStyle/>
                    <a:p>
                      <a:pPr algn="ctr" fontAlgn="ctr"/>
                      <a:r>
                        <a:rPr lang="en-US" altLang="zh-CN" sz="1100" b="0" i="0" u="none" strike="noStrike">
                          <a:solidFill>
                            <a:srgbClr val="000000"/>
                          </a:solidFill>
                          <a:effectLst/>
                          <a:latin typeface="宋体"/>
                        </a:rPr>
                        <a:t>52.98 </a:t>
                      </a:r>
                    </a:p>
                  </a:txBody>
                  <a:tcPr marL="0" marR="0" marT="0" marB="0" anchor="ctr"/>
                </a:tc>
                <a:tc>
                  <a:txBody>
                    <a:bodyPr/>
                    <a:lstStyle/>
                    <a:p>
                      <a:pPr algn="ctr" fontAlgn="ctr"/>
                      <a:r>
                        <a:rPr lang="en-US" altLang="zh-CN" sz="1100" b="0" i="0" u="none" strike="noStrike">
                          <a:solidFill>
                            <a:srgbClr val="000000"/>
                          </a:solidFill>
                          <a:effectLst/>
                          <a:latin typeface="宋体"/>
                        </a:rPr>
                        <a:t>-3.74%</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RBS.N</a:t>
                      </a:r>
                    </a:p>
                  </a:txBody>
                  <a:tcPr marL="0" marR="0" marT="0" marB="0"/>
                </a:tc>
                <a:tc>
                  <a:txBody>
                    <a:bodyPr/>
                    <a:lstStyle/>
                    <a:p>
                      <a:pPr algn="ctr" fontAlgn="t"/>
                      <a:r>
                        <a:rPr lang="zh-CN" altLang="en-US" sz="1100" b="0" i="0" u="none" strike="noStrike">
                          <a:solidFill>
                            <a:srgbClr val="000000"/>
                          </a:solidFill>
                          <a:effectLst/>
                          <a:latin typeface="宋体"/>
                        </a:rPr>
                        <a:t>苏格兰皇家银行</a:t>
                      </a:r>
                      <a:r>
                        <a:rPr lang="en-US" altLang="zh-CN" sz="1100" b="0" i="0" u="none" strike="noStrike">
                          <a:solidFill>
                            <a:srgbClr val="000000"/>
                          </a:solidFill>
                          <a:effectLst/>
                          <a:latin typeface="宋体"/>
                        </a:rPr>
                        <a:t>(</a:t>
                      </a:r>
                      <a:r>
                        <a:rPr lang="en-GB" sz="1100" b="0" i="0" u="none" strike="noStrike">
                          <a:solidFill>
                            <a:srgbClr val="000000"/>
                          </a:solidFill>
                          <a:effectLst/>
                          <a:latin typeface="宋体"/>
                        </a:rPr>
                        <a:t>US)</a:t>
                      </a:r>
                    </a:p>
                  </a:txBody>
                  <a:tcPr marL="0" marR="0" marT="0" marB="0"/>
                </a:tc>
                <a:tc>
                  <a:txBody>
                    <a:bodyPr/>
                    <a:lstStyle/>
                    <a:p>
                      <a:pPr algn="ctr" fontAlgn="ctr"/>
                      <a:r>
                        <a:rPr lang="en-US" altLang="zh-CN" sz="1100" b="0" i="0" u="none" strike="noStrike">
                          <a:solidFill>
                            <a:srgbClr val="000000"/>
                          </a:solidFill>
                          <a:effectLst/>
                          <a:latin typeface="宋体"/>
                        </a:rPr>
                        <a:t>10.23 </a:t>
                      </a:r>
                    </a:p>
                  </a:txBody>
                  <a:tcPr marL="0" marR="0" marT="0" marB="0" anchor="ctr"/>
                </a:tc>
                <a:tc>
                  <a:txBody>
                    <a:bodyPr/>
                    <a:lstStyle/>
                    <a:p>
                      <a:pPr algn="ctr" fontAlgn="ctr"/>
                      <a:r>
                        <a:rPr lang="en-US" altLang="zh-CN" sz="1100" b="0" i="0" u="none" strike="noStrike">
                          <a:solidFill>
                            <a:srgbClr val="000000"/>
                          </a:solidFill>
                          <a:effectLst/>
                          <a:latin typeface="宋体"/>
                        </a:rPr>
                        <a:t>10.63 </a:t>
                      </a:r>
                    </a:p>
                  </a:txBody>
                  <a:tcPr marL="0" marR="0" marT="0" marB="0" anchor="ctr"/>
                </a:tc>
                <a:tc>
                  <a:txBody>
                    <a:bodyPr/>
                    <a:lstStyle/>
                    <a:p>
                      <a:pPr algn="ctr" fontAlgn="ctr"/>
                      <a:r>
                        <a:rPr lang="en-US" altLang="zh-CN" sz="1100" b="0" i="0" u="none" strike="noStrike">
                          <a:solidFill>
                            <a:srgbClr val="000000"/>
                          </a:solidFill>
                          <a:effectLst/>
                          <a:latin typeface="宋体"/>
                        </a:rPr>
                        <a:t>-3.76%</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BCS.N</a:t>
                      </a:r>
                    </a:p>
                  </a:txBody>
                  <a:tcPr marL="0" marR="0" marT="0" marB="0"/>
                </a:tc>
                <a:tc>
                  <a:txBody>
                    <a:bodyPr/>
                    <a:lstStyle/>
                    <a:p>
                      <a:pPr algn="ctr" fontAlgn="t"/>
                      <a:r>
                        <a:rPr lang="zh-CN" altLang="en-US" sz="1100" b="0" i="0" u="none" strike="noStrike">
                          <a:solidFill>
                            <a:srgbClr val="000000"/>
                          </a:solidFill>
                          <a:effectLst/>
                          <a:latin typeface="宋体"/>
                        </a:rPr>
                        <a:t>巴克莱</a:t>
                      </a:r>
                      <a:r>
                        <a:rPr lang="en-US" altLang="zh-CN" sz="1100" b="0" i="0" u="none" strike="noStrike">
                          <a:solidFill>
                            <a:srgbClr val="000000"/>
                          </a:solidFill>
                          <a:effectLst/>
                          <a:latin typeface="宋体"/>
                        </a:rPr>
                        <a:t>-</a:t>
                      </a:r>
                      <a:r>
                        <a:rPr lang="en-GB" sz="1100" b="0" i="0" u="none" strike="noStrike">
                          <a:solidFill>
                            <a:srgbClr val="000000"/>
                          </a:solidFill>
                          <a:effectLst/>
                          <a:latin typeface="宋体"/>
                        </a:rPr>
                        <a:t>ADR</a:t>
                      </a:r>
                    </a:p>
                  </a:txBody>
                  <a:tcPr marL="0" marR="0" marT="0" marB="0"/>
                </a:tc>
                <a:tc>
                  <a:txBody>
                    <a:bodyPr/>
                    <a:lstStyle/>
                    <a:p>
                      <a:pPr algn="ctr" fontAlgn="ctr"/>
                      <a:r>
                        <a:rPr lang="en-US" altLang="zh-CN" sz="1100" b="0" i="0" u="none" strike="noStrike">
                          <a:solidFill>
                            <a:srgbClr val="000000"/>
                          </a:solidFill>
                          <a:effectLst/>
                          <a:latin typeface="宋体"/>
                        </a:rPr>
                        <a:t>14.73 </a:t>
                      </a:r>
                    </a:p>
                  </a:txBody>
                  <a:tcPr marL="0" marR="0" marT="0" marB="0" anchor="ctr"/>
                </a:tc>
                <a:tc>
                  <a:txBody>
                    <a:bodyPr/>
                    <a:lstStyle/>
                    <a:p>
                      <a:pPr algn="ctr" fontAlgn="ctr"/>
                      <a:r>
                        <a:rPr lang="en-US" altLang="zh-CN" sz="1100" b="0" i="0" u="none" strike="noStrike">
                          <a:solidFill>
                            <a:srgbClr val="000000"/>
                          </a:solidFill>
                          <a:effectLst/>
                          <a:latin typeface="宋体"/>
                        </a:rPr>
                        <a:t>15.32 </a:t>
                      </a:r>
                    </a:p>
                  </a:txBody>
                  <a:tcPr marL="0" marR="0" marT="0" marB="0" anchor="ctr"/>
                </a:tc>
                <a:tc>
                  <a:txBody>
                    <a:bodyPr/>
                    <a:lstStyle/>
                    <a:p>
                      <a:pPr algn="ctr" fontAlgn="ctr"/>
                      <a:r>
                        <a:rPr lang="en-US" altLang="zh-CN" sz="1100" b="0" i="0" u="none" strike="noStrike">
                          <a:solidFill>
                            <a:srgbClr val="000000"/>
                          </a:solidFill>
                          <a:effectLst/>
                          <a:latin typeface="宋体"/>
                        </a:rPr>
                        <a:t>-3.85%</a:t>
                      </a:r>
                    </a:p>
                  </a:txBody>
                  <a:tcPr marL="0" marR="0" marT="0" marB="0" anchor="ctr"/>
                </a:tc>
                <a:tc>
                  <a:txBody>
                    <a:bodyPr/>
                    <a:lstStyle/>
                    <a:p>
                      <a:pPr algn="ctr" fontAlgn="ctr"/>
                      <a:r>
                        <a:rPr lang="zh-CN" altLang="en-US" sz="1100" b="0" i="0" u="none" strike="noStrike">
                          <a:solidFill>
                            <a:srgbClr val="000000"/>
                          </a:solidFill>
                          <a:effectLst/>
                          <a:latin typeface="宋体"/>
                        </a:rPr>
                        <a:t>金融</a:t>
                      </a:r>
                    </a:p>
                  </a:txBody>
                  <a:tcPr marL="0" marR="0" marT="0" marB="0" anchor="ctr"/>
                </a:tc>
              </a:tr>
              <a:tr h="221785">
                <a:tc>
                  <a:txBody>
                    <a:bodyPr/>
                    <a:lstStyle/>
                    <a:p>
                      <a:pPr algn="ctr" fontAlgn="t"/>
                      <a:r>
                        <a:rPr lang="en-GB" sz="1100" b="0" i="0" u="none" strike="noStrike">
                          <a:solidFill>
                            <a:srgbClr val="000000"/>
                          </a:solidFill>
                          <a:effectLst/>
                          <a:latin typeface="宋体"/>
                        </a:rPr>
                        <a:t>ORCL.N</a:t>
                      </a:r>
                    </a:p>
                  </a:txBody>
                  <a:tcPr marL="0" marR="0" marT="0" marB="0"/>
                </a:tc>
                <a:tc>
                  <a:txBody>
                    <a:bodyPr/>
                    <a:lstStyle/>
                    <a:p>
                      <a:pPr algn="ctr" fontAlgn="t"/>
                      <a:r>
                        <a:rPr lang="zh-CN" altLang="en-US" sz="1100" b="0" i="0" u="none" strike="noStrike">
                          <a:solidFill>
                            <a:srgbClr val="000000"/>
                          </a:solidFill>
                          <a:effectLst/>
                          <a:latin typeface="宋体"/>
                        </a:rPr>
                        <a:t>甲骨文</a:t>
                      </a:r>
                    </a:p>
                  </a:txBody>
                  <a:tcPr marL="0" marR="0" marT="0" marB="0"/>
                </a:tc>
                <a:tc>
                  <a:txBody>
                    <a:bodyPr/>
                    <a:lstStyle/>
                    <a:p>
                      <a:pPr algn="ctr" fontAlgn="ctr"/>
                      <a:r>
                        <a:rPr lang="en-US" altLang="zh-CN" sz="1100" b="0" i="0" u="none" strike="noStrike">
                          <a:solidFill>
                            <a:srgbClr val="000000"/>
                          </a:solidFill>
                          <a:effectLst/>
                          <a:latin typeface="宋体"/>
                        </a:rPr>
                        <a:t>42.64 </a:t>
                      </a:r>
                    </a:p>
                  </a:txBody>
                  <a:tcPr marL="0" marR="0" marT="0" marB="0" anchor="ctr"/>
                </a:tc>
                <a:tc>
                  <a:txBody>
                    <a:bodyPr/>
                    <a:lstStyle/>
                    <a:p>
                      <a:pPr algn="ctr" fontAlgn="ctr"/>
                      <a:r>
                        <a:rPr lang="en-US" altLang="zh-CN" sz="1100" b="0" i="0" u="none" strike="noStrike">
                          <a:solidFill>
                            <a:srgbClr val="000000"/>
                          </a:solidFill>
                          <a:effectLst/>
                          <a:latin typeface="宋体"/>
                        </a:rPr>
                        <a:t>44.41 </a:t>
                      </a:r>
                    </a:p>
                  </a:txBody>
                  <a:tcPr marL="0" marR="0" marT="0" marB="0" anchor="ctr"/>
                </a:tc>
                <a:tc>
                  <a:txBody>
                    <a:bodyPr/>
                    <a:lstStyle/>
                    <a:p>
                      <a:pPr algn="ctr" fontAlgn="ctr"/>
                      <a:r>
                        <a:rPr lang="en-US" altLang="zh-CN" sz="1100" b="0" i="0" u="none" strike="noStrike">
                          <a:solidFill>
                            <a:srgbClr val="000000"/>
                          </a:solidFill>
                          <a:effectLst/>
                          <a:latin typeface="宋体"/>
                        </a:rPr>
                        <a:t>-3.99%</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221785">
                <a:tc>
                  <a:txBody>
                    <a:bodyPr/>
                    <a:lstStyle/>
                    <a:p>
                      <a:pPr algn="ctr" fontAlgn="t"/>
                      <a:r>
                        <a:rPr lang="en-GB" sz="1100" b="0" i="0" u="none" strike="noStrike">
                          <a:solidFill>
                            <a:srgbClr val="000000"/>
                          </a:solidFill>
                          <a:effectLst/>
                          <a:latin typeface="宋体"/>
                        </a:rPr>
                        <a:t>MSFT.O</a:t>
                      </a:r>
                    </a:p>
                  </a:txBody>
                  <a:tcPr marL="0" marR="0" marT="0" marB="0"/>
                </a:tc>
                <a:tc>
                  <a:txBody>
                    <a:bodyPr/>
                    <a:lstStyle/>
                    <a:p>
                      <a:pPr algn="ctr" fontAlgn="t"/>
                      <a:r>
                        <a:rPr lang="zh-CN" altLang="en-US" sz="1100" b="0" i="0" u="none" strike="noStrike">
                          <a:solidFill>
                            <a:srgbClr val="000000"/>
                          </a:solidFill>
                          <a:effectLst/>
                          <a:latin typeface="宋体"/>
                        </a:rPr>
                        <a:t>微软</a:t>
                      </a:r>
                    </a:p>
                  </a:txBody>
                  <a:tcPr marL="0" marR="0" marT="0" marB="0"/>
                </a:tc>
                <a:tc>
                  <a:txBody>
                    <a:bodyPr/>
                    <a:lstStyle/>
                    <a:p>
                      <a:pPr algn="ctr" fontAlgn="ctr"/>
                      <a:r>
                        <a:rPr lang="en-US" altLang="zh-CN" sz="1100" b="0" i="0" u="none" strike="noStrike">
                          <a:solidFill>
                            <a:srgbClr val="000000"/>
                          </a:solidFill>
                          <a:effectLst/>
                          <a:latin typeface="宋体"/>
                        </a:rPr>
                        <a:t>40.97 </a:t>
                      </a:r>
                    </a:p>
                  </a:txBody>
                  <a:tcPr marL="0" marR="0" marT="0" marB="0" anchor="ctr"/>
                </a:tc>
                <a:tc>
                  <a:txBody>
                    <a:bodyPr/>
                    <a:lstStyle/>
                    <a:p>
                      <a:pPr algn="ctr" fontAlgn="ctr"/>
                      <a:r>
                        <a:rPr lang="en-US" altLang="zh-CN" sz="1100" b="0" i="0" u="none" strike="noStrike">
                          <a:solidFill>
                            <a:srgbClr val="000000"/>
                          </a:solidFill>
                          <a:effectLst/>
                          <a:latin typeface="宋体"/>
                        </a:rPr>
                        <a:t>42.88 </a:t>
                      </a:r>
                    </a:p>
                  </a:txBody>
                  <a:tcPr marL="0" marR="0" marT="0" marB="0" anchor="ctr"/>
                </a:tc>
                <a:tc>
                  <a:txBody>
                    <a:bodyPr/>
                    <a:lstStyle/>
                    <a:p>
                      <a:pPr algn="ctr" fontAlgn="ctr"/>
                      <a:r>
                        <a:rPr lang="en-US" altLang="zh-CN" sz="1100" b="0" i="0" u="none" strike="noStrike">
                          <a:solidFill>
                            <a:srgbClr val="000000"/>
                          </a:solidFill>
                          <a:effectLst/>
                          <a:latin typeface="宋体"/>
                        </a:rPr>
                        <a:t>-4.45%</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bl>
          </a:graphicData>
        </a:graphic>
      </p:graphicFrame>
    </p:spTree>
    <p:extLst>
      <p:ext uri="{BB962C8B-B14F-4D97-AF65-F5344CB8AC3E}">
        <p14:creationId xmlns="" xmlns:p14="http://schemas.microsoft.com/office/powerpoint/2010/main" val="39655222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23</a:t>
            </a:fld>
            <a:endParaRPr lang="zh-CN" altLang="en-US"/>
          </a:p>
        </p:txBody>
      </p:sp>
      <p:sp>
        <p:nvSpPr>
          <p:cNvPr id="3" name="TextBox 2"/>
          <p:cNvSpPr txBox="1"/>
          <p:nvPr/>
        </p:nvSpPr>
        <p:spPr>
          <a:xfrm>
            <a:off x="113364" y="0"/>
            <a:ext cx="8643998" cy="523220"/>
          </a:xfrm>
          <a:prstGeom prst="rect">
            <a:avLst/>
          </a:prstGeom>
          <a:noFill/>
        </p:spPr>
        <p:txBody>
          <a:bodyPr wrap="square" rtlCol="0">
            <a:spAutoFit/>
          </a:bodyPr>
          <a:lstStyle/>
          <a:p>
            <a:r>
              <a:rPr lang="zh-CN" altLang="en-US" sz="2800" b="1" dirty="0" smtClean="0">
                <a:solidFill>
                  <a:srgbClr val="FFFF00"/>
                </a:solidFill>
                <a:latin typeface="楷体" panose="02010609060101010101" pitchFamily="49" charset="-122"/>
                <a:ea typeface="楷体" panose="02010609060101010101" pitchFamily="49" charset="-122"/>
              </a:rPr>
              <a:t>海外</a:t>
            </a:r>
            <a:r>
              <a:rPr lang="zh-CN" altLang="en-US" sz="2800" b="1" dirty="0">
                <a:solidFill>
                  <a:srgbClr val="FFFF00"/>
                </a:solidFill>
                <a:latin typeface="楷体" panose="02010609060101010101" pitchFamily="49" charset="-122"/>
                <a:ea typeface="楷体" panose="02010609060101010101" pitchFamily="49" charset="-122"/>
              </a:rPr>
              <a:t>信息技术</a:t>
            </a:r>
            <a:r>
              <a:rPr lang="zh-CN" altLang="en-US" sz="2800" b="1" dirty="0" smtClean="0">
                <a:solidFill>
                  <a:srgbClr val="FFFF00"/>
                </a:solidFill>
                <a:latin typeface="楷体" panose="02010609060101010101" pitchFamily="49" charset="-122"/>
                <a:ea typeface="楷体" panose="02010609060101010101" pitchFamily="49" charset="-122"/>
              </a:rPr>
              <a:t>中</a:t>
            </a:r>
            <a:r>
              <a:rPr lang="zh-CN" altLang="en-US" sz="2800" b="1" dirty="0">
                <a:solidFill>
                  <a:srgbClr val="FFFF00"/>
                </a:solidFill>
                <a:latin typeface="楷体" panose="02010609060101010101" pitchFamily="49" charset="-122"/>
                <a:ea typeface="楷体" panose="02010609060101010101" pitchFamily="49" charset="-122"/>
              </a:rPr>
              <a:t>概股</a:t>
            </a:r>
            <a:endParaRPr lang="en-US" altLang="zh-CN" sz="2800" b="1" dirty="0">
              <a:solidFill>
                <a:srgbClr val="FFFF00"/>
              </a:solidFill>
              <a:latin typeface="楷体" panose="02010609060101010101" pitchFamily="49" charset="-122"/>
              <a:ea typeface="楷体" panose="02010609060101010101" pitchFamily="49" charset="-122"/>
            </a:endParaRPr>
          </a:p>
        </p:txBody>
      </p:sp>
      <p:graphicFrame>
        <p:nvGraphicFramePr>
          <p:cNvPr id="7" name="表格 6"/>
          <p:cNvGraphicFramePr>
            <a:graphicFrameLocks noGrp="1"/>
          </p:cNvGraphicFramePr>
          <p:nvPr>
            <p:extLst>
              <p:ext uri="{D42A27DB-BD31-4B8C-83A1-F6EECF244321}">
                <p14:modId xmlns="" xmlns:p14="http://schemas.microsoft.com/office/powerpoint/2010/main" val="466587094"/>
              </p:ext>
            </p:extLst>
          </p:nvPr>
        </p:nvGraphicFramePr>
        <p:xfrm>
          <a:off x="0" y="643212"/>
          <a:ext cx="9143998" cy="6041388"/>
        </p:xfrm>
        <a:graphic>
          <a:graphicData uri="http://schemas.openxmlformats.org/drawingml/2006/table">
            <a:tbl>
              <a:tblPr firstRow="1">
                <a:tableStyleId>{3C2FFA5D-87B4-456A-9821-1D502468CF0F}</a:tableStyleId>
              </a:tblPr>
              <a:tblGrid>
                <a:gridCol w="1772955"/>
                <a:gridCol w="1772955"/>
                <a:gridCol w="1772955"/>
                <a:gridCol w="1772955"/>
                <a:gridCol w="2052178"/>
              </a:tblGrid>
              <a:tr h="147132">
                <a:tc>
                  <a:txBody>
                    <a:bodyPr/>
                    <a:lstStyle/>
                    <a:p>
                      <a:pPr algn="ctr" fontAlgn="ctr"/>
                      <a:r>
                        <a:rPr lang="zh-CN" altLang="en-US" sz="1100" b="1" i="0" u="none" strike="noStrike" dirty="0">
                          <a:solidFill>
                            <a:schemeClr val="bg1"/>
                          </a:solidFill>
                          <a:effectLst/>
                          <a:latin typeface="宋体"/>
                        </a:rPr>
                        <a:t>证券代码</a:t>
                      </a:r>
                    </a:p>
                  </a:txBody>
                  <a:tcPr marL="0" marR="0" marT="0" marB="0" anchor="ctr"/>
                </a:tc>
                <a:tc>
                  <a:txBody>
                    <a:bodyPr/>
                    <a:lstStyle/>
                    <a:p>
                      <a:pPr algn="ctr" fontAlgn="ctr"/>
                      <a:r>
                        <a:rPr lang="zh-CN" altLang="en-US" sz="1100" b="1" i="0" u="none" strike="noStrike" dirty="0">
                          <a:solidFill>
                            <a:schemeClr val="bg1"/>
                          </a:solidFill>
                          <a:effectLst/>
                          <a:latin typeface="宋体"/>
                        </a:rPr>
                        <a:t>证券简称</a:t>
                      </a:r>
                    </a:p>
                  </a:txBody>
                  <a:tcPr marL="0" marR="0" marT="0" marB="0" anchor="ctr"/>
                </a:tc>
                <a:tc>
                  <a:txBody>
                    <a:bodyPr/>
                    <a:lstStyle/>
                    <a:p>
                      <a:pPr algn="ctr" rtl="0" fontAlgn="t"/>
                      <a:r>
                        <a:rPr lang="zh-CN" altLang="en-US" sz="1100" b="1" i="0" u="none" strike="noStrike" dirty="0">
                          <a:solidFill>
                            <a:schemeClr val="bg1"/>
                          </a:solidFill>
                          <a:effectLst/>
                          <a:latin typeface="宋体"/>
                        </a:rPr>
                        <a:t>收盘价</a:t>
                      </a:r>
                    </a:p>
                  </a:txBody>
                  <a:tcPr marL="0" marR="0" marT="0" marB="0"/>
                </a:tc>
                <a:tc>
                  <a:txBody>
                    <a:bodyPr/>
                    <a:lstStyle/>
                    <a:p>
                      <a:pPr algn="ctr" fontAlgn="ctr"/>
                      <a:r>
                        <a:rPr lang="zh-CN" altLang="en-US" sz="1100" b="1" i="0" u="none" strike="noStrike" dirty="0">
                          <a:solidFill>
                            <a:schemeClr val="bg1"/>
                          </a:solidFill>
                          <a:effectLst/>
                          <a:latin typeface="宋体"/>
                        </a:rPr>
                        <a:t>周涨跌幅 </a:t>
                      </a:r>
                      <a:r>
                        <a:rPr lang="en-US" altLang="zh-CN" sz="1100" b="1" i="0" u="none" strike="noStrike" dirty="0">
                          <a:solidFill>
                            <a:schemeClr val="bg1"/>
                          </a:solidFill>
                          <a:effectLst/>
                          <a:latin typeface="宋体"/>
                        </a:rPr>
                        <a:t>%</a:t>
                      </a:r>
                    </a:p>
                  </a:txBody>
                  <a:tcPr marL="0" marR="0" marT="0" marB="0" anchor="ctr"/>
                </a:tc>
                <a:tc>
                  <a:txBody>
                    <a:bodyPr/>
                    <a:lstStyle/>
                    <a:p>
                      <a:pPr algn="ctr" fontAlgn="ctr"/>
                      <a:r>
                        <a:rPr lang="zh-CN" altLang="en-US" sz="1100" b="1" i="0" u="none" strike="noStrike" dirty="0">
                          <a:solidFill>
                            <a:schemeClr val="bg1"/>
                          </a:solidFill>
                          <a:effectLst/>
                          <a:latin typeface="宋体"/>
                        </a:rPr>
                        <a:t>所属</a:t>
                      </a:r>
                      <a:r>
                        <a:rPr lang="en-US" altLang="zh-CN" sz="1100" b="1" i="0" u="none" strike="noStrike" dirty="0">
                          <a:solidFill>
                            <a:schemeClr val="bg1"/>
                          </a:solidFill>
                          <a:effectLst/>
                          <a:latin typeface="宋体"/>
                        </a:rPr>
                        <a:t>Wind</a:t>
                      </a:r>
                      <a:r>
                        <a:rPr lang="zh-CN" altLang="en-US" sz="1100" b="1" i="0" u="none" strike="noStrike" dirty="0">
                          <a:solidFill>
                            <a:schemeClr val="bg1"/>
                          </a:solidFill>
                          <a:effectLst/>
                          <a:latin typeface="宋体"/>
                        </a:rPr>
                        <a:t>行业名称</a:t>
                      </a:r>
                    </a:p>
                  </a:txBody>
                  <a:tcPr marL="0" marR="0" marT="0" marB="0" anchor="ctr"/>
                </a:tc>
              </a:tr>
              <a:tr h="147132">
                <a:tc>
                  <a:txBody>
                    <a:bodyPr/>
                    <a:lstStyle/>
                    <a:p>
                      <a:pPr algn="ctr" fontAlgn="ctr"/>
                      <a:r>
                        <a:rPr lang="en-GB" sz="1100" b="0" i="0" u="none" strike="noStrike" dirty="0">
                          <a:solidFill>
                            <a:srgbClr val="000000"/>
                          </a:solidFill>
                          <a:effectLst/>
                          <a:latin typeface="宋体"/>
                        </a:rPr>
                        <a:t>HQCL.O</a:t>
                      </a:r>
                    </a:p>
                  </a:txBody>
                  <a:tcPr marL="0" marR="0" marT="0" marB="0" anchor="ctr"/>
                </a:tc>
                <a:tc>
                  <a:txBody>
                    <a:bodyPr/>
                    <a:lstStyle/>
                    <a:p>
                      <a:pPr algn="ctr" fontAlgn="ctr"/>
                      <a:r>
                        <a:rPr lang="en-US" sz="1100" b="0" i="0" u="none" strike="noStrike" dirty="0">
                          <a:solidFill>
                            <a:srgbClr val="000000"/>
                          </a:solidFill>
                          <a:effectLst/>
                          <a:latin typeface="宋体"/>
                        </a:rPr>
                        <a:t>HANWHA Q CELLS CO LTD</a:t>
                      </a:r>
                    </a:p>
                  </a:txBody>
                  <a:tcPr marL="0" marR="0" marT="0" marB="0" anchor="ctr"/>
                </a:tc>
                <a:tc>
                  <a:txBody>
                    <a:bodyPr/>
                    <a:lstStyle/>
                    <a:p>
                      <a:pPr algn="ctr" fontAlgn="ctr"/>
                      <a:r>
                        <a:rPr lang="en-US" altLang="zh-CN" sz="1100" b="0" i="0" u="none" strike="noStrike" dirty="0">
                          <a:solidFill>
                            <a:srgbClr val="000000"/>
                          </a:solidFill>
                          <a:effectLst/>
                          <a:latin typeface="宋体"/>
                        </a:rPr>
                        <a:t>2.13</a:t>
                      </a:r>
                    </a:p>
                  </a:txBody>
                  <a:tcPr marL="0" marR="0" marT="0" marB="0" anchor="ctr"/>
                </a:tc>
                <a:tc>
                  <a:txBody>
                    <a:bodyPr/>
                    <a:lstStyle/>
                    <a:p>
                      <a:pPr algn="ctr" fontAlgn="ctr"/>
                      <a:r>
                        <a:rPr lang="en-US" altLang="zh-CN" sz="1100" b="0" i="0" u="none" strike="noStrike" dirty="0">
                          <a:solidFill>
                            <a:srgbClr val="000000"/>
                          </a:solidFill>
                          <a:effectLst/>
                          <a:latin typeface="宋体"/>
                        </a:rPr>
                        <a:t>26.79</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CBAK.O</a:t>
                      </a:r>
                    </a:p>
                  </a:txBody>
                  <a:tcPr marL="0" marR="0" marT="0" marB="0" anchor="ctr"/>
                </a:tc>
                <a:tc>
                  <a:txBody>
                    <a:bodyPr/>
                    <a:lstStyle/>
                    <a:p>
                      <a:pPr algn="ctr" fontAlgn="ctr"/>
                      <a:r>
                        <a:rPr lang="zh-CN" altLang="en-US" sz="1100" b="0" i="0" u="none" strike="noStrike">
                          <a:solidFill>
                            <a:srgbClr val="000000"/>
                          </a:solidFill>
                          <a:effectLst/>
                          <a:latin typeface="宋体"/>
                        </a:rPr>
                        <a:t>比克电池</a:t>
                      </a:r>
                    </a:p>
                  </a:txBody>
                  <a:tcPr marL="0" marR="0" marT="0" marB="0" anchor="ctr"/>
                </a:tc>
                <a:tc>
                  <a:txBody>
                    <a:bodyPr/>
                    <a:lstStyle/>
                    <a:p>
                      <a:pPr algn="ctr" fontAlgn="ctr"/>
                      <a:r>
                        <a:rPr lang="en-US" altLang="zh-CN" sz="1100" b="0" i="0" u="none" strike="noStrike">
                          <a:solidFill>
                            <a:srgbClr val="000000"/>
                          </a:solidFill>
                          <a:effectLst/>
                          <a:latin typeface="宋体"/>
                        </a:rPr>
                        <a:t>3.36</a:t>
                      </a:r>
                    </a:p>
                  </a:txBody>
                  <a:tcPr marL="0" marR="0" marT="0" marB="0" anchor="ctr"/>
                </a:tc>
                <a:tc>
                  <a:txBody>
                    <a:bodyPr/>
                    <a:lstStyle/>
                    <a:p>
                      <a:pPr algn="ctr" fontAlgn="ctr"/>
                      <a:r>
                        <a:rPr lang="en-US" altLang="zh-CN" sz="1100" b="0" i="0" u="none" strike="noStrike">
                          <a:solidFill>
                            <a:srgbClr val="000000"/>
                          </a:solidFill>
                          <a:effectLst/>
                          <a:latin typeface="宋体"/>
                        </a:rPr>
                        <a:t>21.74</a:t>
                      </a:r>
                    </a:p>
                  </a:txBody>
                  <a:tcPr marL="0" marR="0" marT="0" marB="0" anchor="ctr"/>
                </a:tc>
                <a:tc>
                  <a:txBody>
                    <a:bodyPr/>
                    <a:lstStyle/>
                    <a:p>
                      <a:pPr algn="ctr" fontAlgn="ctr"/>
                      <a:r>
                        <a:rPr lang="zh-CN" altLang="en-US" sz="1100" b="0" i="0" u="none" strike="noStrike" dirty="0">
                          <a:solidFill>
                            <a:srgbClr val="000000"/>
                          </a:solidFill>
                          <a:effectLst/>
                          <a:latin typeface="宋体"/>
                        </a:rPr>
                        <a:t>电信服务</a:t>
                      </a:r>
                    </a:p>
                  </a:txBody>
                  <a:tcPr marL="0" marR="0" marT="0" marB="0" anchor="ctr"/>
                </a:tc>
              </a:tr>
              <a:tr h="147132">
                <a:tc>
                  <a:txBody>
                    <a:bodyPr/>
                    <a:lstStyle/>
                    <a:p>
                      <a:pPr algn="ctr" fontAlgn="ctr"/>
                      <a:r>
                        <a:rPr lang="en-GB" sz="1100" b="0" i="0" u="none" strike="noStrike">
                          <a:solidFill>
                            <a:srgbClr val="000000"/>
                          </a:solidFill>
                          <a:effectLst/>
                          <a:latin typeface="宋体"/>
                        </a:rPr>
                        <a:t>CCIH.O</a:t>
                      </a:r>
                    </a:p>
                  </a:txBody>
                  <a:tcPr marL="0" marR="0" marT="0" marB="0" anchor="ctr"/>
                </a:tc>
                <a:tc>
                  <a:txBody>
                    <a:bodyPr/>
                    <a:lstStyle/>
                    <a:p>
                      <a:pPr algn="ctr" fontAlgn="ctr"/>
                      <a:r>
                        <a:rPr lang="zh-CN" altLang="en-US" sz="1100" b="0" i="0" u="none" strike="noStrike">
                          <a:solidFill>
                            <a:srgbClr val="000000"/>
                          </a:solidFill>
                          <a:effectLst/>
                          <a:latin typeface="宋体"/>
                        </a:rPr>
                        <a:t>蓝汛</a:t>
                      </a:r>
                    </a:p>
                  </a:txBody>
                  <a:tcPr marL="0" marR="0" marT="0" marB="0" anchor="ctr"/>
                </a:tc>
                <a:tc>
                  <a:txBody>
                    <a:bodyPr/>
                    <a:lstStyle/>
                    <a:p>
                      <a:pPr algn="ctr" fontAlgn="ctr"/>
                      <a:r>
                        <a:rPr lang="en-US" altLang="zh-CN" sz="1100" b="0" i="0" u="none" strike="noStrike">
                          <a:solidFill>
                            <a:srgbClr val="000000"/>
                          </a:solidFill>
                          <a:effectLst/>
                          <a:latin typeface="宋体"/>
                        </a:rPr>
                        <a:t>10.3</a:t>
                      </a:r>
                    </a:p>
                  </a:txBody>
                  <a:tcPr marL="0" marR="0" marT="0" marB="0" anchor="ctr"/>
                </a:tc>
                <a:tc>
                  <a:txBody>
                    <a:bodyPr/>
                    <a:lstStyle/>
                    <a:p>
                      <a:pPr algn="ctr" fontAlgn="ctr"/>
                      <a:r>
                        <a:rPr lang="en-US" altLang="zh-CN" sz="1100" b="0" i="0" u="none" strike="noStrike">
                          <a:solidFill>
                            <a:srgbClr val="000000"/>
                          </a:solidFill>
                          <a:effectLst/>
                          <a:latin typeface="宋体"/>
                        </a:rPr>
                        <a:t>21.18</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CNIT.O</a:t>
                      </a:r>
                    </a:p>
                  </a:txBody>
                  <a:tcPr marL="0" marR="0" marT="0" marB="0" anchor="ctr"/>
                </a:tc>
                <a:tc>
                  <a:txBody>
                    <a:bodyPr/>
                    <a:lstStyle/>
                    <a:p>
                      <a:pPr algn="ctr" fontAlgn="ctr"/>
                      <a:r>
                        <a:rPr lang="zh-CN" altLang="en-US" sz="1100" b="0" i="0" u="none" strike="noStrike">
                          <a:solidFill>
                            <a:srgbClr val="000000"/>
                          </a:solidFill>
                          <a:effectLst/>
                          <a:latin typeface="宋体"/>
                        </a:rPr>
                        <a:t>中国信息技术</a:t>
                      </a:r>
                    </a:p>
                  </a:txBody>
                  <a:tcPr marL="0" marR="0" marT="0" marB="0" anchor="ctr"/>
                </a:tc>
                <a:tc>
                  <a:txBody>
                    <a:bodyPr/>
                    <a:lstStyle/>
                    <a:p>
                      <a:pPr algn="ctr" fontAlgn="ctr"/>
                      <a:r>
                        <a:rPr lang="en-US" altLang="zh-CN" sz="1100" b="0" i="0" u="none" strike="noStrike">
                          <a:solidFill>
                            <a:srgbClr val="000000"/>
                          </a:solidFill>
                          <a:effectLst/>
                          <a:latin typeface="宋体"/>
                        </a:rPr>
                        <a:t>4.62</a:t>
                      </a:r>
                    </a:p>
                  </a:txBody>
                  <a:tcPr marL="0" marR="0" marT="0" marB="0" anchor="ctr"/>
                </a:tc>
                <a:tc>
                  <a:txBody>
                    <a:bodyPr/>
                    <a:lstStyle/>
                    <a:p>
                      <a:pPr algn="ctr" fontAlgn="ctr"/>
                      <a:r>
                        <a:rPr lang="en-US" altLang="zh-CN" sz="1100" b="0" i="0" u="none" strike="noStrike">
                          <a:solidFill>
                            <a:srgbClr val="000000"/>
                          </a:solidFill>
                          <a:effectLst/>
                          <a:latin typeface="宋体"/>
                        </a:rPr>
                        <a:t>17.26</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CSUN.O</a:t>
                      </a:r>
                    </a:p>
                  </a:txBody>
                  <a:tcPr marL="0" marR="0" marT="0" marB="0" anchor="ctr"/>
                </a:tc>
                <a:tc>
                  <a:txBody>
                    <a:bodyPr/>
                    <a:lstStyle/>
                    <a:p>
                      <a:pPr algn="ctr" fontAlgn="ctr"/>
                      <a:r>
                        <a:rPr lang="zh-CN" altLang="en-US" sz="1100" b="0" i="0" u="none" strike="noStrike">
                          <a:solidFill>
                            <a:srgbClr val="000000"/>
                          </a:solidFill>
                          <a:effectLst/>
                          <a:latin typeface="宋体"/>
                        </a:rPr>
                        <a:t>中电光伏</a:t>
                      </a:r>
                    </a:p>
                  </a:txBody>
                  <a:tcPr marL="0" marR="0" marT="0" marB="0" anchor="ctr"/>
                </a:tc>
                <a:tc>
                  <a:txBody>
                    <a:bodyPr/>
                    <a:lstStyle/>
                    <a:p>
                      <a:pPr algn="ctr" fontAlgn="ctr"/>
                      <a:r>
                        <a:rPr lang="en-US" altLang="zh-CN" sz="1100" b="0" i="0" u="none" strike="noStrike">
                          <a:solidFill>
                            <a:srgbClr val="000000"/>
                          </a:solidFill>
                          <a:effectLst/>
                          <a:latin typeface="宋体"/>
                        </a:rPr>
                        <a:t>1.81</a:t>
                      </a:r>
                    </a:p>
                  </a:txBody>
                  <a:tcPr marL="0" marR="0" marT="0" marB="0" anchor="ctr"/>
                </a:tc>
                <a:tc>
                  <a:txBody>
                    <a:bodyPr/>
                    <a:lstStyle/>
                    <a:p>
                      <a:pPr algn="ctr" fontAlgn="ctr"/>
                      <a:r>
                        <a:rPr lang="en-US" altLang="zh-CN" sz="1100" b="0" i="0" u="none" strike="noStrike">
                          <a:solidFill>
                            <a:srgbClr val="000000"/>
                          </a:solidFill>
                          <a:effectLst/>
                          <a:latin typeface="宋体"/>
                        </a:rPr>
                        <a:t>15.29</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SMI.N</a:t>
                      </a:r>
                    </a:p>
                  </a:txBody>
                  <a:tcPr marL="0" marR="0" marT="0" marB="0" anchor="ctr"/>
                </a:tc>
                <a:tc>
                  <a:txBody>
                    <a:bodyPr/>
                    <a:lstStyle/>
                    <a:p>
                      <a:pPr algn="ctr" fontAlgn="ctr"/>
                      <a:r>
                        <a:rPr lang="zh-CN" altLang="en-US" sz="1100" b="0" i="0" u="none" strike="noStrike">
                          <a:solidFill>
                            <a:srgbClr val="000000"/>
                          </a:solidFill>
                          <a:effectLst/>
                          <a:latin typeface="宋体"/>
                        </a:rPr>
                        <a:t>中芯国际</a:t>
                      </a:r>
                    </a:p>
                  </a:txBody>
                  <a:tcPr marL="0" marR="0" marT="0" marB="0" anchor="ctr"/>
                </a:tc>
                <a:tc>
                  <a:txBody>
                    <a:bodyPr/>
                    <a:lstStyle/>
                    <a:p>
                      <a:pPr algn="ctr" fontAlgn="ctr"/>
                      <a:r>
                        <a:rPr lang="en-US" altLang="zh-CN" sz="1100" b="0" i="0" u="none" strike="noStrike">
                          <a:solidFill>
                            <a:srgbClr val="000000"/>
                          </a:solidFill>
                          <a:effectLst/>
                          <a:latin typeface="宋体"/>
                        </a:rPr>
                        <a:t>4.535</a:t>
                      </a:r>
                    </a:p>
                  </a:txBody>
                  <a:tcPr marL="0" marR="0" marT="0" marB="0" anchor="ctr"/>
                </a:tc>
                <a:tc>
                  <a:txBody>
                    <a:bodyPr/>
                    <a:lstStyle/>
                    <a:p>
                      <a:pPr algn="ctr" fontAlgn="ctr"/>
                      <a:r>
                        <a:rPr lang="en-US" altLang="zh-CN" sz="1100" b="0" i="0" u="none" strike="noStrike">
                          <a:solidFill>
                            <a:srgbClr val="000000"/>
                          </a:solidFill>
                          <a:effectLst/>
                          <a:latin typeface="宋体"/>
                        </a:rPr>
                        <a:t>10.61</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MARK.O</a:t>
                      </a:r>
                    </a:p>
                  </a:txBody>
                  <a:tcPr marL="0" marR="0" marT="0" marB="0" anchor="ctr"/>
                </a:tc>
                <a:tc>
                  <a:txBody>
                    <a:bodyPr/>
                    <a:lstStyle/>
                    <a:p>
                      <a:pPr algn="ctr" fontAlgn="ctr"/>
                      <a:r>
                        <a:rPr lang="en-GB" sz="1100" b="0" i="0" u="none" strike="noStrike">
                          <a:solidFill>
                            <a:srgbClr val="000000"/>
                          </a:solidFill>
                          <a:effectLst/>
                          <a:latin typeface="宋体"/>
                        </a:rPr>
                        <a:t>REMARK MEDIA</a:t>
                      </a:r>
                    </a:p>
                  </a:txBody>
                  <a:tcPr marL="0" marR="0" marT="0" marB="0" anchor="ctr"/>
                </a:tc>
                <a:tc>
                  <a:txBody>
                    <a:bodyPr/>
                    <a:lstStyle/>
                    <a:p>
                      <a:pPr algn="ctr" fontAlgn="ctr"/>
                      <a:r>
                        <a:rPr lang="en-US" altLang="zh-CN" sz="1100" b="0" i="0" u="none" strike="noStrike">
                          <a:solidFill>
                            <a:srgbClr val="000000"/>
                          </a:solidFill>
                          <a:effectLst/>
                          <a:latin typeface="宋体"/>
                        </a:rPr>
                        <a:t>4.42</a:t>
                      </a:r>
                    </a:p>
                  </a:txBody>
                  <a:tcPr marL="0" marR="0" marT="0" marB="0" anchor="ctr"/>
                </a:tc>
                <a:tc>
                  <a:txBody>
                    <a:bodyPr/>
                    <a:lstStyle/>
                    <a:p>
                      <a:pPr algn="ctr" fontAlgn="ctr"/>
                      <a:r>
                        <a:rPr lang="en-US" altLang="zh-CN" sz="1100" b="0" i="0" u="none" strike="noStrike">
                          <a:solidFill>
                            <a:srgbClr val="000000"/>
                          </a:solidFill>
                          <a:effectLst/>
                          <a:latin typeface="宋体"/>
                        </a:rPr>
                        <a:t>10.50</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224578">
                <a:tc>
                  <a:txBody>
                    <a:bodyPr/>
                    <a:lstStyle/>
                    <a:p>
                      <a:pPr algn="ctr" fontAlgn="ctr"/>
                      <a:r>
                        <a:rPr lang="en-GB" sz="1100" b="0" i="0" u="none" strike="noStrike">
                          <a:solidFill>
                            <a:srgbClr val="000000"/>
                          </a:solidFill>
                          <a:effectLst/>
                          <a:latin typeface="宋体"/>
                        </a:rPr>
                        <a:t>VIMC.O</a:t>
                      </a:r>
                    </a:p>
                  </a:txBody>
                  <a:tcPr marL="0" marR="0" marT="0" marB="0" anchor="ctr"/>
                </a:tc>
                <a:tc>
                  <a:txBody>
                    <a:bodyPr/>
                    <a:lstStyle/>
                    <a:p>
                      <a:pPr algn="ctr" fontAlgn="ctr"/>
                      <a:r>
                        <a:rPr lang="zh-CN" altLang="en-US" sz="1100" b="0" i="0" u="none" strike="noStrike">
                          <a:solidFill>
                            <a:srgbClr val="000000"/>
                          </a:solidFill>
                          <a:effectLst/>
                          <a:latin typeface="宋体"/>
                        </a:rPr>
                        <a:t>中星微</a:t>
                      </a:r>
                    </a:p>
                  </a:txBody>
                  <a:tcPr marL="0" marR="0" marT="0" marB="0" anchor="ctr"/>
                </a:tc>
                <a:tc>
                  <a:txBody>
                    <a:bodyPr/>
                    <a:lstStyle/>
                    <a:p>
                      <a:pPr algn="ctr" fontAlgn="ctr"/>
                      <a:r>
                        <a:rPr lang="en-US" altLang="zh-CN" sz="1100" b="0" i="0" u="none" strike="noStrike">
                          <a:solidFill>
                            <a:srgbClr val="000000"/>
                          </a:solidFill>
                          <a:effectLst/>
                          <a:latin typeface="宋体"/>
                        </a:rPr>
                        <a:t>9.45</a:t>
                      </a:r>
                    </a:p>
                  </a:txBody>
                  <a:tcPr marL="0" marR="0" marT="0" marB="0" anchor="ctr"/>
                </a:tc>
                <a:tc>
                  <a:txBody>
                    <a:bodyPr/>
                    <a:lstStyle/>
                    <a:p>
                      <a:pPr algn="ctr" fontAlgn="ctr"/>
                      <a:r>
                        <a:rPr lang="en-US" altLang="zh-CN" sz="1100" b="0" i="0" u="none" strike="noStrike">
                          <a:solidFill>
                            <a:srgbClr val="000000"/>
                          </a:solidFill>
                          <a:effectLst/>
                          <a:latin typeface="宋体"/>
                        </a:rPr>
                        <a:t>9.38</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NQ.N</a:t>
                      </a:r>
                    </a:p>
                  </a:txBody>
                  <a:tcPr marL="0" marR="0" marT="0" marB="0" anchor="ctr"/>
                </a:tc>
                <a:tc>
                  <a:txBody>
                    <a:bodyPr/>
                    <a:lstStyle/>
                    <a:p>
                      <a:pPr algn="ctr" fontAlgn="ctr"/>
                      <a:r>
                        <a:rPr lang="zh-CN" altLang="en-US" sz="1100" b="0" i="0" u="none" strike="noStrike">
                          <a:solidFill>
                            <a:srgbClr val="000000"/>
                          </a:solidFill>
                          <a:effectLst/>
                          <a:latin typeface="宋体"/>
                        </a:rPr>
                        <a:t>网秦</a:t>
                      </a:r>
                    </a:p>
                  </a:txBody>
                  <a:tcPr marL="0" marR="0" marT="0" marB="0" anchor="ctr"/>
                </a:tc>
                <a:tc>
                  <a:txBody>
                    <a:bodyPr/>
                    <a:lstStyle/>
                    <a:p>
                      <a:pPr algn="ctr" fontAlgn="ctr"/>
                      <a:r>
                        <a:rPr lang="en-US" altLang="zh-CN" sz="1100" b="0" i="0" u="none" strike="noStrike">
                          <a:solidFill>
                            <a:srgbClr val="000000"/>
                          </a:solidFill>
                          <a:effectLst/>
                          <a:latin typeface="宋体"/>
                        </a:rPr>
                        <a:t>3.99</a:t>
                      </a:r>
                    </a:p>
                  </a:txBody>
                  <a:tcPr marL="0" marR="0" marT="0" marB="0" anchor="ctr"/>
                </a:tc>
                <a:tc>
                  <a:txBody>
                    <a:bodyPr/>
                    <a:lstStyle/>
                    <a:p>
                      <a:pPr algn="ctr" fontAlgn="ctr"/>
                      <a:r>
                        <a:rPr lang="en-US" altLang="zh-CN" sz="1100" b="0" i="0" u="none" strike="noStrike">
                          <a:solidFill>
                            <a:srgbClr val="000000"/>
                          </a:solidFill>
                          <a:effectLst/>
                          <a:latin typeface="宋体"/>
                        </a:rPr>
                        <a:t>6.68</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224578">
                <a:tc>
                  <a:txBody>
                    <a:bodyPr/>
                    <a:lstStyle/>
                    <a:p>
                      <a:pPr algn="ctr" fontAlgn="ctr"/>
                      <a:r>
                        <a:rPr lang="en-GB" sz="1100" b="0" i="0" u="none" strike="noStrike">
                          <a:solidFill>
                            <a:srgbClr val="000000"/>
                          </a:solidFill>
                          <a:effectLst/>
                          <a:latin typeface="宋体"/>
                        </a:rPr>
                        <a:t>LEJU.N</a:t>
                      </a:r>
                    </a:p>
                  </a:txBody>
                  <a:tcPr marL="0" marR="0" marT="0" marB="0" anchor="ctr"/>
                </a:tc>
                <a:tc>
                  <a:txBody>
                    <a:bodyPr/>
                    <a:lstStyle/>
                    <a:p>
                      <a:pPr algn="ctr" fontAlgn="ctr"/>
                      <a:r>
                        <a:rPr lang="zh-CN" altLang="en-US" sz="1100" b="0" i="0" u="none" strike="noStrike">
                          <a:solidFill>
                            <a:srgbClr val="000000"/>
                          </a:solidFill>
                          <a:effectLst/>
                          <a:latin typeface="宋体"/>
                        </a:rPr>
                        <a:t>乐居</a:t>
                      </a:r>
                    </a:p>
                  </a:txBody>
                  <a:tcPr marL="0" marR="0" marT="0" marB="0" anchor="ctr"/>
                </a:tc>
                <a:tc>
                  <a:txBody>
                    <a:bodyPr/>
                    <a:lstStyle/>
                    <a:p>
                      <a:pPr algn="ctr" fontAlgn="ctr"/>
                      <a:r>
                        <a:rPr lang="en-US" altLang="zh-CN" sz="1100" b="0" i="0" u="none" strike="noStrike">
                          <a:solidFill>
                            <a:srgbClr val="000000"/>
                          </a:solidFill>
                          <a:effectLst/>
                          <a:latin typeface="宋体"/>
                        </a:rPr>
                        <a:t>7.91</a:t>
                      </a:r>
                    </a:p>
                  </a:txBody>
                  <a:tcPr marL="0" marR="0" marT="0" marB="0" anchor="ctr"/>
                </a:tc>
                <a:tc>
                  <a:txBody>
                    <a:bodyPr/>
                    <a:lstStyle/>
                    <a:p>
                      <a:pPr algn="ctr" fontAlgn="ctr"/>
                      <a:r>
                        <a:rPr lang="en-US" altLang="zh-CN" sz="1100" b="0" i="0" u="none" strike="noStrike">
                          <a:solidFill>
                            <a:srgbClr val="000000"/>
                          </a:solidFill>
                          <a:effectLst/>
                          <a:latin typeface="宋体"/>
                        </a:rPr>
                        <a:t>6.46</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224578">
                <a:tc>
                  <a:txBody>
                    <a:bodyPr/>
                    <a:lstStyle/>
                    <a:p>
                      <a:pPr algn="ctr" fontAlgn="ctr"/>
                      <a:r>
                        <a:rPr lang="en-GB" sz="1100" b="0" i="0" u="none" strike="noStrike">
                          <a:solidFill>
                            <a:srgbClr val="000000"/>
                          </a:solidFill>
                          <a:effectLst/>
                          <a:latin typeface="宋体"/>
                        </a:rPr>
                        <a:t>WUBA.N</a:t>
                      </a:r>
                    </a:p>
                  </a:txBody>
                  <a:tcPr marL="0" marR="0" marT="0" marB="0" anchor="ctr"/>
                </a:tc>
                <a:tc>
                  <a:txBody>
                    <a:bodyPr/>
                    <a:lstStyle/>
                    <a:p>
                      <a:pPr algn="ctr" fontAlgn="ctr"/>
                      <a:r>
                        <a:rPr lang="en-US" altLang="zh-CN" sz="1100" b="0" i="0" u="none" strike="noStrike">
                          <a:solidFill>
                            <a:srgbClr val="000000"/>
                          </a:solidFill>
                          <a:effectLst/>
                          <a:latin typeface="宋体"/>
                        </a:rPr>
                        <a:t>58</a:t>
                      </a:r>
                      <a:r>
                        <a:rPr lang="zh-CN" altLang="en-US" sz="1100" b="0" i="0" u="none" strike="noStrike">
                          <a:solidFill>
                            <a:srgbClr val="000000"/>
                          </a:solidFill>
                          <a:effectLst/>
                          <a:latin typeface="宋体"/>
                        </a:rPr>
                        <a:t>同城</a:t>
                      </a:r>
                    </a:p>
                  </a:txBody>
                  <a:tcPr marL="0" marR="0" marT="0" marB="0" anchor="ctr"/>
                </a:tc>
                <a:tc>
                  <a:txBody>
                    <a:bodyPr/>
                    <a:lstStyle/>
                    <a:p>
                      <a:pPr algn="ctr" fontAlgn="ctr"/>
                      <a:r>
                        <a:rPr lang="en-US" altLang="zh-CN" sz="1100" b="0" i="0" u="none" strike="noStrike">
                          <a:solidFill>
                            <a:srgbClr val="000000"/>
                          </a:solidFill>
                          <a:effectLst/>
                          <a:latin typeface="宋体"/>
                        </a:rPr>
                        <a:t>49.83</a:t>
                      </a:r>
                    </a:p>
                  </a:txBody>
                  <a:tcPr marL="0" marR="0" marT="0" marB="0" anchor="ctr"/>
                </a:tc>
                <a:tc>
                  <a:txBody>
                    <a:bodyPr/>
                    <a:lstStyle/>
                    <a:p>
                      <a:pPr algn="ctr" fontAlgn="ctr"/>
                      <a:r>
                        <a:rPr lang="en-US" altLang="zh-CN" sz="1100" b="0" i="0" u="none" strike="noStrike">
                          <a:solidFill>
                            <a:srgbClr val="000000"/>
                          </a:solidFill>
                          <a:effectLst/>
                          <a:latin typeface="宋体"/>
                        </a:rPr>
                        <a:t>5.95</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SFUN.N</a:t>
                      </a:r>
                    </a:p>
                  </a:txBody>
                  <a:tcPr marL="0" marR="0" marT="0" marB="0" anchor="ctr"/>
                </a:tc>
                <a:tc>
                  <a:txBody>
                    <a:bodyPr/>
                    <a:lstStyle/>
                    <a:p>
                      <a:pPr algn="ctr" fontAlgn="ctr"/>
                      <a:r>
                        <a:rPr lang="zh-CN" altLang="en-US" sz="1100" b="0" i="0" u="none" strike="noStrike">
                          <a:solidFill>
                            <a:srgbClr val="000000"/>
                          </a:solidFill>
                          <a:effectLst/>
                          <a:latin typeface="宋体"/>
                        </a:rPr>
                        <a:t>搜房网</a:t>
                      </a:r>
                    </a:p>
                  </a:txBody>
                  <a:tcPr marL="0" marR="0" marT="0" marB="0" anchor="ctr"/>
                </a:tc>
                <a:tc>
                  <a:txBody>
                    <a:bodyPr/>
                    <a:lstStyle/>
                    <a:p>
                      <a:pPr algn="ctr" fontAlgn="ctr"/>
                      <a:r>
                        <a:rPr lang="en-US" altLang="zh-CN" sz="1100" b="0" i="0" u="none" strike="noStrike">
                          <a:solidFill>
                            <a:srgbClr val="000000"/>
                          </a:solidFill>
                          <a:effectLst/>
                          <a:latin typeface="宋体"/>
                        </a:rPr>
                        <a:t>5.96</a:t>
                      </a:r>
                    </a:p>
                  </a:txBody>
                  <a:tcPr marL="0" marR="0" marT="0" marB="0" anchor="ctr"/>
                </a:tc>
                <a:tc>
                  <a:txBody>
                    <a:bodyPr/>
                    <a:lstStyle/>
                    <a:p>
                      <a:pPr algn="ctr" fontAlgn="ctr"/>
                      <a:r>
                        <a:rPr lang="en-US" altLang="zh-CN" sz="1100" b="0" i="0" u="none" strike="noStrike">
                          <a:solidFill>
                            <a:srgbClr val="000000"/>
                          </a:solidFill>
                          <a:effectLst/>
                          <a:latin typeface="宋体"/>
                        </a:rPr>
                        <a:t>4.93</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STV.N</a:t>
                      </a:r>
                    </a:p>
                  </a:txBody>
                  <a:tcPr marL="0" marR="0" marT="0" marB="0" anchor="ctr"/>
                </a:tc>
                <a:tc>
                  <a:txBody>
                    <a:bodyPr/>
                    <a:lstStyle/>
                    <a:p>
                      <a:pPr algn="ctr" fontAlgn="ctr"/>
                      <a:r>
                        <a:rPr lang="zh-CN" altLang="en-US" sz="1100" b="0" i="0" u="none" strike="noStrike">
                          <a:solidFill>
                            <a:srgbClr val="000000"/>
                          </a:solidFill>
                          <a:effectLst/>
                          <a:latin typeface="宋体"/>
                        </a:rPr>
                        <a:t>永新视博</a:t>
                      </a:r>
                    </a:p>
                  </a:txBody>
                  <a:tcPr marL="0" marR="0" marT="0" marB="0" anchor="ctr"/>
                </a:tc>
                <a:tc>
                  <a:txBody>
                    <a:bodyPr/>
                    <a:lstStyle/>
                    <a:p>
                      <a:pPr algn="ctr" fontAlgn="ctr"/>
                      <a:r>
                        <a:rPr lang="en-US" altLang="zh-CN" sz="1100" b="0" i="0" u="none" strike="noStrike">
                          <a:solidFill>
                            <a:srgbClr val="000000"/>
                          </a:solidFill>
                          <a:effectLst/>
                          <a:latin typeface="宋体"/>
                        </a:rPr>
                        <a:t>3.7</a:t>
                      </a:r>
                    </a:p>
                  </a:txBody>
                  <a:tcPr marL="0" marR="0" marT="0" marB="0" anchor="ctr"/>
                </a:tc>
                <a:tc>
                  <a:txBody>
                    <a:bodyPr/>
                    <a:lstStyle/>
                    <a:p>
                      <a:pPr algn="ctr" fontAlgn="ctr"/>
                      <a:r>
                        <a:rPr lang="en-US" altLang="zh-CN" sz="1100" b="0" i="0" u="none" strike="noStrike">
                          <a:solidFill>
                            <a:srgbClr val="000000"/>
                          </a:solidFill>
                          <a:effectLst/>
                          <a:latin typeface="宋体"/>
                        </a:rPr>
                        <a:t>4.52</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CYOU.O</a:t>
                      </a:r>
                    </a:p>
                  </a:txBody>
                  <a:tcPr marL="0" marR="0" marT="0" marB="0" anchor="ctr"/>
                </a:tc>
                <a:tc>
                  <a:txBody>
                    <a:bodyPr/>
                    <a:lstStyle/>
                    <a:p>
                      <a:pPr algn="ctr" fontAlgn="ctr"/>
                      <a:r>
                        <a:rPr lang="zh-CN" altLang="en-US" sz="1100" b="0" i="0" u="none" strike="noStrike">
                          <a:solidFill>
                            <a:srgbClr val="000000"/>
                          </a:solidFill>
                          <a:effectLst/>
                          <a:latin typeface="宋体"/>
                        </a:rPr>
                        <a:t>畅游</a:t>
                      </a:r>
                    </a:p>
                  </a:txBody>
                  <a:tcPr marL="0" marR="0" marT="0" marB="0" anchor="ctr"/>
                </a:tc>
                <a:tc>
                  <a:txBody>
                    <a:bodyPr/>
                    <a:lstStyle/>
                    <a:p>
                      <a:pPr algn="ctr" fontAlgn="ctr"/>
                      <a:r>
                        <a:rPr lang="en-US" altLang="zh-CN" sz="1100" b="0" i="0" u="none" strike="noStrike">
                          <a:solidFill>
                            <a:srgbClr val="000000"/>
                          </a:solidFill>
                          <a:effectLst/>
                          <a:latin typeface="宋体"/>
                        </a:rPr>
                        <a:t>26.84</a:t>
                      </a:r>
                    </a:p>
                  </a:txBody>
                  <a:tcPr marL="0" marR="0" marT="0" marB="0" anchor="ctr"/>
                </a:tc>
                <a:tc>
                  <a:txBody>
                    <a:bodyPr/>
                    <a:lstStyle/>
                    <a:p>
                      <a:pPr algn="ctr" fontAlgn="ctr"/>
                      <a:r>
                        <a:rPr lang="en-US" altLang="zh-CN" sz="1100" b="0" i="0" u="none" strike="noStrike">
                          <a:solidFill>
                            <a:srgbClr val="000000"/>
                          </a:solidFill>
                          <a:effectLst/>
                          <a:latin typeface="宋体"/>
                        </a:rPr>
                        <a:t>4.52</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JKS.N</a:t>
                      </a:r>
                    </a:p>
                  </a:txBody>
                  <a:tcPr marL="0" marR="0" marT="0" marB="0" anchor="ctr"/>
                </a:tc>
                <a:tc>
                  <a:txBody>
                    <a:bodyPr/>
                    <a:lstStyle/>
                    <a:p>
                      <a:pPr algn="ctr" fontAlgn="ctr"/>
                      <a:r>
                        <a:rPr lang="zh-CN" altLang="en-US" sz="1100" b="0" i="0" u="none" strike="noStrike">
                          <a:solidFill>
                            <a:srgbClr val="000000"/>
                          </a:solidFill>
                          <a:effectLst/>
                          <a:latin typeface="宋体"/>
                        </a:rPr>
                        <a:t>晶科能源</a:t>
                      </a:r>
                    </a:p>
                  </a:txBody>
                  <a:tcPr marL="0" marR="0" marT="0" marB="0" anchor="ctr"/>
                </a:tc>
                <a:tc>
                  <a:txBody>
                    <a:bodyPr/>
                    <a:lstStyle/>
                    <a:p>
                      <a:pPr algn="ctr" fontAlgn="ctr"/>
                      <a:r>
                        <a:rPr lang="en-US" altLang="zh-CN" sz="1100" b="0" i="0" u="none" strike="noStrike">
                          <a:solidFill>
                            <a:srgbClr val="000000"/>
                          </a:solidFill>
                          <a:effectLst/>
                          <a:latin typeface="宋体"/>
                        </a:rPr>
                        <a:t>26.39</a:t>
                      </a:r>
                    </a:p>
                  </a:txBody>
                  <a:tcPr marL="0" marR="0" marT="0" marB="0" anchor="ctr"/>
                </a:tc>
                <a:tc>
                  <a:txBody>
                    <a:bodyPr/>
                    <a:lstStyle/>
                    <a:p>
                      <a:pPr algn="ctr" fontAlgn="ctr"/>
                      <a:r>
                        <a:rPr lang="en-US" altLang="zh-CN" sz="1100" b="0" i="0" u="none" strike="noStrike">
                          <a:solidFill>
                            <a:srgbClr val="000000"/>
                          </a:solidFill>
                          <a:effectLst/>
                          <a:latin typeface="宋体"/>
                        </a:rPr>
                        <a:t>4.23</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NTES.O</a:t>
                      </a:r>
                    </a:p>
                  </a:txBody>
                  <a:tcPr marL="0" marR="0" marT="0" marB="0" anchor="ctr"/>
                </a:tc>
                <a:tc>
                  <a:txBody>
                    <a:bodyPr/>
                    <a:lstStyle/>
                    <a:p>
                      <a:pPr algn="ctr" fontAlgn="ctr"/>
                      <a:r>
                        <a:rPr lang="zh-CN" altLang="en-US" sz="1100" b="0" i="0" u="none" strike="noStrike">
                          <a:solidFill>
                            <a:srgbClr val="000000"/>
                          </a:solidFill>
                          <a:effectLst/>
                          <a:latin typeface="宋体"/>
                        </a:rPr>
                        <a:t>网易</a:t>
                      </a:r>
                    </a:p>
                  </a:txBody>
                  <a:tcPr marL="0" marR="0" marT="0" marB="0" anchor="ctr"/>
                </a:tc>
                <a:tc>
                  <a:txBody>
                    <a:bodyPr/>
                    <a:lstStyle/>
                    <a:p>
                      <a:pPr algn="ctr" fontAlgn="ctr"/>
                      <a:r>
                        <a:rPr lang="en-US" altLang="zh-CN" sz="1100" b="0" i="0" u="none" strike="noStrike">
                          <a:solidFill>
                            <a:srgbClr val="000000"/>
                          </a:solidFill>
                          <a:effectLst/>
                          <a:latin typeface="宋体"/>
                        </a:rPr>
                        <a:t>103.83</a:t>
                      </a:r>
                    </a:p>
                  </a:txBody>
                  <a:tcPr marL="0" marR="0" marT="0" marB="0" anchor="ctr"/>
                </a:tc>
                <a:tc>
                  <a:txBody>
                    <a:bodyPr/>
                    <a:lstStyle/>
                    <a:p>
                      <a:pPr algn="ctr" fontAlgn="ctr"/>
                      <a:r>
                        <a:rPr lang="en-US" altLang="zh-CN" sz="1100" b="0" i="0" u="none" strike="noStrike">
                          <a:solidFill>
                            <a:srgbClr val="000000"/>
                          </a:solidFill>
                          <a:effectLst/>
                          <a:latin typeface="宋体"/>
                        </a:rPr>
                        <a:t>3.14</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MOMO.O</a:t>
                      </a:r>
                    </a:p>
                  </a:txBody>
                  <a:tcPr marL="0" marR="0" marT="0" marB="0" anchor="ctr"/>
                </a:tc>
                <a:tc>
                  <a:txBody>
                    <a:bodyPr/>
                    <a:lstStyle/>
                    <a:p>
                      <a:pPr algn="ctr" fontAlgn="ctr"/>
                      <a:r>
                        <a:rPr lang="zh-CN" altLang="en-US" sz="1100" b="0" i="0" u="none" strike="noStrike">
                          <a:solidFill>
                            <a:srgbClr val="000000"/>
                          </a:solidFill>
                          <a:effectLst/>
                          <a:latin typeface="宋体"/>
                        </a:rPr>
                        <a:t>陌陌</a:t>
                      </a:r>
                    </a:p>
                  </a:txBody>
                  <a:tcPr marL="0" marR="0" marT="0" marB="0" anchor="ctr"/>
                </a:tc>
                <a:tc>
                  <a:txBody>
                    <a:bodyPr/>
                    <a:lstStyle/>
                    <a:p>
                      <a:pPr algn="ctr" fontAlgn="ctr"/>
                      <a:r>
                        <a:rPr lang="en-US" altLang="zh-CN" sz="1100" b="0" i="0" u="none" strike="noStrike">
                          <a:solidFill>
                            <a:srgbClr val="000000"/>
                          </a:solidFill>
                          <a:effectLst/>
                          <a:latin typeface="宋体"/>
                        </a:rPr>
                        <a:t>10.7</a:t>
                      </a:r>
                    </a:p>
                  </a:txBody>
                  <a:tcPr marL="0" marR="0" marT="0" marB="0" anchor="ctr"/>
                </a:tc>
                <a:tc>
                  <a:txBody>
                    <a:bodyPr/>
                    <a:lstStyle/>
                    <a:p>
                      <a:pPr algn="ctr" fontAlgn="ctr"/>
                      <a:r>
                        <a:rPr lang="en-US" altLang="zh-CN" sz="1100" b="0" i="0" u="none" strike="noStrike">
                          <a:solidFill>
                            <a:srgbClr val="000000"/>
                          </a:solidFill>
                          <a:effectLst/>
                          <a:latin typeface="宋体"/>
                        </a:rPr>
                        <a:t>2.79</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224578">
                <a:tc>
                  <a:txBody>
                    <a:bodyPr/>
                    <a:lstStyle/>
                    <a:p>
                      <a:pPr algn="ctr" fontAlgn="ctr"/>
                      <a:r>
                        <a:rPr lang="en-GB" sz="1100" b="0" i="0" u="none" strike="noStrike">
                          <a:solidFill>
                            <a:srgbClr val="000000"/>
                          </a:solidFill>
                          <a:effectLst/>
                          <a:latin typeface="宋体"/>
                        </a:rPr>
                        <a:t>QIHU.N</a:t>
                      </a:r>
                    </a:p>
                  </a:txBody>
                  <a:tcPr marL="0" marR="0" marT="0" marB="0" anchor="ctr"/>
                </a:tc>
                <a:tc>
                  <a:txBody>
                    <a:bodyPr/>
                    <a:lstStyle/>
                    <a:p>
                      <a:pPr algn="ctr" fontAlgn="ctr"/>
                      <a:r>
                        <a:rPr lang="zh-CN" altLang="en-US" sz="1100" b="0" i="0" u="none" strike="noStrike">
                          <a:solidFill>
                            <a:srgbClr val="000000"/>
                          </a:solidFill>
                          <a:effectLst/>
                          <a:latin typeface="宋体"/>
                        </a:rPr>
                        <a:t>奇虎</a:t>
                      </a:r>
                      <a:r>
                        <a:rPr lang="en-US" altLang="zh-CN" sz="1100" b="0" i="0" u="none" strike="noStrike">
                          <a:solidFill>
                            <a:srgbClr val="000000"/>
                          </a:solidFill>
                          <a:effectLst/>
                          <a:latin typeface="宋体"/>
                        </a:rPr>
                        <a:t>360</a:t>
                      </a:r>
                    </a:p>
                  </a:txBody>
                  <a:tcPr marL="0" marR="0" marT="0" marB="0" anchor="ctr"/>
                </a:tc>
                <a:tc>
                  <a:txBody>
                    <a:bodyPr/>
                    <a:lstStyle/>
                    <a:p>
                      <a:pPr algn="ctr" fontAlgn="ctr"/>
                      <a:r>
                        <a:rPr lang="en-US" altLang="zh-CN" sz="1100" b="0" i="0" u="none" strike="noStrike">
                          <a:solidFill>
                            <a:srgbClr val="000000"/>
                          </a:solidFill>
                          <a:effectLst/>
                          <a:latin typeface="宋体"/>
                        </a:rPr>
                        <a:t>52.09</a:t>
                      </a:r>
                    </a:p>
                  </a:txBody>
                  <a:tcPr marL="0" marR="0" marT="0" marB="0" anchor="ctr"/>
                </a:tc>
                <a:tc>
                  <a:txBody>
                    <a:bodyPr/>
                    <a:lstStyle/>
                    <a:p>
                      <a:pPr algn="ctr" fontAlgn="ctr"/>
                      <a:r>
                        <a:rPr lang="en-US" altLang="zh-CN" sz="1100" b="0" i="0" u="none" strike="noStrike">
                          <a:solidFill>
                            <a:srgbClr val="000000"/>
                          </a:solidFill>
                          <a:effectLst/>
                          <a:latin typeface="宋体"/>
                        </a:rPr>
                        <a:t>2.34</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224578">
                <a:tc>
                  <a:txBody>
                    <a:bodyPr/>
                    <a:lstStyle/>
                    <a:p>
                      <a:pPr algn="ctr" fontAlgn="ctr"/>
                      <a:r>
                        <a:rPr lang="en-GB" sz="1100" b="0" i="0" u="none" strike="noStrike">
                          <a:solidFill>
                            <a:srgbClr val="000000"/>
                          </a:solidFill>
                          <a:effectLst/>
                          <a:latin typeface="宋体"/>
                        </a:rPr>
                        <a:t>CNTF.O</a:t>
                      </a:r>
                    </a:p>
                  </a:txBody>
                  <a:tcPr marL="0" marR="0" marT="0" marB="0" anchor="ctr"/>
                </a:tc>
                <a:tc>
                  <a:txBody>
                    <a:bodyPr/>
                    <a:lstStyle/>
                    <a:p>
                      <a:pPr algn="ctr" fontAlgn="ctr"/>
                      <a:r>
                        <a:rPr lang="zh-CN" altLang="en-US" sz="1100" b="0" i="0" u="none" strike="noStrike">
                          <a:solidFill>
                            <a:srgbClr val="000000"/>
                          </a:solidFill>
                          <a:effectLst/>
                          <a:latin typeface="宋体"/>
                        </a:rPr>
                        <a:t>泰克飞石</a:t>
                      </a:r>
                    </a:p>
                  </a:txBody>
                  <a:tcPr marL="0" marR="0" marT="0" marB="0" anchor="ctr"/>
                </a:tc>
                <a:tc>
                  <a:txBody>
                    <a:bodyPr/>
                    <a:lstStyle/>
                    <a:p>
                      <a:pPr algn="ctr" fontAlgn="ctr"/>
                      <a:r>
                        <a:rPr lang="en-US" altLang="zh-CN" sz="1100" b="0" i="0" u="none" strike="noStrike">
                          <a:solidFill>
                            <a:srgbClr val="000000"/>
                          </a:solidFill>
                          <a:effectLst/>
                          <a:latin typeface="宋体"/>
                        </a:rPr>
                        <a:t>0.97</a:t>
                      </a:r>
                    </a:p>
                  </a:txBody>
                  <a:tcPr marL="0" marR="0" marT="0" marB="0" anchor="ctr"/>
                </a:tc>
                <a:tc>
                  <a:txBody>
                    <a:bodyPr/>
                    <a:lstStyle/>
                    <a:p>
                      <a:pPr algn="ctr" fontAlgn="ctr"/>
                      <a:r>
                        <a:rPr lang="en-US" altLang="zh-CN" sz="1100" b="0" i="0" u="none" strike="noStrike">
                          <a:solidFill>
                            <a:srgbClr val="000000"/>
                          </a:solidFill>
                          <a:effectLst/>
                          <a:latin typeface="宋体"/>
                        </a:rPr>
                        <a:t>2.11</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RENN.N</a:t>
                      </a:r>
                    </a:p>
                  </a:txBody>
                  <a:tcPr marL="0" marR="0" marT="0" marB="0" anchor="ctr"/>
                </a:tc>
                <a:tc>
                  <a:txBody>
                    <a:bodyPr/>
                    <a:lstStyle/>
                    <a:p>
                      <a:pPr algn="ctr" fontAlgn="ctr"/>
                      <a:r>
                        <a:rPr lang="zh-CN" altLang="en-US" sz="1100" b="0" i="0" u="none" strike="noStrike">
                          <a:solidFill>
                            <a:srgbClr val="000000"/>
                          </a:solidFill>
                          <a:effectLst/>
                          <a:latin typeface="宋体"/>
                        </a:rPr>
                        <a:t>人人</a:t>
                      </a:r>
                    </a:p>
                  </a:txBody>
                  <a:tcPr marL="0" marR="0" marT="0" marB="0" anchor="ctr"/>
                </a:tc>
                <a:tc>
                  <a:txBody>
                    <a:bodyPr/>
                    <a:lstStyle/>
                    <a:p>
                      <a:pPr algn="ctr" fontAlgn="ctr"/>
                      <a:r>
                        <a:rPr lang="en-US" altLang="zh-CN" sz="1100" b="0" i="0" u="none" strike="noStrike">
                          <a:solidFill>
                            <a:srgbClr val="000000"/>
                          </a:solidFill>
                          <a:effectLst/>
                          <a:latin typeface="宋体"/>
                        </a:rPr>
                        <a:t>2.45</a:t>
                      </a:r>
                    </a:p>
                  </a:txBody>
                  <a:tcPr marL="0" marR="0" marT="0" marB="0" anchor="ctr"/>
                </a:tc>
                <a:tc>
                  <a:txBody>
                    <a:bodyPr/>
                    <a:lstStyle/>
                    <a:p>
                      <a:pPr algn="ctr" fontAlgn="ctr"/>
                      <a:r>
                        <a:rPr lang="en-US" altLang="zh-CN" sz="1100" b="0" i="0" u="none" strike="noStrike">
                          <a:solidFill>
                            <a:srgbClr val="000000"/>
                          </a:solidFill>
                          <a:effectLst/>
                          <a:latin typeface="宋体"/>
                        </a:rPr>
                        <a:t>2.08</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PWRD.O</a:t>
                      </a:r>
                    </a:p>
                  </a:txBody>
                  <a:tcPr marL="0" marR="0" marT="0" marB="0" anchor="ctr"/>
                </a:tc>
                <a:tc>
                  <a:txBody>
                    <a:bodyPr/>
                    <a:lstStyle/>
                    <a:p>
                      <a:pPr algn="ctr" fontAlgn="ctr"/>
                      <a:r>
                        <a:rPr lang="zh-CN" altLang="en-US" sz="1100" b="0" i="0" u="none" strike="noStrike">
                          <a:solidFill>
                            <a:srgbClr val="000000"/>
                          </a:solidFill>
                          <a:effectLst/>
                          <a:latin typeface="宋体"/>
                        </a:rPr>
                        <a:t>完美世界</a:t>
                      </a:r>
                    </a:p>
                  </a:txBody>
                  <a:tcPr marL="0" marR="0" marT="0" marB="0" anchor="ctr"/>
                </a:tc>
                <a:tc>
                  <a:txBody>
                    <a:bodyPr/>
                    <a:lstStyle/>
                    <a:p>
                      <a:pPr algn="ctr" fontAlgn="ctr"/>
                      <a:r>
                        <a:rPr lang="en-US" altLang="zh-CN" sz="1100" b="0" i="0" u="none" strike="noStrike">
                          <a:solidFill>
                            <a:srgbClr val="000000"/>
                          </a:solidFill>
                          <a:effectLst/>
                          <a:latin typeface="宋体"/>
                        </a:rPr>
                        <a:t>18.8</a:t>
                      </a:r>
                    </a:p>
                  </a:txBody>
                  <a:tcPr marL="0" marR="0" marT="0" marB="0" anchor="ctr"/>
                </a:tc>
                <a:tc>
                  <a:txBody>
                    <a:bodyPr/>
                    <a:lstStyle/>
                    <a:p>
                      <a:pPr algn="ctr" fontAlgn="ctr"/>
                      <a:r>
                        <a:rPr lang="en-US" altLang="zh-CN" sz="1100" b="0" i="0" u="none" strike="noStrike">
                          <a:solidFill>
                            <a:srgbClr val="000000"/>
                          </a:solidFill>
                          <a:effectLst/>
                          <a:latin typeface="宋体"/>
                        </a:rPr>
                        <a:t>2.01</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CMGE.O</a:t>
                      </a:r>
                    </a:p>
                  </a:txBody>
                  <a:tcPr marL="0" marR="0" marT="0" marB="0" anchor="ctr"/>
                </a:tc>
                <a:tc>
                  <a:txBody>
                    <a:bodyPr/>
                    <a:lstStyle/>
                    <a:p>
                      <a:pPr algn="ctr" fontAlgn="ctr"/>
                      <a:r>
                        <a:rPr lang="zh-CN" altLang="en-US" sz="1100" b="0" i="0" u="none" strike="noStrike">
                          <a:solidFill>
                            <a:srgbClr val="000000"/>
                          </a:solidFill>
                          <a:effectLst/>
                          <a:latin typeface="宋体"/>
                        </a:rPr>
                        <a:t>中国手游</a:t>
                      </a:r>
                    </a:p>
                  </a:txBody>
                  <a:tcPr marL="0" marR="0" marT="0" marB="0" anchor="ctr"/>
                </a:tc>
                <a:tc>
                  <a:txBody>
                    <a:bodyPr/>
                    <a:lstStyle/>
                    <a:p>
                      <a:pPr algn="ctr" fontAlgn="ctr"/>
                      <a:r>
                        <a:rPr lang="en-US" altLang="zh-CN" sz="1100" b="0" i="0" u="none" strike="noStrike">
                          <a:solidFill>
                            <a:srgbClr val="000000"/>
                          </a:solidFill>
                          <a:effectLst/>
                          <a:latin typeface="宋体"/>
                        </a:rPr>
                        <a:t>18.44</a:t>
                      </a:r>
                    </a:p>
                  </a:txBody>
                  <a:tcPr marL="0" marR="0" marT="0" marB="0" anchor="ctr"/>
                </a:tc>
                <a:tc>
                  <a:txBody>
                    <a:bodyPr/>
                    <a:lstStyle/>
                    <a:p>
                      <a:pPr algn="ctr" fontAlgn="ctr"/>
                      <a:r>
                        <a:rPr lang="en-US" altLang="zh-CN" sz="1100" b="0" i="0" u="none" strike="noStrike">
                          <a:solidFill>
                            <a:srgbClr val="000000"/>
                          </a:solidFill>
                          <a:effectLst/>
                          <a:latin typeface="宋体"/>
                        </a:rPr>
                        <a:t>1.82</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EFUT.O</a:t>
                      </a:r>
                    </a:p>
                  </a:txBody>
                  <a:tcPr marL="0" marR="0" marT="0" marB="0" anchor="ctr"/>
                </a:tc>
                <a:tc>
                  <a:txBody>
                    <a:bodyPr/>
                    <a:lstStyle/>
                    <a:p>
                      <a:pPr algn="ctr" fontAlgn="ctr"/>
                      <a:r>
                        <a:rPr lang="zh-CN" altLang="en-US" sz="1100" b="0" i="0" u="none" strike="noStrike">
                          <a:solidFill>
                            <a:srgbClr val="000000"/>
                          </a:solidFill>
                          <a:effectLst/>
                          <a:latin typeface="宋体"/>
                        </a:rPr>
                        <a:t>富基融通</a:t>
                      </a:r>
                    </a:p>
                  </a:txBody>
                  <a:tcPr marL="0" marR="0" marT="0" marB="0" anchor="ctr"/>
                </a:tc>
                <a:tc>
                  <a:txBody>
                    <a:bodyPr/>
                    <a:lstStyle/>
                    <a:p>
                      <a:pPr algn="ctr" fontAlgn="ctr"/>
                      <a:r>
                        <a:rPr lang="en-US" altLang="zh-CN" sz="1100" b="0" i="0" u="none" strike="noStrike">
                          <a:solidFill>
                            <a:srgbClr val="000000"/>
                          </a:solidFill>
                          <a:effectLst/>
                          <a:latin typeface="宋体"/>
                        </a:rPr>
                        <a:t>4.05</a:t>
                      </a:r>
                    </a:p>
                  </a:txBody>
                  <a:tcPr marL="0" marR="0" marT="0" marB="0" anchor="ctr"/>
                </a:tc>
                <a:tc>
                  <a:txBody>
                    <a:bodyPr/>
                    <a:lstStyle/>
                    <a:p>
                      <a:pPr algn="ctr" fontAlgn="ctr"/>
                      <a:r>
                        <a:rPr lang="en-US" altLang="zh-CN" sz="1100" b="0" i="0" u="none" strike="noStrike">
                          <a:solidFill>
                            <a:srgbClr val="000000"/>
                          </a:solidFill>
                          <a:effectLst/>
                          <a:latin typeface="宋体"/>
                        </a:rPr>
                        <a:t>1.74</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NCTY.O</a:t>
                      </a:r>
                    </a:p>
                  </a:txBody>
                  <a:tcPr marL="0" marR="0" marT="0" marB="0" anchor="ctr"/>
                </a:tc>
                <a:tc>
                  <a:txBody>
                    <a:bodyPr/>
                    <a:lstStyle/>
                    <a:p>
                      <a:pPr algn="ctr" fontAlgn="ctr"/>
                      <a:r>
                        <a:rPr lang="zh-CN" altLang="en-US" sz="1100" b="0" i="0" u="none" strike="noStrike">
                          <a:solidFill>
                            <a:srgbClr val="000000"/>
                          </a:solidFill>
                          <a:effectLst/>
                          <a:latin typeface="宋体"/>
                        </a:rPr>
                        <a:t>第九城市</a:t>
                      </a:r>
                    </a:p>
                  </a:txBody>
                  <a:tcPr marL="0" marR="0" marT="0" marB="0" anchor="ctr"/>
                </a:tc>
                <a:tc>
                  <a:txBody>
                    <a:bodyPr/>
                    <a:lstStyle/>
                    <a:p>
                      <a:pPr algn="ctr" fontAlgn="ctr"/>
                      <a:r>
                        <a:rPr lang="en-US" altLang="zh-CN" sz="1100" b="0" i="0" u="none" strike="noStrike">
                          <a:solidFill>
                            <a:srgbClr val="000000"/>
                          </a:solidFill>
                          <a:effectLst/>
                          <a:latin typeface="宋体"/>
                        </a:rPr>
                        <a:t>1.44</a:t>
                      </a:r>
                    </a:p>
                  </a:txBody>
                  <a:tcPr marL="0" marR="0" marT="0" marB="0" anchor="ctr"/>
                </a:tc>
                <a:tc>
                  <a:txBody>
                    <a:bodyPr/>
                    <a:lstStyle/>
                    <a:p>
                      <a:pPr algn="ctr" fontAlgn="ctr"/>
                      <a:r>
                        <a:rPr lang="en-US" altLang="zh-CN" sz="1100" b="0" i="0" u="none" strike="noStrike">
                          <a:solidFill>
                            <a:srgbClr val="000000"/>
                          </a:solidFill>
                          <a:effectLst/>
                          <a:latin typeface="宋体"/>
                        </a:rPr>
                        <a:t>1.41</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FENG.N</a:t>
                      </a:r>
                    </a:p>
                  </a:txBody>
                  <a:tcPr marL="0" marR="0" marT="0" marB="0" anchor="ctr"/>
                </a:tc>
                <a:tc>
                  <a:txBody>
                    <a:bodyPr/>
                    <a:lstStyle/>
                    <a:p>
                      <a:pPr algn="ctr" fontAlgn="ctr"/>
                      <a:r>
                        <a:rPr lang="zh-CN" altLang="en-US" sz="1100" b="0" i="0" u="none" strike="noStrike">
                          <a:solidFill>
                            <a:srgbClr val="000000"/>
                          </a:solidFill>
                          <a:effectLst/>
                          <a:latin typeface="宋体"/>
                        </a:rPr>
                        <a:t>凤凰新媒体</a:t>
                      </a:r>
                    </a:p>
                  </a:txBody>
                  <a:tcPr marL="0" marR="0" marT="0" marB="0" anchor="ctr"/>
                </a:tc>
                <a:tc>
                  <a:txBody>
                    <a:bodyPr/>
                    <a:lstStyle/>
                    <a:p>
                      <a:pPr algn="ctr" fontAlgn="ctr"/>
                      <a:r>
                        <a:rPr lang="en-US" altLang="zh-CN" sz="1100" b="0" i="0" u="none" strike="noStrike">
                          <a:solidFill>
                            <a:srgbClr val="000000"/>
                          </a:solidFill>
                          <a:effectLst/>
                          <a:latin typeface="宋体"/>
                        </a:rPr>
                        <a:t>5.88</a:t>
                      </a:r>
                    </a:p>
                  </a:txBody>
                  <a:tcPr marL="0" marR="0" marT="0" marB="0" anchor="ctr"/>
                </a:tc>
                <a:tc>
                  <a:txBody>
                    <a:bodyPr/>
                    <a:lstStyle/>
                    <a:p>
                      <a:pPr algn="ctr" fontAlgn="ctr"/>
                      <a:r>
                        <a:rPr lang="en-US" altLang="zh-CN" sz="1100" b="0" i="0" u="none" strike="noStrike">
                          <a:solidFill>
                            <a:srgbClr val="000000"/>
                          </a:solidFill>
                          <a:effectLst/>
                          <a:latin typeface="宋体"/>
                        </a:rPr>
                        <a:t>1.38</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GAME.O</a:t>
                      </a:r>
                    </a:p>
                  </a:txBody>
                  <a:tcPr marL="0" marR="0" marT="0" marB="0" anchor="ctr"/>
                </a:tc>
                <a:tc>
                  <a:txBody>
                    <a:bodyPr/>
                    <a:lstStyle/>
                    <a:p>
                      <a:pPr algn="ctr" fontAlgn="ctr"/>
                      <a:r>
                        <a:rPr lang="zh-CN" altLang="en-US" sz="1100" b="0" i="0" u="none" strike="noStrike">
                          <a:solidFill>
                            <a:srgbClr val="000000"/>
                          </a:solidFill>
                          <a:effectLst/>
                          <a:latin typeface="宋体"/>
                        </a:rPr>
                        <a:t>盛大游戏</a:t>
                      </a:r>
                    </a:p>
                  </a:txBody>
                  <a:tcPr marL="0" marR="0" marT="0" marB="0" anchor="ctr"/>
                </a:tc>
                <a:tc>
                  <a:txBody>
                    <a:bodyPr/>
                    <a:lstStyle/>
                    <a:p>
                      <a:pPr algn="ctr" fontAlgn="ctr"/>
                      <a:r>
                        <a:rPr lang="en-US" altLang="zh-CN" sz="1100" b="0" i="0" u="none" strike="noStrike">
                          <a:solidFill>
                            <a:srgbClr val="000000"/>
                          </a:solidFill>
                          <a:effectLst/>
                          <a:latin typeface="宋体"/>
                        </a:rPr>
                        <a:t>6.48</a:t>
                      </a:r>
                    </a:p>
                  </a:txBody>
                  <a:tcPr marL="0" marR="0" marT="0" marB="0" anchor="ctr"/>
                </a:tc>
                <a:tc>
                  <a:txBody>
                    <a:bodyPr/>
                    <a:lstStyle/>
                    <a:p>
                      <a:pPr algn="ctr" fontAlgn="ctr"/>
                      <a:r>
                        <a:rPr lang="en-US" altLang="zh-CN" sz="1100" b="0" i="0" u="none" strike="noStrike">
                          <a:solidFill>
                            <a:srgbClr val="000000"/>
                          </a:solidFill>
                          <a:effectLst/>
                          <a:latin typeface="宋体"/>
                        </a:rPr>
                        <a:t>1.25</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OIIM.O</a:t>
                      </a:r>
                    </a:p>
                  </a:txBody>
                  <a:tcPr marL="0" marR="0" marT="0" marB="0" anchor="ctr"/>
                </a:tc>
                <a:tc>
                  <a:txBody>
                    <a:bodyPr/>
                    <a:lstStyle/>
                    <a:p>
                      <a:pPr algn="ctr" fontAlgn="ctr"/>
                      <a:r>
                        <a:rPr lang="zh-CN" altLang="en-US" sz="1100" b="0" i="0" u="none" strike="noStrike">
                          <a:solidFill>
                            <a:srgbClr val="000000"/>
                          </a:solidFill>
                          <a:effectLst/>
                          <a:latin typeface="宋体"/>
                        </a:rPr>
                        <a:t>凹凸科技</a:t>
                      </a:r>
                    </a:p>
                  </a:txBody>
                  <a:tcPr marL="0" marR="0" marT="0" marB="0" anchor="ctr"/>
                </a:tc>
                <a:tc>
                  <a:txBody>
                    <a:bodyPr/>
                    <a:lstStyle/>
                    <a:p>
                      <a:pPr algn="ctr" fontAlgn="ctr"/>
                      <a:r>
                        <a:rPr lang="en-US" altLang="zh-CN" sz="1100" b="0" i="0" u="none" strike="noStrike">
                          <a:solidFill>
                            <a:srgbClr val="000000"/>
                          </a:solidFill>
                          <a:effectLst/>
                          <a:latin typeface="宋体"/>
                        </a:rPr>
                        <a:t>2.5</a:t>
                      </a:r>
                    </a:p>
                  </a:txBody>
                  <a:tcPr marL="0" marR="0" marT="0" marB="0" anchor="ctr"/>
                </a:tc>
                <a:tc>
                  <a:txBody>
                    <a:bodyPr/>
                    <a:lstStyle/>
                    <a:p>
                      <a:pPr algn="ctr" fontAlgn="ctr"/>
                      <a:r>
                        <a:rPr lang="en-US" altLang="zh-CN" sz="1100" b="0" i="0" u="none" strike="noStrike">
                          <a:solidFill>
                            <a:srgbClr val="000000"/>
                          </a:solidFill>
                          <a:effectLst/>
                          <a:latin typeface="宋体"/>
                        </a:rPr>
                        <a:t>1.21</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SOHU.O</a:t>
                      </a:r>
                    </a:p>
                  </a:txBody>
                  <a:tcPr marL="0" marR="0" marT="0" marB="0" anchor="ctr"/>
                </a:tc>
                <a:tc>
                  <a:txBody>
                    <a:bodyPr/>
                    <a:lstStyle/>
                    <a:p>
                      <a:pPr algn="ctr" fontAlgn="ctr"/>
                      <a:r>
                        <a:rPr lang="zh-CN" altLang="en-US" sz="1100" b="0" i="0" u="none" strike="noStrike">
                          <a:solidFill>
                            <a:srgbClr val="000000"/>
                          </a:solidFill>
                          <a:effectLst/>
                          <a:latin typeface="宋体"/>
                        </a:rPr>
                        <a:t>搜狐</a:t>
                      </a:r>
                    </a:p>
                  </a:txBody>
                  <a:tcPr marL="0" marR="0" marT="0" marB="0" anchor="ctr"/>
                </a:tc>
                <a:tc>
                  <a:txBody>
                    <a:bodyPr/>
                    <a:lstStyle/>
                    <a:p>
                      <a:pPr algn="ctr" fontAlgn="ctr"/>
                      <a:r>
                        <a:rPr lang="en-US" altLang="zh-CN" sz="1100" b="0" i="0" u="none" strike="noStrike">
                          <a:solidFill>
                            <a:srgbClr val="000000"/>
                          </a:solidFill>
                          <a:effectLst/>
                          <a:latin typeface="宋体"/>
                        </a:rPr>
                        <a:t>53.74</a:t>
                      </a:r>
                    </a:p>
                  </a:txBody>
                  <a:tcPr marL="0" marR="0" marT="0" marB="0" anchor="ctr"/>
                </a:tc>
                <a:tc>
                  <a:txBody>
                    <a:bodyPr/>
                    <a:lstStyle/>
                    <a:p>
                      <a:pPr algn="ctr" fontAlgn="ctr"/>
                      <a:r>
                        <a:rPr lang="en-US" altLang="zh-CN" sz="1100" b="0" i="0" u="none" strike="noStrike">
                          <a:solidFill>
                            <a:srgbClr val="000000"/>
                          </a:solidFill>
                          <a:effectLst/>
                          <a:latin typeface="宋体"/>
                        </a:rPr>
                        <a:t>1.17</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DSKY.O</a:t>
                      </a:r>
                    </a:p>
                  </a:txBody>
                  <a:tcPr marL="0" marR="0" marT="0" marB="0" anchor="ctr"/>
                </a:tc>
                <a:tc>
                  <a:txBody>
                    <a:bodyPr/>
                    <a:lstStyle/>
                    <a:p>
                      <a:pPr algn="ctr" fontAlgn="ctr"/>
                      <a:r>
                        <a:rPr lang="zh-CN" altLang="en-US" sz="1100" b="0" i="0" u="none" strike="noStrike">
                          <a:solidFill>
                            <a:srgbClr val="000000"/>
                          </a:solidFill>
                          <a:effectLst/>
                          <a:latin typeface="宋体"/>
                        </a:rPr>
                        <a:t>乐逗游戏</a:t>
                      </a:r>
                    </a:p>
                  </a:txBody>
                  <a:tcPr marL="0" marR="0" marT="0" marB="0" anchor="ctr"/>
                </a:tc>
                <a:tc>
                  <a:txBody>
                    <a:bodyPr/>
                    <a:lstStyle/>
                    <a:p>
                      <a:pPr algn="ctr" fontAlgn="ctr"/>
                      <a:r>
                        <a:rPr lang="en-US" altLang="zh-CN" sz="1100" b="0" i="0" u="none" strike="noStrike">
                          <a:solidFill>
                            <a:srgbClr val="000000"/>
                          </a:solidFill>
                          <a:effectLst/>
                          <a:latin typeface="宋体"/>
                        </a:rPr>
                        <a:t>7.1</a:t>
                      </a:r>
                    </a:p>
                  </a:txBody>
                  <a:tcPr marL="0" marR="0" marT="0" marB="0" anchor="ctr"/>
                </a:tc>
                <a:tc>
                  <a:txBody>
                    <a:bodyPr/>
                    <a:lstStyle/>
                    <a:p>
                      <a:pPr algn="ctr" fontAlgn="ctr"/>
                      <a:r>
                        <a:rPr lang="en-US" altLang="zh-CN" sz="1100" b="0" i="0" u="none" strike="noStrike">
                          <a:solidFill>
                            <a:srgbClr val="000000"/>
                          </a:solidFill>
                          <a:effectLst/>
                          <a:latin typeface="宋体"/>
                        </a:rPr>
                        <a:t>1.14</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CHL.N</a:t>
                      </a:r>
                    </a:p>
                  </a:txBody>
                  <a:tcPr marL="0" marR="0" marT="0" marB="0" anchor="ctr"/>
                </a:tc>
                <a:tc>
                  <a:txBody>
                    <a:bodyPr/>
                    <a:lstStyle/>
                    <a:p>
                      <a:pPr algn="ctr" fontAlgn="ctr"/>
                      <a:r>
                        <a:rPr lang="zh-CN" altLang="en-US" sz="1100" b="0" i="0" u="none" strike="noStrike">
                          <a:solidFill>
                            <a:srgbClr val="000000"/>
                          </a:solidFill>
                          <a:effectLst/>
                          <a:latin typeface="宋体"/>
                        </a:rPr>
                        <a:t>中国移动</a:t>
                      </a:r>
                    </a:p>
                  </a:txBody>
                  <a:tcPr marL="0" marR="0" marT="0" marB="0" anchor="ctr"/>
                </a:tc>
                <a:tc>
                  <a:txBody>
                    <a:bodyPr/>
                    <a:lstStyle/>
                    <a:p>
                      <a:pPr algn="ctr" fontAlgn="ctr"/>
                      <a:r>
                        <a:rPr lang="en-US" altLang="zh-CN" sz="1100" b="0" i="0" u="none" strike="noStrike">
                          <a:solidFill>
                            <a:srgbClr val="000000"/>
                          </a:solidFill>
                          <a:effectLst/>
                          <a:latin typeface="宋体"/>
                        </a:rPr>
                        <a:t>64.25</a:t>
                      </a:r>
                    </a:p>
                  </a:txBody>
                  <a:tcPr marL="0" marR="0" marT="0" marB="0" anchor="ctr"/>
                </a:tc>
                <a:tc>
                  <a:txBody>
                    <a:bodyPr/>
                    <a:lstStyle/>
                    <a:p>
                      <a:pPr algn="ctr" fontAlgn="ctr"/>
                      <a:r>
                        <a:rPr lang="en-US" altLang="zh-CN" sz="1100" b="0" i="0" u="none" strike="noStrike">
                          <a:solidFill>
                            <a:srgbClr val="000000"/>
                          </a:solidFill>
                          <a:effectLst/>
                          <a:latin typeface="宋体"/>
                        </a:rPr>
                        <a:t>0.83</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147132">
                <a:tc>
                  <a:txBody>
                    <a:bodyPr/>
                    <a:lstStyle/>
                    <a:p>
                      <a:pPr algn="ctr" fontAlgn="ctr"/>
                      <a:r>
                        <a:rPr lang="en-GB" sz="1100" b="0" i="0" u="none" strike="noStrike">
                          <a:solidFill>
                            <a:srgbClr val="000000"/>
                          </a:solidFill>
                          <a:effectLst/>
                          <a:latin typeface="宋体"/>
                        </a:rPr>
                        <a:t>JASO.O</a:t>
                      </a:r>
                    </a:p>
                  </a:txBody>
                  <a:tcPr marL="0" marR="0" marT="0" marB="0" anchor="ctr"/>
                </a:tc>
                <a:tc>
                  <a:txBody>
                    <a:bodyPr/>
                    <a:lstStyle/>
                    <a:p>
                      <a:pPr algn="ctr" fontAlgn="ctr"/>
                      <a:r>
                        <a:rPr lang="zh-CN" altLang="en-US" sz="1100" b="0" i="0" u="none" strike="noStrike">
                          <a:solidFill>
                            <a:srgbClr val="000000"/>
                          </a:solidFill>
                          <a:effectLst/>
                          <a:latin typeface="宋体"/>
                        </a:rPr>
                        <a:t>晶澳太阳能</a:t>
                      </a:r>
                    </a:p>
                  </a:txBody>
                  <a:tcPr marL="0" marR="0" marT="0" marB="0" anchor="ctr"/>
                </a:tc>
                <a:tc>
                  <a:txBody>
                    <a:bodyPr/>
                    <a:lstStyle/>
                    <a:p>
                      <a:pPr algn="ctr" fontAlgn="ctr"/>
                      <a:r>
                        <a:rPr lang="en-US" altLang="zh-CN" sz="1100" b="0" i="0" u="none" strike="noStrike">
                          <a:solidFill>
                            <a:srgbClr val="000000"/>
                          </a:solidFill>
                          <a:effectLst/>
                          <a:latin typeface="宋体"/>
                        </a:rPr>
                        <a:t>9.86</a:t>
                      </a:r>
                    </a:p>
                  </a:txBody>
                  <a:tcPr marL="0" marR="0" marT="0" marB="0" anchor="ctr"/>
                </a:tc>
                <a:tc>
                  <a:txBody>
                    <a:bodyPr/>
                    <a:lstStyle/>
                    <a:p>
                      <a:pPr algn="ctr" fontAlgn="ctr"/>
                      <a:r>
                        <a:rPr lang="en-US" altLang="zh-CN" sz="1100" b="0" i="0" u="none" strike="noStrike">
                          <a:solidFill>
                            <a:srgbClr val="000000"/>
                          </a:solidFill>
                          <a:effectLst/>
                          <a:latin typeface="宋体"/>
                        </a:rPr>
                        <a:t>0.61</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224578">
                <a:tc>
                  <a:txBody>
                    <a:bodyPr/>
                    <a:lstStyle/>
                    <a:p>
                      <a:pPr algn="ctr" fontAlgn="ctr"/>
                      <a:r>
                        <a:rPr lang="en-GB" sz="1100" b="0" i="0" u="none" strike="noStrike">
                          <a:solidFill>
                            <a:srgbClr val="000000"/>
                          </a:solidFill>
                          <a:effectLst/>
                          <a:latin typeface="宋体"/>
                        </a:rPr>
                        <a:t>DSWL.O</a:t>
                      </a:r>
                    </a:p>
                  </a:txBody>
                  <a:tcPr marL="0" marR="0" marT="0" marB="0" anchor="ctr"/>
                </a:tc>
                <a:tc>
                  <a:txBody>
                    <a:bodyPr/>
                    <a:lstStyle/>
                    <a:p>
                      <a:pPr algn="ctr" fontAlgn="ctr"/>
                      <a:r>
                        <a:rPr lang="zh-CN" altLang="en-US" sz="1100" b="0" i="0" u="none" strike="noStrike">
                          <a:solidFill>
                            <a:srgbClr val="000000"/>
                          </a:solidFill>
                          <a:effectLst/>
                          <a:latin typeface="宋体"/>
                        </a:rPr>
                        <a:t>德斯维尔工业</a:t>
                      </a:r>
                    </a:p>
                  </a:txBody>
                  <a:tcPr marL="0" marR="0" marT="0" marB="0" anchor="ctr"/>
                </a:tc>
                <a:tc>
                  <a:txBody>
                    <a:bodyPr/>
                    <a:lstStyle/>
                    <a:p>
                      <a:pPr algn="ctr" fontAlgn="ctr"/>
                      <a:r>
                        <a:rPr lang="en-US" altLang="zh-CN" sz="1100" b="0" i="0" u="none" strike="noStrike">
                          <a:solidFill>
                            <a:srgbClr val="000000"/>
                          </a:solidFill>
                          <a:effectLst/>
                          <a:latin typeface="宋体"/>
                        </a:rPr>
                        <a:t>1.91</a:t>
                      </a:r>
                    </a:p>
                  </a:txBody>
                  <a:tcPr marL="0" marR="0" marT="0" marB="0" anchor="ctr"/>
                </a:tc>
                <a:tc>
                  <a:txBody>
                    <a:bodyPr/>
                    <a:lstStyle/>
                    <a:p>
                      <a:pPr algn="ctr" fontAlgn="ctr"/>
                      <a:r>
                        <a:rPr lang="en-US" altLang="zh-CN" sz="1100" b="0" i="0" u="none" strike="noStrike">
                          <a:solidFill>
                            <a:srgbClr val="000000"/>
                          </a:solidFill>
                          <a:effectLst/>
                          <a:latin typeface="宋体"/>
                        </a:rPr>
                        <a:t>0.00</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r h="46147">
                <a:tc>
                  <a:txBody>
                    <a:bodyPr/>
                    <a:lstStyle/>
                    <a:p>
                      <a:pPr algn="ctr" fontAlgn="ctr"/>
                      <a:r>
                        <a:rPr lang="en-GB" sz="1100" b="0" i="0" u="none" strike="noStrike">
                          <a:solidFill>
                            <a:srgbClr val="000000"/>
                          </a:solidFill>
                          <a:effectLst/>
                          <a:latin typeface="宋体"/>
                        </a:rPr>
                        <a:t>CMCM.N</a:t>
                      </a:r>
                    </a:p>
                  </a:txBody>
                  <a:tcPr marL="0" marR="0" marT="0" marB="0" anchor="ctr"/>
                </a:tc>
                <a:tc>
                  <a:txBody>
                    <a:bodyPr/>
                    <a:lstStyle/>
                    <a:p>
                      <a:pPr algn="ctr" fontAlgn="ctr"/>
                      <a:r>
                        <a:rPr lang="zh-CN" altLang="en-US" sz="1100" b="0" i="0" u="none" strike="noStrike">
                          <a:solidFill>
                            <a:srgbClr val="000000"/>
                          </a:solidFill>
                          <a:effectLst/>
                          <a:latin typeface="宋体"/>
                        </a:rPr>
                        <a:t>猎豹</a:t>
                      </a:r>
                    </a:p>
                  </a:txBody>
                  <a:tcPr marL="0" marR="0" marT="0" marB="0" anchor="ctr"/>
                </a:tc>
                <a:tc>
                  <a:txBody>
                    <a:bodyPr/>
                    <a:lstStyle/>
                    <a:p>
                      <a:pPr algn="ctr" fontAlgn="ctr"/>
                      <a:r>
                        <a:rPr lang="en-US" altLang="zh-CN" sz="1100" b="0" i="0" u="none" strike="noStrike">
                          <a:solidFill>
                            <a:srgbClr val="000000"/>
                          </a:solidFill>
                          <a:effectLst/>
                          <a:latin typeface="宋体"/>
                        </a:rPr>
                        <a:t>17.52</a:t>
                      </a:r>
                    </a:p>
                  </a:txBody>
                  <a:tcPr marL="0" marR="0" marT="0" marB="0" anchor="ctr"/>
                </a:tc>
                <a:tc>
                  <a:txBody>
                    <a:bodyPr/>
                    <a:lstStyle/>
                    <a:p>
                      <a:pPr algn="ctr" fontAlgn="ctr"/>
                      <a:r>
                        <a:rPr lang="en-US" altLang="zh-CN" sz="1100" b="0" i="0" u="none" strike="noStrike">
                          <a:solidFill>
                            <a:srgbClr val="000000"/>
                          </a:solidFill>
                          <a:effectLst/>
                          <a:latin typeface="宋体"/>
                        </a:rPr>
                        <a:t>-0.06</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bl>
          </a:graphicData>
        </a:graphic>
      </p:graphicFrame>
    </p:spTree>
    <p:extLst>
      <p:ext uri="{BB962C8B-B14F-4D97-AF65-F5344CB8AC3E}">
        <p14:creationId xmlns="" xmlns:p14="http://schemas.microsoft.com/office/powerpoint/2010/main" val="35914854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24</a:t>
            </a:fld>
            <a:endParaRPr lang="zh-CN" altLang="en-US"/>
          </a:p>
        </p:txBody>
      </p:sp>
      <p:sp>
        <p:nvSpPr>
          <p:cNvPr id="3" name="TextBox 2"/>
          <p:cNvSpPr txBox="1"/>
          <p:nvPr/>
        </p:nvSpPr>
        <p:spPr>
          <a:xfrm>
            <a:off x="113364" y="0"/>
            <a:ext cx="8643998" cy="523220"/>
          </a:xfrm>
          <a:prstGeom prst="rect">
            <a:avLst/>
          </a:prstGeom>
          <a:noFill/>
        </p:spPr>
        <p:txBody>
          <a:bodyPr wrap="square" rtlCol="0">
            <a:spAutoFit/>
          </a:bodyPr>
          <a:lstStyle/>
          <a:p>
            <a:r>
              <a:rPr lang="zh-CN" altLang="en-US" sz="2800" b="1" dirty="0" smtClean="0">
                <a:solidFill>
                  <a:srgbClr val="FFFF00"/>
                </a:solidFill>
                <a:latin typeface="楷体" panose="02010609060101010101" pitchFamily="49" charset="-122"/>
                <a:ea typeface="楷体" panose="02010609060101010101" pitchFamily="49" charset="-122"/>
              </a:rPr>
              <a:t>海外</a:t>
            </a:r>
            <a:r>
              <a:rPr lang="zh-CN" altLang="en-US" sz="2800" b="1" dirty="0">
                <a:solidFill>
                  <a:srgbClr val="FFFF00"/>
                </a:solidFill>
                <a:latin typeface="楷体" panose="02010609060101010101" pitchFamily="49" charset="-122"/>
                <a:ea typeface="楷体" panose="02010609060101010101" pitchFamily="49" charset="-122"/>
              </a:rPr>
              <a:t>信息技术</a:t>
            </a:r>
            <a:r>
              <a:rPr lang="zh-CN" altLang="en-US" sz="2800" b="1" dirty="0" smtClean="0">
                <a:solidFill>
                  <a:srgbClr val="FFFF00"/>
                </a:solidFill>
                <a:latin typeface="楷体" panose="02010609060101010101" pitchFamily="49" charset="-122"/>
                <a:ea typeface="楷体" panose="02010609060101010101" pitchFamily="49" charset="-122"/>
              </a:rPr>
              <a:t>中</a:t>
            </a:r>
            <a:r>
              <a:rPr lang="zh-CN" altLang="en-US" sz="2800" b="1" dirty="0">
                <a:solidFill>
                  <a:srgbClr val="FFFF00"/>
                </a:solidFill>
                <a:latin typeface="楷体" panose="02010609060101010101" pitchFamily="49" charset="-122"/>
                <a:ea typeface="楷体" panose="02010609060101010101" pitchFamily="49" charset="-122"/>
              </a:rPr>
              <a:t>概股</a:t>
            </a:r>
            <a:endParaRPr lang="en-US" altLang="zh-CN" sz="2800" b="1" dirty="0">
              <a:solidFill>
                <a:srgbClr val="FFFF00"/>
              </a:solidFill>
              <a:latin typeface="楷体" panose="02010609060101010101" pitchFamily="49" charset="-122"/>
              <a:ea typeface="楷体" panose="02010609060101010101" pitchFamily="49" charset="-122"/>
            </a:endParaRPr>
          </a:p>
        </p:txBody>
      </p:sp>
      <p:graphicFrame>
        <p:nvGraphicFramePr>
          <p:cNvPr id="7" name="表格 6"/>
          <p:cNvGraphicFramePr>
            <a:graphicFrameLocks noGrp="1"/>
          </p:cNvGraphicFramePr>
          <p:nvPr>
            <p:extLst>
              <p:ext uri="{D42A27DB-BD31-4B8C-83A1-F6EECF244321}">
                <p14:modId xmlns="" xmlns:p14="http://schemas.microsoft.com/office/powerpoint/2010/main" val="2433602486"/>
              </p:ext>
            </p:extLst>
          </p:nvPr>
        </p:nvGraphicFramePr>
        <p:xfrm>
          <a:off x="0" y="764713"/>
          <a:ext cx="9143999" cy="5809494"/>
        </p:xfrm>
        <a:graphic>
          <a:graphicData uri="http://schemas.openxmlformats.org/drawingml/2006/table">
            <a:tbl>
              <a:tblPr firstRow="1">
                <a:tableStyleId>{3C2FFA5D-87B4-456A-9821-1D502468CF0F}</a:tableStyleId>
              </a:tblPr>
              <a:tblGrid>
                <a:gridCol w="1744791"/>
                <a:gridCol w="1744791"/>
                <a:gridCol w="1744791"/>
                <a:gridCol w="1744791"/>
                <a:gridCol w="2164835"/>
              </a:tblGrid>
              <a:tr h="157298">
                <a:tc>
                  <a:txBody>
                    <a:bodyPr/>
                    <a:lstStyle/>
                    <a:p>
                      <a:pPr algn="ctr" fontAlgn="ctr"/>
                      <a:r>
                        <a:rPr lang="zh-CN" altLang="en-US" sz="1100" b="1" i="0" u="none" strike="noStrike" dirty="0">
                          <a:solidFill>
                            <a:schemeClr val="bg1"/>
                          </a:solidFill>
                          <a:effectLst/>
                          <a:latin typeface="宋体"/>
                        </a:rPr>
                        <a:t>证券代码</a:t>
                      </a:r>
                    </a:p>
                  </a:txBody>
                  <a:tcPr marL="0" marR="0" marT="0" marB="0" anchor="ctr"/>
                </a:tc>
                <a:tc>
                  <a:txBody>
                    <a:bodyPr/>
                    <a:lstStyle/>
                    <a:p>
                      <a:pPr algn="ctr" fontAlgn="ctr"/>
                      <a:r>
                        <a:rPr lang="zh-CN" altLang="en-US" sz="1100" b="1" i="0" u="none" strike="noStrike" dirty="0">
                          <a:solidFill>
                            <a:schemeClr val="bg1"/>
                          </a:solidFill>
                          <a:effectLst/>
                          <a:latin typeface="宋体"/>
                        </a:rPr>
                        <a:t>证券简称</a:t>
                      </a:r>
                    </a:p>
                  </a:txBody>
                  <a:tcPr marL="0" marR="0" marT="0" marB="0" anchor="ctr"/>
                </a:tc>
                <a:tc>
                  <a:txBody>
                    <a:bodyPr/>
                    <a:lstStyle/>
                    <a:p>
                      <a:pPr algn="ctr" rtl="0" fontAlgn="t"/>
                      <a:r>
                        <a:rPr lang="zh-CN" altLang="en-US" sz="1100" b="1" i="0" u="none" strike="noStrike" dirty="0">
                          <a:solidFill>
                            <a:schemeClr val="bg1"/>
                          </a:solidFill>
                          <a:effectLst/>
                          <a:latin typeface="宋体"/>
                        </a:rPr>
                        <a:t>收盘价</a:t>
                      </a:r>
                    </a:p>
                  </a:txBody>
                  <a:tcPr marL="0" marR="0" marT="0" marB="0"/>
                </a:tc>
                <a:tc>
                  <a:txBody>
                    <a:bodyPr/>
                    <a:lstStyle/>
                    <a:p>
                      <a:pPr algn="ctr" fontAlgn="ctr"/>
                      <a:r>
                        <a:rPr lang="zh-CN" altLang="en-US" sz="1100" b="1" i="0" u="none" strike="noStrike" dirty="0">
                          <a:solidFill>
                            <a:schemeClr val="bg1"/>
                          </a:solidFill>
                          <a:effectLst/>
                          <a:latin typeface="宋体"/>
                        </a:rPr>
                        <a:t>周涨跌幅 </a:t>
                      </a:r>
                      <a:r>
                        <a:rPr lang="en-US" altLang="zh-CN" sz="1100" b="1" i="0" u="none" strike="noStrike" dirty="0">
                          <a:solidFill>
                            <a:schemeClr val="bg1"/>
                          </a:solidFill>
                          <a:effectLst/>
                          <a:latin typeface="宋体"/>
                        </a:rPr>
                        <a:t>%</a:t>
                      </a:r>
                    </a:p>
                  </a:txBody>
                  <a:tcPr marL="0" marR="0" marT="0" marB="0" anchor="ctr"/>
                </a:tc>
                <a:tc>
                  <a:txBody>
                    <a:bodyPr/>
                    <a:lstStyle/>
                    <a:p>
                      <a:pPr algn="ctr" fontAlgn="ctr"/>
                      <a:r>
                        <a:rPr lang="zh-CN" altLang="en-US" sz="1100" b="1" i="0" u="none" strike="noStrike" dirty="0">
                          <a:solidFill>
                            <a:schemeClr val="bg1"/>
                          </a:solidFill>
                          <a:effectLst/>
                          <a:latin typeface="宋体"/>
                        </a:rPr>
                        <a:t>所属</a:t>
                      </a:r>
                      <a:r>
                        <a:rPr lang="en-US" altLang="zh-CN" sz="1100" b="1" i="0" u="none" strike="noStrike" dirty="0">
                          <a:solidFill>
                            <a:schemeClr val="bg1"/>
                          </a:solidFill>
                          <a:effectLst/>
                          <a:latin typeface="宋体"/>
                        </a:rPr>
                        <a:t>Wind</a:t>
                      </a:r>
                      <a:r>
                        <a:rPr lang="zh-CN" altLang="en-US" sz="1100" b="1" i="0" u="none" strike="noStrike" dirty="0">
                          <a:solidFill>
                            <a:schemeClr val="bg1"/>
                          </a:solidFill>
                          <a:effectLst/>
                          <a:latin typeface="宋体"/>
                        </a:rPr>
                        <a:t>行业名称</a:t>
                      </a:r>
                    </a:p>
                  </a:txBody>
                  <a:tcPr marL="0" marR="0" marT="0" marB="0" anchor="ctr"/>
                </a:tc>
              </a:tr>
              <a:tr h="167067">
                <a:tc>
                  <a:txBody>
                    <a:bodyPr/>
                    <a:lstStyle/>
                    <a:p>
                      <a:pPr algn="ctr" fontAlgn="ctr"/>
                      <a:r>
                        <a:rPr lang="en-GB" sz="1100" b="0" i="0" u="none" strike="noStrike" dirty="0">
                          <a:solidFill>
                            <a:srgbClr val="000000"/>
                          </a:solidFill>
                          <a:effectLst/>
                          <a:latin typeface="宋体"/>
                        </a:rPr>
                        <a:t>XNET.O</a:t>
                      </a:r>
                    </a:p>
                  </a:txBody>
                  <a:tcPr marL="0" marR="0" marT="0" marB="0" anchor="ctr"/>
                </a:tc>
                <a:tc>
                  <a:txBody>
                    <a:bodyPr/>
                    <a:lstStyle/>
                    <a:p>
                      <a:pPr algn="ctr" fontAlgn="ctr"/>
                      <a:r>
                        <a:rPr lang="zh-CN" altLang="en-US" sz="1100" b="0" i="0" u="none" strike="noStrike">
                          <a:solidFill>
                            <a:srgbClr val="000000"/>
                          </a:solidFill>
                          <a:effectLst/>
                          <a:latin typeface="宋体"/>
                        </a:rPr>
                        <a:t>迅雷</a:t>
                      </a:r>
                    </a:p>
                  </a:txBody>
                  <a:tcPr marL="0" marR="0" marT="0" marB="0" anchor="ctr"/>
                </a:tc>
                <a:tc>
                  <a:txBody>
                    <a:bodyPr/>
                    <a:lstStyle/>
                    <a:p>
                      <a:pPr algn="ctr" fontAlgn="ctr"/>
                      <a:r>
                        <a:rPr lang="en-US" altLang="zh-CN" sz="1100" b="0" i="0" u="none" strike="noStrike">
                          <a:solidFill>
                            <a:srgbClr val="000000"/>
                          </a:solidFill>
                          <a:effectLst/>
                          <a:latin typeface="宋体"/>
                        </a:rPr>
                        <a:t>6.55</a:t>
                      </a:r>
                    </a:p>
                  </a:txBody>
                  <a:tcPr marL="0" marR="0" marT="0" marB="0" anchor="ctr"/>
                </a:tc>
                <a:tc>
                  <a:txBody>
                    <a:bodyPr/>
                    <a:lstStyle/>
                    <a:p>
                      <a:pPr algn="ctr" fontAlgn="ctr"/>
                      <a:r>
                        <a:rPr lang="en-US" altLang="zh-CN" sz="1100" b="0" i="0" u="none" strike="noStrike">
                          <a:solidFill>
                            <a:srgbClr val="000000"/>
                          </a:solidFill>
                          <a:effectLst/>
                          <a:latin typeface="宋体"/>
                        </a:rPr>
                        <a:t>-0.15</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UTSI.O</a:t>
                      </a:r>
                    </a:p>
                  </a:txBody>
                  <a:tcPr marL="0" marR="0" marT="0" marB="0" anchor="ctr"/>
                </a:tc>
                <a:tc>
                  <a:txBody>
                    <a:bodyPr/>
                    <a:lstStyle/>
                    <a:p>
                      <a:pPr algn="ctr" fontAlgn="ctr"/>
                      <a:r>
                        <a:rPr lang="en-GB" sz="1100" b="0" i="0" u="none" strike="noStrike">
                          <a:solidFill>
                            <a:srgbClr val="000000"/>
                          </a:solidFill>
                          <a:effectLst/>
                          <a:latin typeface="宋体"/>
                        </a:rPr>
                        <a:t>UT</a:t>
                      </a:r>
                      <a:r>
                        <a:rPr lang="zh-CN" altLang="en-US" sz="1100" b="0" i="0" u="none" strike="noStrike">
                          <a:solidFill>
                            <a:srgbClr val="000000"/>
                          </a:solidFill>
                          <a:effectLst/>
                          <a:latin typeface="宋体"/>
                        </a:rPr>
                        <a:t>斯达康</a:t>
                      </a:r>
                    </a:p>
                  </a:txBody>
                  <a:tcPr marL="0" marR="0" marT="0" marB="0" anchor="ctr"/>
                </a:tc>
                <a:tc>
                  <a:txBody>
                    <a:bodyPr/>
                    <a:lstStyle/>
                    <a:p>
                      <a:pPr algn="ctr" fontAlgn="ctr"/>
                      <a:r>
                        <a:rPr lang="en-US" altLang="zh-CN" sz="1100" b="0" i="0" u="none" strike="noStrike">
                          <a:solidFill>
                            <a:srgbClr val="000000"/>
                          </a:solidFill>
                          <a:effectLst/>
                          <a:latin typeface="宋体"/>
                        </a:rPr>
                        <a:t>2.64</a:t>
                      </a:r>
                    </a:p>
                  </a:txBody>
                  <a:tcPr marL="0" marR="0" marT="0" marB="0" anchor="ctr"/>
                </a:tc>
                <a:tc>
                  <a:txBody>
                    <a:bodyPr/>
                    <a:lstStyle/>
                    <a:p>
                      <a:pPr algn="ctr" fontAlgn="ctr"/>
                      <a:r>
                        <a:rPr lang="en-US" altLang="zh-CN" sz="1100" b="0" i="0" u="none" strike="noStrike">
                          <a:solidFill>
                            <a:srgbClr val="000000"/>
                          </a:solidFill>
                          <a:effectLst/>
                          <a:latin typeface="宋体"/>
                        </a:rPr>
                        <a:t>-0.38</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GOMO.O</a:t>
                      </a:r>
                    </a:p>
                  </a:txBody>
                  <a:tcPr marL="0" marR="0" marT="0" marB="0" anchor="ctr"/>
                </a:tc>
                <a:tc>
                  <a:txBody>
                    <a:bodyPr/>
                    <a:lstStyle/>
                    <a:p>
                      <a:pPr algn="ctr" fontAlgn="ctr"/>
                      <a:r>
                        <a:rPr lang="zh-CN" altLang="en-US" sz="1100" b="0" i="0" u="none" strike="noStrike">
                          <a:solidFill>
                            <a:srgbClr val="000000"/>
                          </a:solidFill>
                          <a:effectLst/>
                          <a:latin typeface="宋体"/>
                        </a:rPr>
                        <a:t>久邦数码</a:t>
                      </a:r>
                    </a:p>
                  </a:txBody>
                  <a:tcPr marL="0" marR="0" marT="0" marB="0" anchor="ctr"/>
                </a:tc>
                <a:tc>
                  <a:txBody>
                    <a:bodyPr/>
                    <a:lstStyle/>
                    <a:p>
                      <a:pPr algn="ctr" fontAlgn="ctr"/>
                      <a:r>
                        <a:rPr lang="en-US" altLang="zh-CN" sz="1100" b="0" i="0" u="none" strike="noStrike">
                          <a:solidFill>
                            <a:srgbClr val="000000"/>
                          </a:solidFill>
                          <a:effectLst/>
                          <a:latin typeface="宋体"/>
                        </a:rPr>
                        <a:t>3.59</a:t>
                      </a:r>
                    </a:p>
                  </a:txBody>
                  <a:tcPr marL="0" marR="0" marT="0" marB="0" anchor="ctr"/>
                </a:tc>
                <a:tc>
                  <a:txBody>
                    <a:bodyPr/>
                    <a:lstStyle/>
                    <a:p>
                      <a:pPr algn="ctr" fontAlgn="ctr"/>
                      <a:r>
                        <a:rPr lang="en-US" altLang="zh-CN" sz="1100" b="0" i="0" u="none" strike="noStrike">
                          <a:solidFill>
                            <a:srgbClr val="000000"/>
                          </a:solidFill>
                          <a:effectLst/>
                          <a:latin typeface="宋体"/>
                        </a:rPr>
                        <a:t>-0.55</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DATE.O</a:t>
                      </a:r>
                    </a:p>
                  </a:txBody>
                  <a:tcPr marL="0" marR="0" marT="0" marB="0" anchor="ctr"/>
                </a:tc>
                <a:tc>
                  <a:txBody>
                    <a:bodyPr/>
                    <a:lstStyle/>
                    <a:p>
                      <a:pPr algn="ctr" fontAlgn="ctr"/>
                      <a:r>
                        <a:rPr lang="zh-CN" altLang="en-US" sz="1100" b="0" i="0" u="none" strike="noStrike">
                          <a:solidFill>
                            <a:srgbClr val="000000"/>
                          </a:solidFill>
                          <a:effectLst/>
                          <a:latin typeface="宋体"/>
                        </a:rPr>
                        <a:t>世纪佳缘</a:t>
                      </a:r>
                    </a:p>
                  </a:txBody>
                  <a:tcPr marL="0" marR="0" marT="0" marB="0" anchor="ctr"/>
                </a:tc>
                <a:tc>
                  <a:txBody>
                    <a:bodyPr/>
                    <a:lstStyle/>
                    <a:p>
                      <a:pPr algn="ctr" fontAlgn="ctr"/>
                      <a:r>
                        <a:rPr lang="en-US" altLang="zh-CN" sz="1100" b="0" i="0" u="none" strike="noStrike">
                          <a:solidFill>
                            <a:srgbClr val="000000"/>
                          </a:solidFill>
                          <a:effectLst/>
                          <a:latin typeface="宋体"/>
                        </a:rPr>
                        <a:t>5.07</a:t>
                      </a:r>
                    </a:p>
                  </a:txBody>
                  <a:tcPr marL="0" marR="0" marT="0" marB="0" anchor="ctr"/>
                </a:tc>
                <a:tc>
                  <a:txBody>
                    <a:bodyPr/>
                    <a:lstStyle/>
                    <a:p>
                      <a:pPr algn="ctr" fontAlgn="ctr"/>
                      <a:r>
                        <a:rPr lang="en-US" altLang="zh-CN" sz="1100" b="0" i="0" u="none" strike="noStrike">
                          <a:solidFill>
                            <a:srgbClr val="000000"/>
                          </a:solidFill>
                          <a:effectLst/>
                          <a:latin typeface="宋体"/>
                        </a:rPr>
                        <a:t>-0.59</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HOLI.O</a:t>
                      </a:r>
                    </a:p>
                  </a:txBody>
                  <a:tcPr marL="0" marR="0" marT="0" marB="0" anchor="ctr"/>
                </a:tc>
                <a:tc>
                  <a:txBody>
                    <a:bodyPr/>
                    <a:lstStyle/>
                    <a:p>
                      <a:pPr algn="ctr" fontAlgn="ctr"/>
                      <a:r>
                        <a:rPr lang="zh-CN" altLang="en-US" sz="1100" b="0" i="0" u="none" strike="noStrike">
                          <a:solidFill>
                            <a:srgbClr val="000000"/>
                          </a:solidFill>
                          <a:effectLst/>
                          <a:latin typeface="宋体"/>
                        </a:rPr>
                        <a:t>和利时自动化</a:t>
                      </a:r>
                    </a:p>
                  </a:txBody>
                  <a:tcPr marL="0" marR="0" marT="0" marB="0" anchor="ctr"/>
                </a:tc>
                <a:tc>
                  <a:txBody>
                    <a:bodyPr/>
                    <a:lstStyle/>
                    <a:p>
                      <a:pPr algn="ctr" fontAlgn="ctr"/>
                      <a:r>
                        <a:rPr lang="en-US" altLang="zh-CN" sz="1100" b="0" i="0" u="none" strike="noStrike">
                          <a:solidFill>
                            <a:srgbClr val="000000"/>
                          </a:solidFill>
                          <a:effectLst/>
                          <a:latin typeface="宋体"/>
                        </a:rPr>
                        <a:t>19.56</a:t>
                      </a:r>
                    </a:p>
                  </a:txBody>
                  <a:tcPr marL="0" marR="0" marT="0" marB="0" anchor="ctr"/>
                </a:tc>
                <a:tc>
                  <a:txBody>
                    <a:bodyPr/>
                    <a:lstStyle/>
                    <a:p>
                      <a:pPr algn="ctr" fontAlgn="ctr"/>
                      <a:r>
                        <a:rPr lang="en-US" altLang="zh-CN" sz="1100" b="0" i="0" u="none" strike="noStrike">
                          <a:solidFill>
                            <a:srgbClr val="000000"/>
                          </a:solidFill>
                          <a:effectLst/>
                          <a:latin typeface="宋体"/>
                        </a:rPr>
                        <a:t>-0.71</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ATHM.N</a:t>
                      </a:r>
                    </a:p>
                  </a:txBody>
                  <a:tcPr marL="0" marR="0" marT="0" marB="0" anchor="ctr"/>
                </a:tc>
                <a:tc>
                  <a:txBody>
                    <a:bodyPr/>
                    <a:lstStyle/>
                    <a:p>
                      <a:pPr algn="ctr" fontAlgn="ctr"/>
                      <a:r>
                        <a:rPr lang="zh-CN" altLang="en-US" sz="1100" b="0" i="0" u="none" strike="noStrike">
                          <a:solidFill>
                            <a:srgbClr val="000000"/>
                          </a:solidFill>
                          <a:effectLst/>
                          <a:latin typeface="宋体"/>
                        </a:rPr>
                        <a:t>汽车之家</a:t>
                      </a:r>
                    </a:p>
                  </a:txBody>
                  <a:tcPr marL="0" marR="0" marT="0" marB="0" anchor="ctr"/>
                </a:tc>
                <a:tc>
                  <a:txBody>
                    <a:bodyPr/>
                    <a:lstStyle/>
                    <a:p>
                      <a:pPr algn="ctr" fontAlgn="ctr"/>
                      <a:r>
                        <a:rPr lang="en-US" altLang="zh-CN" sz="1100" b="0" i="0" u="none" strike="noStrike">
                          <a:solidFill>
                            <a:srgbClr val="000000"/>
                          </a:solidFill>
                          <a:effectLst/>
                          <a:latin typeface="宋体"/>
                        </a:rPr>
                        <a:t>44.08</a:t>
                      </a:r>
                    </a:p>
                  </a:txBody>
                  <a:tcPr marL="0" marR="0" marT="0" marB="0" anchor="ctr"/>
                </a:tc>
                <a:tc>
                  <a:txBody>
                    <a:bodyPr/>
                    <a:lstStyle/>
                    <a:p>
                      <a:pPr algn="ctr" fontAlgn="ctr"/>
                      <a:r>
                        <a:rPr lang="en-US" altLang="zh-CN" sz="1100" b="0" i="0" u="none" strike="noStrike">
                          <a:solidFill>
                            <a:srgbClr val="000000"/>
                          </a:solidFill>
                          <a:effectLst/>
                          <a:latin typeface="宋体"/>
                        </a:rPr>
                        <a:t>-0.92</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CSIQ.O</a:t>
                      </a:r>
                    </a:p>
                  </a:txBody>
                  <a:tcPr marL="0" marR="0" marT="0" marB="0" anchor="ctr"/>
                </a:tc>
                <a:tc>
                  <a:txBody>
                    <a:bodyPr/>
                    <a:lstStyle/>
                    <a:p>
                      <a:pPr algn="ctr" fontAlgn="ctr"/>
                      <a:r>
                        <a:rPr lang="zh-CN" altLang="en-US" sz="1100" b="0" i="0" u="none" strike="noStrike">
                          <a:solidFill>
                            <a:srgbClr val="000000"/>
                          </a:solidFill>
                          <a:effectLst/>
                          <a:latin typeface="宋体"/>
                        </a:rPr>
                        <a:t>阿特斯太阳能</a:t>
                      </a:r>
                    </a:p>
                  </a:txBody>
                  <a:tcPr marL="0" marR="0" marT="0" marB="0" anchor="ctr"/>
                </a:tc>
                <a:tc>
                  <a:txBody>
                    <a:bodyPr/>
                    <a:lstStyle/>
                    <a:p>
                      <a:pPr algn="ctr" fontAlgn="ctr"/>
                      <a:r>
                        <a:rPr lang="en-US" altLang="zh-CN" sz="1100" b="0" i="0" u="none" strike="noStrike">
                          <a:solidFill>
                            <a:srgbClr val="000000"/>
                          </a:solidFill>
                          <a:effectLst/>
                          <a:latin typeface="宋体"/>
                        </a:rPr>
                        <a:t>34.48</a:t>
                      </a:r>
                    </a:p>
                  </a:txBody>
                  <a:tcPr marL="0" marR="0" marT="0" marB="0" anchor="ctr"/>
                </a:tc>
                <a:tc>
                  <a:txBody>
                    <a:bodyPr/>
                    <a:lstStyle/>
                    <a:p>
                      <a:pPr algn="ctr" fontAlgn="ctr"/>
                      <a:r>
                        <a:rPr lang="en-US" altLang="zh-CN" sz="1100" b="0" i="0" u="none" strike="noStrike">
                          <a:solidFill>
                            <a:srgbClr val="000000"/>
                          </a:solidFill>
                          <a:effectLst/>
                          <a:latin typeface="宋体"/>
                        </a:rPr>
                        <a:t>-1.13</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TSL.N</a:t>
                      </a:r>
                    </a:p>
                  </a:txBody>
                  <a:tcPr marL="0" marR="0" marT="0" marB="0" anchor="ctr"/>
                </a:tc>
                <a:tc>
                  <a:txBody>
                    <a:bodyPr/>
                    <a:lstStyle/>
                    <a:p>
                      <a:pPr algn="ctr" fontAlgn="ctr"/>
                      <a:r>
                        <a:rPr lang="zh-CN" altLang="en-US" sz="1100" b="0" i="0" u="none" strike="noStrike">
                          <a:solidFill>
                            <a:srgbClr val="000000"/>
                          </a:solidFill>
                          <a:effectLst/>
                          <a:latin typeface="宋体"/>
                        </a:rPr>
                        <a:t>天合光能</a:t>
                      </a:r>
                    </a:p>
                  </a:txBody>
                  <a:tcPr marL="0" marR="0" marT="0" marB="0" anchor="ctr"/>
                </a:tc>
                <a:tc>
                  <a:txBody>
                    <a:bodyPr/>
                    <a:lstStyle/>
                    <a:p>
                      <a:pPr algn="ctr" fontAlgn="ctr"/>
                      <a:r>
                        <a:rPr lang="en-US" altLang="zh-CN" sz="1100" b="0" i="0" u="none" strike="noStrike">
                          <a:solidFill>
                            <a:srgbClr val="000000"/>
                          </a:solidFill>
                          <a:effectLst/>
                          <a:latin typeface="宋体"/>
                        </a:rPr>
                        <a:t>12.11</a:t>
                      </a:r>
                    </a:p>
                  </a:txBody>
                  <a:tcPr marL="0" marR="0" marT="0" marB="0" anchor="ctr"/>
                </a:tc>
                <a:tc>
                  <a:txBody>
                    <a:bodyPr/>
                    <a:lstStyle/>
                    <a:p>
                      <a:pPr algn="ctr" fontAlgn="ctr"/>
                      <a:r>
                        <a:rPr lang="en-US" altLang="zh-CN" sz="1100" b="0" i="0" u="none" strike="noStrike">
                          <a:solidFill>
                            <a:srgbClr val="000000"/>
                          </a:solidFill>
                          <a:effectLst/>
                          <a:latin typeface="宋体"/>
                        </a:rPr>
                        <a:t>-1.22</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85929">
                <a:tc>
                  <a:txBody>
                    <a:bodyPr/>
                    <a:lstStyle/>
                    <a:p>
                      <a:pPr algn="ctr" fontAlgn="ctr"/>
                      <a:r>
                        <a:rPr lang="en-GB" sz="1100" b="0" i="0" u="none" strike="noStrike">
                          <a:solidFill>
                            <a:srgbClr val="000000"/>
                          </a:solidFill>
                          <a:effectLst/>
                          <a:latin typeface="宋体"/>
                        </a:rPr>
                        <a:t>VNET.O</a:t>
                      </a:r>
                    </a:p>
                  </a:txBody>
                  <a:tcPr marL="0" marR="0" marT="0" marB="0" anchor="ctr"/>
                </a:tc>
                <a:tc>
                  <a:txBody>
                    <a:bodyPr/>
                    <a:lstStyle/>
                    <a:p>
                      <a:pPr algn="ctr" fontAlgn="ctr"/>
                      <a:r>
                        <a:rPr lang="zh-CN" altLang="en-US" sz="1100" b="0" i="0" u="none" strike="noStrike">
                          <a:solidFill>
                            <a:srgbClr val="000000"/>
                          </a:solidFill>
                          <a:effectLst/>
                          <a:latin typeface="宋体"/>
                        </a:rPr>
                        <a:t>世纪互联</a:t>
                      </a:r>
                    </a:p>
                  </a:txBody>
                  <a:tcPr marL="0" marR="0" marT="0" marB="0" anchor="ctr"/>
                </a:tc>
                <a:tc>
                  <a:txBody>
                    <a:bodyPr/>
                    <a:lstStyle/>
                    <a:p>
                      <a:pPr algn="ctr" fontAlgn="ctr"/>
                      <a:r>
                        <a:rPr lang="en-US" altLang="zh-CN" sz="1100" b="0" i="0" u="none" strike="noStrike">
                          <a:solidFill>
                            <a:srgbClr val="000000"/>
                          </a:solidFill>
                          <a:effectLst/>
                          <a:latin typeface="宋体"/>
                        </a:rPr>
                        <a:t>16.98</a:t>
                      </a:r>
                    </a:p>
                  </a:txBody>
                  <a:tcPr marL="0" marR="0" marT="0" marB="0" anchor="ctr"/>
                </a:tc>
                <a:tc>
                  <a:txBody>
                    <a:bodyPr/>
                    <a:lstStyle/>
                    <a:p>
                      <a:pPr algn="ctr" fontAlgn="ctr"/>
                      <a:r>
                        <a:rPr lang="en-US" altLang="zh-CN" sz="1100" b="0" i="0" u="none" strike="noStrike">
                          <a:solidFill>
                            <a:srgbClr val="000000"/>
                          </a:solidFill>
                          <a:effectLst/>
                          <a:latin typeface="宋体"/>
                        </a:rPr>
                        <a:t>-1.28</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ACTS.O</a:t>
                      </a:r>
                    </a:p>
                  </a:txBody>
                  <a:tcPr marL="0" marR="0" marT="0" marB="0" anchor="ctr"/>
                </a:tc>
                <a:tc>
                  <a:txBody>
                    <a:bodyPr/>
                    <a:lstStyle/>
                    <a:p>
                      <a:pPr algn="ctr" fontAlgn="ctr"/>
                      <a:r>
                        <a:rPr lang="zh-CN" altLang="en-US" sz="1100" b="0" i="0" u="none" strike="noStrike">
                          <a:solidFill>
                            <a:srgbClr val="000000"/>
                          </a:solidFill>
                          <a:effectLst/>
                          <a:latin typeface="宋体"/>
                        </a:rPr>
                        <a:t>炬力</a:t>
                      </a:r>
                    </a:p>
                  </a:txBody>
                  <a:tcPr marL="0" marR="0" marT="0" marB="0" anchor="ctr"/>
                </a:tc>
                <a:tc>
                  <a:txBody>
                    <a:bodyPr/>
                    <a:lstStyle/>
                    <a:p>
                      <a:pPr algn="ctr" fontAlgn="ctr"/>
                      <a:r>
                        <a:rPr lang="en-US" altLang="zh-CN" sz="1100" b="0" i="0" u="none" strike="noStrike">
                          <a:solidFill>
                            <a:srgbClr val="000000"/>
                          </a:solidFill>
                          <a:effectLst/>
                          <a:latin typeface="宋体"/>
                        </a:rPr>
                        <a:t>1.51</a:t>
                      </a:r>
                    </a:p>
                  </a:txBody>
                  <a:tcPr marL="0" marR="0" marT="0" marB="0" anchor="ctr"/>
                </a:tc>
                <a:tc>
                  <a:txBody>
                    <a:bodyPr/>
                    <a:lstStyle/>
                    <a:p>
                      <a:pPr algn="ctr" fontAlgn="ctr"/>
                      <a:r>
                        <a:rPr lang="en-US" altLang="zh-CN" sz="1100" b="0" i="0" u="none" strike="noStrike">
                          <a:solidFill>
                            <a:srgbClr val="000000"/>
                          </a:solidFill>
                          <a:effectLst/>
                          <a:latin typeface="宋体"/>
                        </a:rPr>
                        <a:t>-1.31</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85929">
                <a:tc>
                  <a:txBody>
                    <a:bodyPr/>
                    <a:lstStyle/>
                    <a:p>
                      <a:pPr algn="ctr" fontAlgn="ctr"/>
                      <a:r>
                        <a:rPr lang="en-GB" sz="1100" b="0" i="0" u="none" strike="noStrike">
                          <a:solidFill>
                            <a:srgbClr val="000000"/>
                          </a:solidFill>
                          <a:effectLst/>
                          <a:latin typeface="宋体"/>
                        </a:rPr>
                        <a:t>SINA.O</a:t>
                      </a:r>
                    </a:p>
                  </a:txBody>
                  <a:tcPr marL="0" marR="0" marT="0" marB="0" anchor="ctr"/>
                </a:tc>
                <a:tc>
                  <a:txBody>
                    <a:bodyPr/>
                    <a:lstStyle/>
                    <a:p>
                      <a:pPr algn="ctr" fontAlgn="ctr"/>
                      <a:r>
                        <a:rPr lang="zh-CN" altLang="en-US" sz="1100" b="0" i="0" u="none" strike="noStrike">
                          <a:solidFill>
                            <a:srgbClr val="000000"/>
                          </a:solidFill>
                          <a:effectLst/>
                          <a:latin typeface="宋体"/>
                        </a:rPr>
                        <a:t>新浪</a:t>
                      </a:r>
                    </a:p>
                  </a:txBody>
                  <a:tcPr marL="0" marR="0" marT="0" marB="0" anchor="ctr"/>
                </a:tc>
                <a:tc>
                  <a:txBody>
                    <a:bodyPr/>
                    <a:lstStyle/>
                    <a:p>
                      <a:pPr algn="ctr" fontAlgn="ctr"/>
                      <a:r>
                        <a:rPr lang="en-US" altLang="zh-CN" sz="1100" b="0" i="0" u="none" strike="noStrike">
                          <a:solidFill>
                            <a:srgbClr val="000000"/>
                          </a:solidFill>
                          <a:effectLst/>
                          <a:latin typeface="宋体"/>
                        </a:rPr>
                        <a:t>32.45</a:t>
                      </a:r>
                    </a:p>
                  </a:txBody>
                  <a:tcPr marL="0" marR="0" marT="0" marB="0" anchor="ctr"/>
                </a:tc>
                <a:tc>
                  <a:txBody>
                    <a:bodyPr/>
                    <a:lstStyle/>
                    <a:p>
                      <a:pPr algn="ctr" fontAlgn="ctr"/>
                      <a:r>
                        <a:rPr lang="en-US" altLang="zh-CN" sz="1100" b="0" i="0" u="none" strike="noStrike">
                          <a:solidFill>
                            <a:srgbClr val="000000"/>
                          </a:solidFill>
                          <a:effectLst/>
                          <a:latin typeface="宋体"/>
                        </a:rPr>
                        <a:t>-1.46</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85929">
                <a:tc>
                  <a:txBody>
                    <a:bodyPr/>
                    <a:lstStyle/>
                    <a:p>
                      <a:pPr algn="ctr" fontAlgn="ctr"/>
                      <a:r>
                        <a:rPr lang="en-GB" sz="1100" b="0" i="0" u="none" strike="noStrike">
                          <a:solidFill>
                            <a:srgbClr val="000000"/>
                          </a:solidFill>
                          <a:effectLst/>
                          <a:latin typeface="宋体"/>
                        </a:rPr>
                        <a:t>CHU.N</a:t>
                      </a:r>
                    </a:p>
                  </a:txBody>
                  <a:tcPr marL="0" marR="0" marT="0" marB="0" anchor="ctr"/>
                </a:tc>
                <a:tc>
                  <a:txBody>
                    <a:bodyPr/>
                    <a:lstStyle/>
                    <a:p>
                      <a:pPr algn="ctr" fontAlgn="ctr"/>
                      <a:r>
                        <a:rPr lang="zh-CN" altLang="en-US" sz="1100" b="0" i="0" u="none" strike="noStrike">
                          <a:solidFill>
                            <a:srgbClr val="000000"/>
                          </a:solidFill>
                          <a:effectLst/>
                          <a:latin typeface="宋体"/>
                        </a:rPr>
                        <a:t>中国联通</a:t>
                      </a:r>
                    </a:p>
                  </a:txBody>
                  <a:tcPr marL="0" marR="0" marT="0" marB="0" anchor="ctr"/>
                </a:tc>
                <a:tc>
                  <a:txBody>
                    <a:bodyPr/>
                    <a:lstStyle/>
                    <a:p>
                      <a:pPr algn="ctr" fontAlgn="ctr"/>
                      <a:r>
                        <a:rPr lang="en-US" altLang="zh-CN" sz="1100" b="0" i="0" u="none" strike="noStrike">
                          <a:solidFill>
                            <a:srgbClr val="000000"/>
                          </a:solidFill>
                          <a:effectLst/>
                          <a:latin typeface="宋体"/>
                        </a:rPr>
                        <a:t>14.95</a:t>
                      </a:r>
                    </a:p>
                  </a:txBody>
                  <a:tcPr marL="0" marR="0" marT="0" marB="0" anchor="ctr"/>
                </a:tc>
                <a:tc>
                  <a:txBody>
                    <a:bodyPr/>
                    <a:lstStyle/>
                    <a:p>
                      <a:pPr algn="ctr" fontAlgn="ctr"/>
                      <a:r>
                        <a:rPr lang="en-US" altLang="zh-CN" sz="1100" b="0" i="0" u="none" strike="noStrike">
                          <a:solidFill>
                            <a:srgbClr val="000000"/>
                          </a:solidFill>
                          <a:effectLst/>
                          <a:latin typeface="宋体"/>
                        </a:rPr>
                        <a:t>-1.52</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YY.O</a:t>
                      </a:r>
                    </a:p>
                  </a:txBody>
                  <a:tcPr marL="0" marR="0" marT="0" marB="0" anchor="ctr"/>
                </a:tc>
                <a:tc>
                  <a:txBody>
                    <a:bodyPr/>
                    <a:lstStyle/>
                    <a:p>
                      <a:pPr algn="ctr" fontAlgn="ctr"/>
                      <a:r>
                        <a:rPr lang="zh-CN" altLang="en-US" sz="1100" b="0" i="0" u="none" strike="noStrike">
                          <a:solidFill>
                            <a:srgbClr val="000000"/>
                          </a:solidFill>
                          <a:effectLst/>
                          <a:latin typeface="宋体"/>
                        </a:rPr>
                        <a:t>欢聚时代</a:t>
                      </a:r>
                    </a:p>
                  </a:txBody>
                  <a:tcPr marL="0" marR="0" marT="0" marB="0" anchor="ctr"/>
                </a:tc>
                <a:tc>
                  <a:txBody>
                    <a:bodyPr/>
                    <a:lstStyle/>
                    <a:p>
                      <a:pPr algn="ctr" fontAlgn="ctr"/>
                      <a:r>
                        <a:rPr lang="en-US" altLang="zh-CN" sz="1100" b="0" i="0" u="none" strike="noStrike">
                          <a:solidFill>
                            <a:srgbClr val="000000"/>
                          </a:solidFill>
                          <a:effectLst/>
                          <a:latin typeface="宋体"/>
                        </a:rPr>
                        <a:t>55.2</a:t>
                      </a:r>
                    </a:p>
                  </a:txBody>
                  <a:tcPr marL="0" marR="0" marT="0" marB="0" anchor="ctr"/>
                </a:tc>
                <a:tc>
                  <a:txBody>
                    <a:bodyPr/>
                    <a:lstStyle/>
                    <a:p>
                      <a:pPr algn="ctr" fontAlgn="ctr"/>
                      <a:r>
                        <a:rPr lang="en-US" altLang="zh-CN" sz="1100" b="0" i="0" u="none" strike="noStrike">
                          <a:solidFill>
                            <a:srgbClr val="000000"/>
                          </a:solidFill>
                          <a:effectLst/>
                          <a:latin typeface="宋体"/>
                        </a:rPr>
                        <a:t>-1.77</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FTNT.O</a:t>
                      </a:r>
                    </a:p>
                  </a:txBody>
                  <a:tcPr marL="0" marR="0" marT="0" marB="0" anchor="ctr"/>
                </a:tc>
                <a:tc>
                  <a:txBody>
                    <a:bodyPr/>
                    <a:lstStyle/>
                    <a:p>
                      <a:pPr algn="ctr" fontAlgn="ctr"/>
                      <a:r>
                        <a:rPr lang="zh-CN" altLang="en-US" sz="1100" b="0" i="0" u="none" strike="noStrike">
                          <a:solidFill>
                            <a:srgbClr val="000000"/>
                          </a:solidFill>
                          <a:effectLst/>
                          <a:latin typeface="宋体"/>
                        </a:rPr>
                        <a:t>飞塔</a:t>
                      </a:r>
                    </a:p>
                  </a:txBody>
                  <a:tcPr marL="0" marR="0" marT="0" marB="0" anchor="ctr"/>
                </a:tc>
                <a:tc>
                  <a:txBody>
                    <a:bodyPr/>
                    <a:lstStyle/>
                    <a:p>
                      <a:pPr algn="ctr" fontAlgn="ctr"/>
                      <a:r>
                        <a:rPr lang="en-US" altLang="zh-CN" sz="1100" b="0" i="0" u="none" strike="noStrike">
                          <a:solidFill>
                            <a:srgbClr val="000000"/>
                          </a:solidFill>
                          <a:effectLst/>
                          <a:latin typeface="宋体"/>
                        </a:rPr>
                        <a:t>34.58</a:t>
                      </a:r>
                    </a:p>
                  </a:txBody>
                  <a:tcPr marL="0" marR="0" marT="0" marB="0" anchor="ctr"/>
                </a:tc>
                <a:tc>
                  <a:txBody>
                    <a:bodyPr/>
                    <a:lstStyle/>
                    <a:p>
                      <a:pPr algn="ctr" fontAlgn="ctr"/>
                      <a:r>
                        <a:rPr lang="en-US" altLang="zh-CN" sz="1100" b="0" i="0" u="none" strike="noStrike">
                          <a:solidFill>
                            <a:srgbClr val="000000"/>
                          </a:solidFill>
                          <a:effectLst/>
                          <a:latin typeface="宋体"/>
                        </a:rPr>
                        <a:t>-2.07</a:t>
                      </a:r>
                    </a:p>
                  </a:txBody>
                  <a:tcPr marL="0" marR="0" marT="0" marB="0" anchor="ctr"/>
                </a:tc>
                <a:tc>
                  <a:txBody>
                    <a:bodyPr/>
                    <a:lstStyle/>
                    <a:p>
                      <a:pPr algn="ctr" fontAlgn="ctr"/>
                      <a:r>
                        <a:rPr lang="zh-CN" altLang="en-US" sz="1100" b="0" i="0" u="none" strike="noStrike">
                          <a:solidFill>
                            <a:srgbClr val="000000"/>
                          </a:solidFill>
                          <a:effectLst/>
                          <a:latin typeface="宋体"/>
                        </a:rPr>
                        <a:t>电信服务</a:t>
                      </a:r>
                    </a:p>
                  </a:txBody>
                  <a:tcPr marL="0" marR="0" marT="0" marB="0" anchor="ctr"/>
                </a:tc>
              </a:tr>
              <a:tr h="167067">
                <a:tc>
                  <a:txBody>
                    <a:bodyPr/>
                    <a:lstStyle/>
                    <a:p>
                      <a:pPr algn="ctr" fontAlgn="ctr"/>
                      <a:r>
                        <a:rPr lang="en-GB" sz="1100" b="0" i="0" u="none" strike="noStrike">
                          <a:solidFill>
                            <a:srgbClr val="000000"/>
                          </a:solidFill>
                          <a:effectLst/>
                          <a:latin typeface="宋体"/>
                        </a:rPr>
                        <a:t>CHA.N</a:t>
                      </a:r>
                    </a:p>
                  </a:txBody>
                  <a:tcPr marL="0" marR="0" marT="0" marB="0" anchor="ctr"/>
                </a:tc>
                <a:tc>
                  <a:txBody>
                    <a:bodyPr/>
                    <a:lstStyle/>
                    <a:p>
                      <a:pPr algn="ctr" fontAlgn="ctr"/>
                      <a:r>
                        <a:rPr lang="zh-CN" altLang="en-US" sz="1100" b="0" i="0" u="none" strike="noStrike">
                          <a:solidFill>
                            <a:srgbClr val="000000"/>
                          </a:solidFill>
                          <a:effectLst/>
                          <a:latin typeface="宋体"/>
                        </a:rPr>
                        <a:t>中国电信</a:t>
                      </a:r>
                    </a:p>
                  </a:txBody>
                  <a:tcPr marL="0" marR="0" marT="0" marB="0" anchor="ctr"/>
                </a:tc>
                <a:tc>
                  <a:txBody>
                    <a:bodyPr/>
                    <a:lstStyle/>
                    <a:p>
                      <a:pPr algn="ctr" fontAlgn="ctr"/>
                      <a:r>
                        <a:rPr lang="en-US" altLang="zh-CN" sz="1100" b="0" i="0" u="none" strike="noStrike">
                          <a:solidFill>
                            <a:srgbClr val="000000"/>
                          </a:solidFill>
                          <a:effectLst/>
                          <a:latin typeface="宋体"/>
                        </a:rPr>
                        <a:t>62.78</a:t>
                      </a:r>
                    </a:p>
                  </a:txBody>
                  <a:tcPr marL="0" marR="0" marT="0" marB="0" anchor="ctr"/>
                </a:tc>
                <a:tc>
                  <a:txBody>
                    <a:bodyPr/>
                    <a:lstStyle/>
                    <a:p>
                      <a:pPr algn="ctr" fontAlgn="ctr"/>
                      <a:r>
                        <a:rPr lang="en-US" altLang="zh-CN" sz="1100" b="0" i="0" u="none" strike="noStrike">
                          <a:solidFill>
                            <a:srgbClr val="000000"/>
                          </a:solidFill>
                          <a:effectLst/>
                          <a:latin typeface="宋体"/>
                        </a:rPr>
                        <a:t>-2.44</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BIDU.O</a:t>
                      </a:r>
                    </a:p>
                  </a:txBody>
                  <a:tcPr marL="0" marR="0" marT="0" marB="0" anchor="ctr"/>
                </a:tc>
                <a:tc>
                  <a:txBody>
                    <a:bodyPr/>
                    <a:lstStyle/>
                    <a:p>
                      <a:pPr algn="ctr" fontAlgn="ctr"/>
                      <a:r>
                        <a:rPr lang="zh-CN" altLang="en-US" sz="1100" b="0" i="0" u="none" strike="noStrike">
                          <a:solidFill>
                            <a:srgbClr val="000000"/>
                          </a:solidFill>
                          <a:effectLst/>
                          <a:latin typeface="宋体"/>
                        </a:rPr>
                        <a:t>百度</a:t>
                      </a:r>
                    </a:p>
                  </a:txBody>
                  <a:tcPr marL="0" marR="0" marT="0" marB="0" anchor="ctr"/>
                </a:tc>
                <a:tc>
                  <a:txBody>
                    <a:bodyPr/>
                    <a:lstStyle/>
                    <a:p>
                      <a:pPr algn="ctr" fontAlgn="ctr"/>
                      <a:r>
                        <a:rPr lang="en-US" altLang="zh-CN" sz="1100" b="0" i="0" u="none" strike="noStrike">
                          <a:solidFill>
                            <a:srgbClr val="000000"/>
                          </a:solidFill>
                          <a:effectLst/>
                          <a:latin typeface="宋体"/>
                        </a:rPr>
                        <a:t>207.33</a:t>
                      </a:r>
                    </a:p>
                  </a:txBody>
                  <a:tcPr marL="0" marR="0" marT="0" marB="0" anchor="ctr"/>
                </a:tc>
                <a:tc>
                  <a:txBody>
                    <a:bodyPr/>
                    <a:lstStyle/>
                    <a:p>
                      <a:pPr algn="ctr" fontAlgn="ctr"/>
                      <a:r>
                        <a:rPr lang="en-US" altLang="zh-CN" sz="1100" b="0" i="0" u="none" strike="noStrike">
                          <a:solidFill>
                            <a:srgbClr val="000000"/>
                          </a:solidFill>
                          <a:effectLst/>
                          <a:latin typeface="宋体"/>
                        </a:rPr>
                        <a:t>-2.52</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YOKU.N</a:t>
                      </a:r>
                    </a:p>
                  </a:txBody>
                  <a:tcPr marL="0" marR="0" marT="0" marB="0" anchor="ctr"/>
                </a:tc>
                <a:tc>
                  <a:txBody>
                    <a:bodyPr/>
                    <a:lstStyle/>
                    <a:p>
                      <a:pPr algn="ctr" fontAlgn="ctr"/>
                      <a:r>
                        <a:rPr lang="zh-CN" altLang="en-US" sz="1100" b="0" i="0" u="none" strike="noStrike">
                          <a:solidFill>
                            <a:srgbClr val="000000"/>
                          </a:solidFill>
                          <a:effectLst/>
                          <a:latin typeface="宋体"/>
                        </a:rPr>
                        <a:t>优酷土豆</a:t>
                      </a:r>
                    </a:p>
                  </a:txBody>
                  <a:tcPr marL="0" marR="0" marT="0" marB="0" anchor="ctr"/>
                </a:tc>
                <a:tc>
                  <a:txBody>
                    <a:bodyPr/>
                    <a:lstStyle/>
                    <a:p>
                      <a:pPr algn="ctr" fontAlgn="ctr"/>
                      <a:r>
                        <a:rPr lang="en-US" altLang="zh-CN" sz="1100" b="0" i="0" u="none" strike="noStrike">
                          <a:solidFill>
                            <a:srgbClr val="000000"/>
                          </a:solidFill>
                          <a:effectLst/>
                          <a:latin typeface="宋体"/>
                        </a:rPr>
                        <a:t>13.06</a:t>
                      </a:r>
                    </a:p>
                  </a:txBody>
                  <a:tcPr marL="0" marR="0" marT="0" marB="0" anchor="ctr"/>
                </a:tc>
                <a:tc>
                  <a:txBody>
                    <a:bodyPr/>
                    <a:lstStyle/>
                    <a:p>
                      <a:pPr algn="ctr" fontAlgn="ctr"/>
                      <a:r>
                        <a:rPr lang="en-US" altLang="zh-CN" sz="1100" b="0" i="0" u="none" strike="noStrike">
                          <a:solidFill>
                            <a:srgbClr val="000000"/>
                          </a:solidFill>
                          <a:effectLst/>
                          <a:latin typeface="宋体"/>
                        </a:rPr>
                        <a:t>-3.26</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TAOM.N</a:t>
                      </a:r>
                    </a:p>
                  </a:txBody>
                  <a:tcPr marL="0" marR="0" marT="0" marB="0" anchor="ctr"/>
                </a:tc>
                <a:tc>
                  <a:txBody>
                    <a:bodyPr/>
                    <a:lstStyle/>
                    <a:p>
                      <a:pPr algn="ctr" fontAlgn="ctr"/>
                      <a:r>
                        <a:rPr lang="zh-CN" altLang="en-US" sz="1100" b="0" i="0" u="none" strike="noStrike">
                          <a:solidFill>
                            <a:srgbClr val="000000"/>
                          </a:solidFill>
                          <a:effectLst/>
                          <a:latin typeface="宋体"/>
                        </a:rPr>
                        <a:t>淘米</a:t>
                      </a:r>
                    </a:p>
                  </a:txBody>
                  <a:tcPr marL="0" marR="0" marT="0" marB="0" anchor="ctr"/>
                </a:tc>
                <a:tc>
                  <a:txBody>
                    <a:bodyPr/>
                    <a:lstStyle/>
                    <a:p>
                      <a:pPr algn="ctr" fontAlgn="ctr"/>
                      <a:r>
                        <a:rPr lang="en-US" altLang="zh-CN" sz="1100" b="0" i="0" u="none" strike="noStrike">
                          <a:solidFill>
                            <a:srgbClr val="000000"/>
                          </a:solidFill>
                          <a:effectLst/>
                          <a:latin typeface="宋体"/>
                        </a:rPr>
                        <a:t>2.89</a:t>
                      </a:r>
                    </a:p>
                  </a:txBody>
                  <a:tcPr marL="0" marR="0" marT="0" marB="0" anchor="ctr"/>
                </a:tc>
                <a:tc>
                  <a:txBody>
                    <a:bodyPr/>
                    <a:lstStyle/>
                    <a:p>
                      <a:pPr algn="ctr" fontAlgn="ctr"/>
                      <a:r>
                        <a:rPr lang="en-US" altLang="zh-CN" sz="1100" b="0" i="0" u="none" strike="noStrike">
                          <a:solidFill>
                            <a:srgbClr val="000000"/>
                          </a:solidFill>
                          <a:effectLst/>
                          <a:latin typeface="宋体"/>
                        </a:rPr>
                        <a:t>-3.34</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85929">
                <a:tc>
                  <a:txBody>
                    <a:bodyPr/>
                    <a:lstStyle/>
                    <a:p>
                      <a:pPr algn="ctr" fontAlgn="ctr"/>
                      <a:r>
                        <a:rPr lang="en-GB" sz="1100" b="0" i="0" u="none" strike="noStrike">
                          <a:solidFill>
                            <a:srgbClr val="000000"/>
                          </a:solidFill>
                          <a:effectLst/>
                          <a:latin typeface="宋体"/>
                        </a:rPr>
                        <a:t>BITA.N</a:t>
                      </a:r>
                    </a:p>
                  </a:txBody>
                  <a:tcPr marL="0" marR="0" marT="0" marB="0" anchor="ctr"/>
                </a:tc>
                <a:tc>
                  <a:txBody>
                    <a:bodyPr/>
                    <a:lstStyle/>
                    <a:p>
                      <a:pPr algn="ctr" fontAlgn="ctr"/>
                      <a:r>
                        <a:rPr lang="zh-CN" altLang="en-US" sz="1100" b="0" i="0" u="none" strike="noStrike">
                          <a:solidFill>
                            <a:srgbClr val="000000"/>
                          </a:solidFill>
                          <a:effectLst/>
                          <a:latin typeface="宋体"/>
                        </a:rPr>
                        <a:t>易车</a:t>
                      </a:r>
                    </a:p>
                  </a:txBody>
                  <a:tcPr marL="0" marR="0" marT="0" marB="0" anchor="ctr"/>
                </a:tc>
                <a:tc>
                  <a:txBody>
                    <a:bodyPr/>
                    <a:lstStyle/>
                    <a:p>
                      <a:pPr algn="ctr" fontAlgn="ctr"/>
                      <a:r>
                        <a:rPr lang="en-US" altLang="zh-CN" sz="1100" b="0" i="0" u="none" strike="noStrike">
                          <a:solidFill>
                            <a:srgbClr val="000000"/>
                          </a:solidFill>
                          <a:effectLst/>
                          <a:latin typeface="宋体"/>
                        </a:rPr>
                        <a:t>51.16</a:t>
                      </a:r>
                    </a:p>
                  </a:txBody>
                  <a:tcPr marL="0" marR="0" marT="0" marB="0" anchor="ctr"/>
                </a:tc>
                <a:tc>
                  <a:txBody>
                    <a:bodyPr/>
                    <a:lstStyle/>
                    <a:p>
                      <a:pPr algn="ctr" fontAlgn="ctr"/>
                      <a:r>
                        <a:rPr lang="en-US" altLang="zh-CN" sz="1100" b="0" i="0" u="none" strike="noStrike">
                          <a:solidFill>
                            <a:srgbClr val="000000"/>
                          </a:solidFill>
                          <a:effectLst/>
                          <a:latin typeface="宋体"/>
                        </a:rPr>
                        <a:t>-3.62</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85929">
                <a:tc>
                  <a:txBody>
                    <a:bodyPr/>
                    <a:lstStyle/>
                    <a:p>
                      <a:pPr algn="ctr" fontAlgn="ctr"/>
                      <a:r>
                        <a:rPr lang="en-GB" sz="1100" b="0" i="0" u="none" strike="noStrike">
                          <a:solidFill>
                            <a:srgbClr val="000000"/>
                          </a:solidFill>
                          <a:effectLst/>
                          <a:latin typeface="宋体"/>
                        </a:rPr>
                        <a:t>HIMX.O</a:t>
                      </a:r>
                    </a:p>
                  </a:txBody>
                  <a:tcPr marL="0" marR="0" marT="0" marB="0" anchor="ctr"/>
                </a:tc>
                <a:tc>
                  <a:txBody>
                    <a:bodyPr/>
                    <a:lstStyle/>
                    <a:p>
                      <a:pPr algn="ctr" fontAlgn="ctr"/>
                      <a:r>
                        <a:rPr lang="zh-CN" altLang="en-US" sz="1100" b="0" i="0" u="none" strike="noStrike">
                          <a:solidFill>
                            <a:srgbClr val="000000"/>
                          </a:solidFill>
                          <a:effectLst/>
                          <a:latin typeface="宋体"/>
                        </a:rPr>
                        <a:t>奇景光电</a:t>
                      </a:r>
                    </a:p>
                  </a:txBody>
                  <a:tcPr marL="0" marR="0" marT="0" marB="0" anchor="ctr"/>
                </a:tc>
                <a:tc>
                  <a:txBody>
                    <a:bodyPr/>
                    <a:lstStyle/>
                    <a:p>
                      <a:pPr algn="ctr" fontAlgn="ctr"/>
                      <a:r>
                        <a:rPr lang="en-US" altLang="zh-CN" sz="1100" b="0" i="0" u="none" strike="noStrike">
                          <a:solidFill>
                            <a:srgbClr val="000000"/>
                          </a:solidFill>
                          <a:effectLst/>
                          <a:latin typeface="宋体"/>
                        </a:rPr>
                        <a:t>6.6</a:t>
                      </a:r>
                    </a:p>
                  </a:txBody>
                  <a:tcPr marL="0" marR="0" marT="0" marB="0" anchor="ctr"/>
                </a:tc>
                <a:tc>
                  <a:txBody>
                    <a:bodyPr/>
                    <a:lstStyle/>
                    <a:p>
                      <a:pPr algn="ctr" fontAlgn="ctr"/>
                      <a:r>
                        <a:rPr lang="en-US" altLang="zh-CN" sz="1100" b="0" i="0" u="none" strike="noStrike">
                          <a:solidFill>
                            <a:srgbClr val="000000"/>
                          </a:solidFill>
                          <a:effectLst/>
                          <a:latin typeface="宋体"/>
                        </a:rPr>
                        <a:t>-3.65</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DQ.N</a:t>
                      </a:r>
                    </a:p>
                  </a:txBody>
                  <a:tcPr marL="0" marR="0" marT="0" marB="0" anchor="ctr"/>
                </a:tc>
                <a:tc>
                  <a:txBody>
                    <a:bodyPr/>
                    <a:lstStyle/>
                    <a:p>
                      <a:pPr algn="ctr" fontAlgn="ctr"/>
                      <a:r>
                        <a:rPr lang="zh-CN" altLang="en-US" sz="1100" b="0" i="0" u="none" strike="noStrike">
                          <a:solidFill>
                            <a:srgbClr val="000000"/>
                          </a:solidFill>
                          <a:effectLst/>
                          <a:latin typeface="宋体"/>
                        </a:rPr>
                        <a:t>大全新能源</a:t>
                      </a:r>
                    </a:p>
                  </a:txBody>
                  <a:tcPr marL="0" marR="0" marT="0" marB="0" anchor="ctr"/>
                </a:tc>
                <a:tc>
                  <a:txBody>
                    <a:bodyPr/>
                    <a:lstStyle/>
                    <a:p>
                      <a:pPr algn="ctr" fontAlgn="ctr"/>
                      <a:r>
                        <a:rPr lang="en-US" altLang="zh-CN" sz="1100" b="0" i="0" u="none" strike="noStrike">
                          <a:solidFill>
                            <a:srgbClr val="000000"/>
                          </a:solidFill>
                          <a:effectLst/>
                          <a:latin typeface="宋体"/>
                        </a:rPr>
                        <a:t>26.59</a:t>
                      </a:r>
                    </a:p>
                  </a:txBody>
                  <a:tcPr marL="0" marR="0" marT="0" marB="0" anchor="ctr"/>
                </a:tc>
                <a:tc>
                  <a:txBody>
                    <a:bodyPr/>
                    <a:lstStyle/>
                    <a:p>
                      <a:pPr algn="ctr" fontAlgn="ctr"/>
                      <a:r>
                        <a:rPr lang="en-US" altLang="zh-CN" sz="1100" b="0" i="0" u="none" strike="noStrike">
                          <a:solidFill>
                            <a:srgbClr val="000000"/>
                          </a:solidFill>
                          <a:effectLst/>
                          <a:latin typeface="宋体"/>
                        </a:rPr>
                        <a:t>-3.66</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WB.O</a:t>
                      </a:r>
                    </a:p>
                  </a:txBody>
                  <a:tcPr marL="0" marR="0" marT="0" marB="0" anchor="ctr"/>
                </a:tc>
                <a:tc>
                  <a:txBody>
                    <a:bodyPr/>
                    <a:lstStyle/>
                    <a:p>
                      <a:pPr algn="ctr" fontAlgn="ctr"/>
                      <a:r>
                        <a:rPr lang="zh-CN" altLang="en-US" sz="1100" b="0" i="0" u="none" strike="noStrike">
                          <a:solidFill>
                            <a:srgbClr val="000000"/>
                          </a:solidFill>
                          <a:effectLst/>
                          <a:latin typeface="宋体"/>
                        </a:rPr>
                        <a:t>微博</a:t>
                      </a:r>
                    </a:p>
                  </a:txBody>
                  <a:tcPr marL="0" marR="0" marT="0" marB="0" anchor="ctr"/>
                </a:tc>
                <a:tc>
                  <a:txBody>
                    <a:bodyPr/>
                    <a:lstStyle/>
                    <a:p>
                      <a:pPr algn="ctr" fontAlgn="ctr"/>
                      <a:r>
                        <a:rPr lang="en-US" altLang="zh-CN" sz="1100" b="0" i="0" u="none" strike="noStrike">
                          <a:solidFill>
                            <a:srgbClr val="000000"/>
                          </a:solidFill>
                          <a:effectLst/>
                          <a:latin typeface="宋体"/>
                        </a:rPr>
                        <a:t>12.93</a:t>
                      </a:r>
                    </a:p>
                  </a:txBody>
                  <a:tcPr marL="0" marR="0" marT="0" marB="0" anchor="ctr"/>
                </a:tc>
                <a:tc>
                  <a:txBody>
                    <a:bodyPr/>
                    <a:lstStyle/>
                    <a:p>
                      <a:pPr algn="ctr" fontAlgn="ctr"/>
                      <a:r>
                        <a:rPr lang="en-US" altLang="zh-CN" sz="1100" b="0" i="0" u="none" strike="noStrike">
                          <a:solidFill>
                            <a:srgbClr val="000000"/>
                          </a:solidFill>
                          <a:effectLst/>
                          <a:latin typeface="宋体"/>
                        </a:rPr>
                        <a:t>-4.29</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MOBI.O</a:t>
                      </a:r>
                    </a:p>
                  </a:txBody>
                  <a:tcPr marL="0" marR="0" marT="0" marB="0" anchor="ctr"/>
                </a:tc>
                <a:tc>
                  <a:txBody>
                    <a:bodyPr/>
                    <a:lstStyle/>
                    <a:p>
                      <a:pPr algn="ctr" fontAlgn="ctr"/>
                      <a:r>
                        <a:rPr lang="zh-CN" altLang="en-US" sz="1100" b="0" i="0" u="none" strike="noStrike">
                          <a:solidFill>
                            <a:srgbClr val="000000"/>
                          </a:solidFill>
                          <a:effectLst/>
                          <a:latin typeface="宋体"/>
                        </a:rPr>
                        <a:t>斯凯</a:t>
                      </a:r>
                    </a:p>
                  </a:txBody>
                  <a:tcPr marL="0" marR="0" marT="0" marB="0" anchor="ctr"/>
                </a:tc>
                <a:tc>
                  <a:txBody>
                    <a:bodyPr/>
                    <a:lstStyle/>
                    <a:p>
                      <a:pPr algn="ctr" fontAlgn="ctr"/>
                      <a:r>
                        <a:rPr lang="en-US" altLang="zh-CN" sz="1100" b="0" i="0" u="none" strike="noStrike">
                          <a:solidFill>
                            <a:srgbClr val="000000"/>
                          </a:solidFill>
                          <a:effectLst/>
                          <a:latin typeface="宋体"/>
                        </a:rPr>
                        <a:t>3.5</a:t>
                      </a:r>
                    </a:p>
                  </a:txBody>
                  <a:tcPr marL="0" marR="0" marT="0" marB="0" anchor="ctr"/>
                </a:tc>
                <a:tc>
                  <a:txBody>
                    <a:bodyPr/>
                    <a:lstStyle/>
                    <a:p>
                      <a:pPr algn="ctr" fontAlgn="ctr"/>
                      <a:r>
                        <a:rPr lang="en-US" altLang="zh-CN" sz="1100" b="0" i="0" u="none" strike="noStrike">
                          <a:solidFill>
                            <a:srgbClr val="000000"/>
                          </a:solidFill>
                          <a:effectLst/>
                          <a:latin typeface="宋体"/>
                        </a:rPr>
                        <a:t>-4.37</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KZ.O</a:t>
                      </a:r>
                    </a:p>
                  </a:txBody>
                  <a:tcPr marL="0" marR="0" marT="0" marB="0" anchor="ctr"/>
                </a:tc>
                <a:tc>
                  <a:txBody>
                    <a:bodyPr/>
                    <a:lstStyle/>
                    <a:p>
                      <a:pPr algn="ctr" fontAlgn="ctr"/>
                      <a:r>
                        <a:rPr lang="zh-CN" altLang="en-US" sz="1100" b="0" i="0" u="none" strike="noStrike">
                          <a:solidFill>
                            <a:srgbClr val="000000"/>
                          </a:solidFill>
                          <a:effectLst/>
                          <a:latin typeface="宋体"/>
                        </a:rPr>
                        <a:t>空中网</a:t>
                      </a:r>
                    </a:p>
                  </a:txBody>
                  <a:tcPr marL="0" marR="0" marT="0" marB="0" anchor="ctr"/>
                </a:tc>
                <a:tc>
                  <a:txBody>
                    <a:bodyPr/>
                    <a:lstStyle/>
                    <a:p>
                      <a:pPr algn="ctr" fontAlgn="ctr"/>
                      <a:r>
                        <a:rPr lang="en-US" altLang="zh-CN" sz="1100" b="0" i="0" u="none" strike="noStrike">
                          <a:solidFill>
                            <a:srgbClr val="000000"/>
                          </a:solidFill>
                          <a:effectLst/>
                          <a:latin typeface="宋体"/>
                        </a:rPr>
                        <a:t>5.42</a:t>
                      </a:r>
                    </a:p>
                  </a:txBody>
                  <a:tcPr marL="0" marR="0" marT="0" marB="0" anchor="ctr"/>
                </a:tc>
                <a:tc>
                  <a:txBody>
                    <a:bodyPr/>
                    <a:lstStyle/>
                    <a:p>
                      <a:pPr algn="ctr" fontAlgn="ctr"/>
                      <a:r>
                        <a:rPr lang="en-US" altLang="zh-CN" sz="1100" b="0" i="0" u="none" strike="noStrike">
                          <a:solidFill>
                            <a:srgbClr val="000000"/>
                          </a:solidFill>
                          <a:effectLst/>
                          <a:latin typeface="宋体"/>
                        </a:rPr>
                        <a:t>-4.75</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KUTV.O</a:t>
                      </a:r>
                    </a:p>
                  </a:txBody>
                  <a:tcPr marL="0" marR="0" marT="0" marB="0" anchor="ctr"/>
                </a:tc>
                <a:tc>
                  <a:txBody>
                    <a:bodyPr/>
                    <a:lstStyle/>
                    <a:p>
                      <a:pPr algn="ctr" fontAlgn="ctr"/>
                      <a:r>
                        <a:rPr lang="zh-CN" altLang="en-US" sz="1100" b="0" i="0" u="none" strike="noStrike">
                          <a:solidFill>
                            <a:srgbClr val="000000"/>
                          </a:solidFill>
                          <a:effectLst/>
                          <a:latin typeface="宋体"/>
                        </a:rPr>
                        <a:t>酷</a:t>
                      </a:r>
                      <a:r>
                        <a:rPr lang="en-US" altLang="zh-CN" sz="1100" b="0" i="0" u="none" strike="noStrike">
                          <a:solidFill>
                            <a:srgbClr val="000000"/>
                          </a:solidFill>
                          <a:effectLst/>
                          <a:latin typeface="宋体"/>
                        </a:rPr>
                        <a:t>6</a:t>
                      </a:r>
                    </a:p>
                  </a:txBody>
                  <a:tcPr marL="0" marR="0" marT="0" marB="0" anchor="ctr"/>
                </a:tc>
                <a:tc>
                  <a:txBody>
                    <a:bodyPr/>
                    <a:lstStyle/>
                    <a:p>
                      <a:pPr algn="ctr" fontAlgn="ctr"/>
                      <a:r>
                        <a:rPr lang="en-US" altLang="zh-CN" sz="1100" b="0" i="0" u="none" strike="noStrike">
                          <a:solidFill>
                            <a:srgbClr val="000000"/>
                          </a:solidFill>
                          <a:effectLst/>
                          <a:latin typeface="宋体"/>
                        </a:rPr>
                        <a:t>0.9248</a:t>
                      </a:r>
                    </a:p>
                  </a:txBody>
                  <a:tcPr marL="0" marR="0" marT="0" marB="0" anchor="ctr"/>
                </a:tc>
                <a:tc>
                  <a:txBody>
                    <a:bodyPr/>
                    <a:lstStyle/>
                    <a:p>
                      <a:pPr algn="ctr" fontAlgn="ctr"/>
                      <a:r>
                        <a:rPr lang="en-US" altLang="zh-CN" sz="1100" b="0" i="0" u="none" strike="noStrike">
                          <a:solidFill>
                            <a:srgbClr val="000000"/>
                          </a:solidFill>
                          <a:effectLst/>
                          <a:latin typeface="宋体"/>
                        </a:rPr>
                        <a:t>-5.73</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ISSI.O</a:t>
                      </a:r>
                    </a:p>
                  </a:txBody>
                  <a:tcPr marL="0" marR="0" marT="0" marB="0" anchor="ctr"/>
                </a:tc>
                <a:tc>
                  <a:txBody>
                    <a:bodyPr/>
                    <a:lstStyle/>
                    <a:p>
                      <a:pPr algn="ctr" fontAlgn="ctr"/>
                      <a:r>
                        <a:rPr lang="zh-CN" altLang="en-US" sz="1100" b="0" i="0" u="none" strike="noStrike">
                          <a:solidFill>
                            <a:srgbClr val="000000"/>
                          </a:solidFill>
                          <a:effectLst/>
                          <a:latin typeface="宋体"/>
                        </a:rPr>
                        <a:t>芯成半导体</a:t>
                      </a:r>
                    </a:p>
                  </a:txBody>
                  <a:tcPr marL="0" marR="0" marT="0" marB="0" anchor="ctr"/>
                </a:tc>
                <a:tc>
                  <a:txBody>
                    <a:bodyPr/>
                    <a:lstStyle/>
                    <a:p>
                      <a:pPr algn="ctr" fontAlgn="ctr"/>
                      <a:r>
                        <a:rPr lang="en-US" altLang="zh-CN" sz="1100" b="0" i="0" u="none" strike="noStrike">
                          <a:solidFill>
                            <a:srgbClr val="000000"/>
                          </a:solidFill>
                          <a:effectLst/>
                          <a:latin typeface="宋体"/>
                        </a:rPr>
                        <a:t>17.76</a:t>
                      </a:r>
                    </a:p>
                  </a:txBody>
                  <a:tcPr marL="0" marR="0" marT="0" marB="0" anchor="ctr"/>
                </a:tc>
                <a:tc>
                  <a:txBody>
                    <a:bodyPr/>
                    <a:lstStyle/>
                    <a:p>
                      <a:pPr algn="ctr" fontAlgn="ctr"/>
                      <a:r>
                        <a:rPr lang="en-US" altLang="zh-CN" sz="1100" b="0" i="0" u="none" strike="noStrike">
                          <a:solidFill>
                            <a:srgbClr val="000000"/>
                          </a:solidFill>
                          <a:effectLst/>
                          <a:latin typeface="宋体"/>
                        </a:rPr>
                        <a:t>-5.83</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SIMO.O</a:t>
                      </a:r>
                    </a:p>
                  </a:txBody>
                  <a:tcPr marL="0" marR="0" marT="0" marB="0" anchor="ctr"/>
                </a:tc>
                <a:tc>
                  <a:txBody>
                    <a:bodyPr/>
                    <a:lstStyle/>
                    <a:p>
                      <a:pPr algn="ctr" fontAlgn="ctr"/>
                      <a:r>
                        <a:rPr lang="zh-CN" altLang="en-US" sz="1100" b="0" i="0" u="none" strike="noStrike">
                          <a:solidFill>
                            <a:srgbClr val="000000"/>
                          </a:solidFill>
                          <a:effectLst/>
                          <a:latin typeface="宋体"/>
                        </a:rPr>
                        <a:t>慧荣科技</a:t>
                      </a:r>
                    </a:p>
                  </a:txBody>
                  <a:tcPr marL="0" marR="0" marT="0" marB="0" anchor="ctr"/>
                </a:tc>
                <a:tc>
                  <a:txBody>
                    <a:bodyPr/>
                    <a:lstStyle/>
                    <a:p>
                      <a:pPr algn="ctr" fontAlgn="ctr"/>
                      <a:r>
                        <a:rPr lang="en-US" altLang="zh-CN" sz="1100" b="0" i="0" u="none" strike="noStrike">
                          <a:solidFill>
                            <a:srgbClr val="000000"/>
                          </a:solidFill>
                          <a:effectLst/>
                          <a:latin typeface="宋体"/>
                        </a:rPr>
                        <a:t>26.06</a:t>
                      </a:r>
                    </a:p>
                  </a:txBody>
                  <a:tcPr marL="0" marR="0" marT="0" marB="0" anchor="ctr"/>
                </a:tc>
                <a:tc>
                  <a:txBody>
                    <a:bodyPr/>
                    <a:lstStyle/>
                    <a:p>
                      <a:pPr algn="ctr" fontAlgn="ctr"/>
                      <a:r>
                        <a:rPr lang="en-US" altLang="zh-CN" sz="1100" b="0" i="0" u="none" strike="noStrike">
                          <a:solidFill>
                            <a:srgbClr val="000000"/>
                          </a:solidFill>
                          <a:effectLst/>
                          <a:latin typeface="宋体"/>
                        </a:rPr>
                        <a:t>-5.95</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NTP.N</a:t>
                      </a:r>
                    </a:p>
                  </a:txBody>
                  <a:tcPr marL="0" marR="0" marT="0" marB="0" anchor="ctr"/>
                </a:tc>
                <a:tc>
                  <a:txBody>
                    <a:bodyPr/>
                    <a:lstStyle/>
                    <a:p>
                      <a:pPr algn="ctr" fontAlgn="ctr"/>
                      <a:r>
                        <a:rPr lang="zh-CN" altLang="en-US" sz="1100" b="0" i="0" u="none" strike="noStrike">
                          <a:solidFill>
                            <a:srgbClr val="000000"/>
                          </a:solidFill>
                          <a:effectLst/>
                          <a:latin typeface="宋体"/>
                        </a:rPr>
                        <a:t>南太电子</a:t>
                      </a:r>
                    </a:p>
                  </a:txBody>
                  <a:tcPr marL="0" marR="0" marT="0" marB="0" anchor="ctr"/>
                </a:tc>
                <a:tc>
                  <a:txBody>
                    <a:bodyPr/>
                    <a:lstStyle/>
                    <a:p>
                      <a:pPr algn="ctr" fontAlgn="ctr"/>
                      <a:r>
                        <a:rPr lang="en-US" altLang="zh-CN" sz="1100" b="0" i="0" u="none" strike="noStrike">
                          <a:solidFill>
                            <a:srgbClr val="000000"/>
                          </a:solidFill>
                          <a:effectLst/>
                          <a:latin typeface="宋体"/>
                        </a:rPr>
                        <a:t>3.59</a:t>
                      </a:r>
                    </a:p>
                  </a:txBody>
                  <a:tcPr marL="0" marR="0" marT="0" marB="0" anchor="ctr"/>
                </a:tc>
                <a:tc>
                  <a:txBody>
                    <a:bodyPr/>
                    <a:lstStyle/>
                    <a:p>
                      <a:pPr algn="ctr" fontAlgn="ctr"/>
                      <a:r>
                        <a:rPr lang="en-US" altLang="zh-CN" sz="1100" b="0" i="0" u="none" strike="noStrike">
                          <a:solidFill>
                            <a:srgbClr val="000000"/>
                          </a:solidFill>
                          <a:effectLst/>
                          <a:latin typeface="宋体"/>
                        </a:rPr>
                        <a:t>-6.25</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SOL.N</a:t>
                      </a:r>
                    </a:p>
                  </a:txBody>
                  <a:tcPr marL="0" marR="0" marT="0" marB="0" anchor="ctr"/>
                </a:tc>
                <a:tc>
                  <a:txBody>
                    <a:bodyPr/>
                    <a:lstStyle/>
                    <a:p>
                      <a:pPr algn="ctr" fontAlgn="ctr"/>
                      <a:r>
                        <a:rPr lang="zh-CN" altLang="en-US" sz="1100" b="0" i="0" u="none" strike="noStrike">
                          <a:solidFill>
                            <a:srgbClr val="000000"/>
                          </a:solidFill>
                          <a:effectLst/>
                          <a:latin typeface="宋体"/>
                        </a:rPr>
                        <a:t>昱辉阳光</a:t>
                      </a:r>
                    </a:p>
                  </a:txBody>
                  <a:tcPr marL="0" marR="0" marT="0" marB="0" anchor="ctr"/>
                </a:tc>
                <a:tc>
                  <a:txBody>
                    <a:bodyPr/>
                    <a:lstStyle/>
                    <a:p>
                      <a:pPr algn="ctr" fontAlgn="ctr"/>
                      <a:r>
                        <a:rPr lang="en-US" altLang="zh-CN" sz="1100" b="0" i="0" u="none" strike="noStrike">
                          <a:solidFill>
                            <a:srgbClr val="000000"/>
                          </a:solidFill>
                          <a:effectLst/>
                          <a:latin typeface="宋体"/>
                        </a:rPr>
                        <a:t>1.49</a:t>
                      </a:r>
                    </a:p>
                  </a:txBody>
                  <a:tcPr marL="0" marR="0" marT="0" marB="0" anchor="ctr"/>
                </a:tc>
                <a:tc>
                  <a:txBody>
                    <a:bodyPr/>
                    <a:lstStyle/>
                    <a:p>
                      <a:pPr algn="ctr" fontAlgn="ctr"/>
                      <a:r>
                        <a:rPr lang="en-US" altLang="zh-CN" sz="1100" b="0" i="0" u="none" strike="noStrike">
                          <a:solidFill>
                            <a:srgbClr val="000000"/>
                          </a:solidFill>
                          <a:effectLst/>
                          <a:latin typeface="宋体"/>
                        </a:rPr>
                        <a:t>-8.02</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KONE.O</a:t>
                      </a:r>
                    </a:p>
                  </a:txBody>
                  <a:tcPr marL="0" marR="0" marT="0" marB="0" anchor="ctr"/>
                </a:tc>
                <a:tc>
                  <a:txBody>
                    <a:bodyPr/>
                    <a:lstStyle/>
                    <a:p>
                      <a:pPr algn="ctr" fontAlgn="ctr"/>
                      <a:r>
                        <a:rPr lang="zh-CN" altLang="en-US" sz="1100" b="0" i="0" u="none" strike="noStrike">
                          <a:solidFill>
                            <a:srgbClr val="000000"/>
                          </a:solidFill>
                          <a:effectLst/>
                          <a:latin typeface="宋体"/>
                        </a:rPr>
                        <a:t>联合信息</a:t>
                      </a:r>
                    </a:p>
                  </a:txBody>
                  <a:tcPr marL="0" marR="0" marT="0" marB="0" anchor="ctr"/>
                </a:tc>
                <a:tc>
                  <a:txBody>
                    <a:bodyPr/>
                    <a:lstStyle/>
                    <a:p>
                      <a:pPr algn="ctr" fontAlgn="ctr"/>
                      <a:r>
                        <a:rPr lang="en-US" altLang="zh-CN" sz="1100" b="0" i="0" u="none" strike="noStrike">
                          <a:solidFill>
                            <a:srgbClr val="000000"/>
                          </a:solidFill>
                          <a:effectLst/>
                          <a:latin typeface="宋体"/>
                        </a:rPr>
                        <a:t>2.76</a:t>
                      </a:r>
                    </a:p>
                  </a:txBody>
                  <a:tcPr marL="0" marR="0" marT="0" marB="0" anchor="ctr"/>
                </a:tc>
                <a:tc>
                  <a:txBody>
                    <a:bodyPr/>
                    <a:lstStyle/>
                    <a:p>
                      <a:pPr algn="ctr" fontAlgn="ctr"/>
                      <a:r>
                        <a:rPr lang="en-US" altLang="zh-CN" sz="1100" b="0" i="0" u="none" strike="noStrike">
                          <a:solidFill>
                            <a:srgbClr val="000000"/>
                          </a:solidFill>
                          <a:effectLst/>
                          <a:latin typeface="宋体"/>
                        </a:rPr>
                        <a:t>-10.68</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YGE.N</a:t>
                      </a:r>
                    </a:p>
                  </a:txBody>
                  <a:tcPr marL="0" marR="0" marT="0" marB="0" anchor="ctr"/>
                </a:tc>
                <a:tc>
                  <a:txBody>
                    <a:bodyPr/>
                    <a:lstStyle/>
                    <a:p>
                      <a:pPr algn="ctr" fontAlgn="ctr"/>
                      <a:r>
                        <a:rPr lang="zh-CN" altLang="en-US" sz="1100" b="0" i="0" u="none" strike="noStrike">
                          <a:solidFill>
                            <a:srgbClr val="000000"/>
                          </a:solidFill>
                          <a:effectLst/>
                          <a:latin typeface="宋体"/>
                        </a:rPr>
                        <a:t>英利绿色能源</a:t>
                      </a:r>
                    </a:p>
                  </a:txBody>
                  <a:tcPr marL="0" marR="0" marT="0" marB="0" anchor="ctr"/>
                </a:tc>
                <a:tc>
                  <a:txBody>
                    <a:bodyPr/>
                    <a:lstStyle/>
                    <a:p>
                      <a:pPr algn="ctr" fontAlgn="ctr"/>
                      <a:r>
                        <a:rPr lang="en-US" altLang="zh-CN" sz="1100" b="0" i="0" u="none" strike="noStrike">
                          <a:solidFill>
                            <a:srgbClr val="000000"/>
                          </a:solidFill>
                          <a:effectLst/>
                          <a:latin typeface="宋体"/>
                        </a:rPr>
                        <a:t>1.97</a:t>
                      </a:r>
                    </a:p>
                  </a:txBody>
                  <a:tcPr marL="0" marR="0" marT="0" marB="0" anchor="ctr"/>
                </a:tc>
                <a:tc>
                  <a:txBody>
                    <a:bodyPr/>
                    <a:lstStyle/>
                    <a:p>
                      <a:pPr algn="ctr" fontAlgn="ctr"/>
                      <a:r>
                        <a:rPr lang="en-US" altLang="zh-CN" sz="1100" b="0" i="0" u="none" strike="noStrike">
                          <a:solidFill>
                            <a:srgbClr val="000000"/>
                          </a:solidFill>
                          <a:effectLst/>
                          <a:latin typeface="宋体"/>
                        </a:rPr>
                        <a:t>-17.57</a:t>
                      </a:r>
                    </a:p>
                  </a:txBody>
                  <a:tcPr marL="0" marR="0" marT="0" marB="0" anchor="ctr"/>
                </a:tc>
                <a:tc>
                  <a:txBody>
                    <a:bodyPr/>
                    <a:lstStyle/>
                    <a:p>
                      <a:pPr algn="ctr" fontAlgn="ctr"/>
                      <a:r>
                        <a:rPr lang="zh-CN" altLang="en-US" sz="1100" b="0" i="0" u="none" strike="noStrike">
                          <a:solidFill>
                            <a:srgbClr val="000000"/>
                          </a:solidFill>
                          <a:effectLst/>
                          <a:latin typeface="宋体"/>
                        </a:rPr>
                        <a:t>信息技术</a:t>
                      </a:r>
                    </a:p>
                  </a:txBody>
                  <a:tcPr marL="0" marR="0" marT="0" marB="0" anchor="ctr"/>
                </a:tc>
              </a:tr>
              <a:tr h="167067">
                <a:tc>
                  <a:txBody>
                    <a:bodyPr/>
                    <a:lstStyle/>
                    <a:p>
                      <a:pPr algn="ctr" fontAlgn="ctr"/>
                      <a:r>
                        <a:rPr lang="en-GB" sz="1100" b="0" i="0" u="none" strike="noStrike">
                          <a:solidFill>
                            <a:srgbClr val="000000"/>
                          </a:solidFill>
                          <a:effectLst/>
                          <a:latin typeface="宋体"/>
                        </a:rPr>
                        <a:t>JRJC.O</a:t>
                      </a:r>
                    </a:p>
                  </a:txBody>
                  <a:tcPr marL="0" marR="0" marT="0" marB="0" anchor="ctr"/>
                </a:tc>
                <a:tc>
                  <a:txBody>
                    <a:bodyPr/>
                    <a:lstStyle/>
                    <a:p>
                      <a:pPr algn="ctr" fontAlgn="ctr"/>
                      <a:r>
                        <a:rPr lang="zh-CN" altLang="en-US" sz="1100" b="0" i="0" u="none" strike="noStrike">
                          <a:solidFill>
                            <a:srgbClr val="000000"/>
                          </a:solidFill>
                          <a:effectLst/>
                          <a:latin typeface="宋体"/>
                        </a:rPr>
                        <a:t>金融界</a:t>
                      </a:r>
                    </a:p>
                  </a:txBody>
                  <a:tcPr marL="0" marR="0" marT="0" marB="0" anchor="ctr"/>
                </a:tc>
                <a:tc>
                  <a:txBody>
                    <a:bodyPr/>
                    <a:lstStyle/>
                    <a:p>
                      <a:pPr algn="ctr" fontAlgn="ctr"/>
                      <a:r>
                        <a:rPr lang="en-US" altLang="zh-CN" sz="1100" b="0" i="0" u="none" strike="noStrike">
                          <a:solidFill>
                            <a:srgbClr val="000000"/>
                          </a:solidFill>
                          <a:effectLst/>
                          <a:latin typeface="宋体"/>
                        </a:rPr>
                        <a:t>4.5</a:t>
                      </a:r>
                    </a:p>
                  </a:txBody>
                  <a:tcPr marL="0" marR="0" marT="0" marB="0" anchor="ctr"/>
                </a:tc>
                <a:tc>
                  <a:txBody>
                    <a:bodyPr/>
                    <a:lstStyle/>
                    <a:p>
                      <a:pPr algn="ctr" fontAlgn="ctr"/>
                      <a:r>
                        <a:rPr lang="en-US" altLang="zh-CN" sz="1100" b="0" i="0" u="none" strike="noStrike">
                          <a:solidFill>
                            <a:srgbClr val="000000"/>
                          </a:solidFill>
                          <a:effectLst/>
                          <a:latin typeface="宋体"/>
                        </a:rPr>
                        <a:t>-25.50</a:t>
                      </a:r>
                    </a:p>
                  </a:txBody>
                  <a:tcPr marL="0" marR="0" marT="0" marB="0" anchor="ctr"/>
                </a:tc>
                <a:tc>
                  <a:txBody>
                    <a:bodyPr/>
                    <a:lstStyle/>
                    <a:p>
                      <a:pPr algn="ctr" fontAlgn="ctr"/>
                      <a:r>
                        <a:rPr lang="zh-CN" altLang="en-US" sz="1100" b="0" i="0" u="none" strike="noStrike" dirty="0">
                          <a:solidFill>
                            <a:srgbClr val="000000"/>
                          </a:solidFill>
                          <a:effectLst/>
                          <a:latin typeface="宋体"/>
                        </a:rPr>
                        <a:t>电信服务</a:t>
                      </a:r>
                    </a:p>
                  </a:txBody>
                  <a:tcPr marL="0" marR="0" marT="0" marB="0" anchor="ctr"/>
                </a:tc>
              </a:tr>
              <a:tr h="185929">
                <a:tc>
                  <a:txBody>
                    <a:bodyPr/>
                    <a:lstStyle/>
                    <a:p>
                      <a:pPr algn="ctr" fontAlgn="ctr"/>
                      <a:r>
                        <a:rPr lang="en-GB" sz="1100" b="0" i="0" u="none" strike="noStrike">
                          <a:solidFill>
                            <a:srgbClr val="000000"/>
                          </a:solidFill>
                          <a:effectLst/>
                          <a:latin typeface="宋体"/>
                        </a:rPr>
                        <a:t>DSKY.O</a:t>
                      </a:r>
                    </a:p>
                  </a:txBody>
                  <a:tcPr marL="0" marR="0" marT="0" marB="0" anchor="ctr"/>
                </a:tc>
                <a:tc>
                  <a:txBody>
                    <a:bodyPr/>
                    <a:lstStyle/>
                    <a:p>
                      <a:pPr algn="ctr" fontAlgn="ctr"/>
                      <a:r>
                        <a:rPr lang="zh-CN" altLang="en-US" sz="1100" b="0" i="0" u="none" strike="noStrike">
                          <a:solidFill>
                            <a:srgbClr val="000000"/>
                          </a:solidFill>
                          <a:effectLst/>
                          <a:latin typeface="宋体"/>
                        </a:rPr>
                        <a:t>乐逗游戏</a:t>
                      </a:r>
                    </a:p>
                  </a:txBody>
                  <a:tcPr marL="0" marR="0" marT="0" marB="0" anchor="ctr"/>
                </a:tc>
                <a:tc>
                  <a:txBody>
                    <a:bodyPr/>
                    <a:lstStyle/>
                    <a:p>
                      <a:pPr algn="ctr" fontAlgn="ctr"/>
                      <a:r>
                        <a:rPr lang="en-US" altLang="zh-CN" sz="1100" b="0" i="0" u="none" strike="noStrike">
                          <a:solidFill>
                            <a:srgbClr val="000000"/>
                          </a:solidFill>
                          <a:effectLst/>
                          <a:latin typeface="宋体"/>
                        </a:rPr>
                        <a:t>7.02</a:t>
                      </a:r>
                    </a:p>
                  </a:txBody>
                  <a:tcPr marL="0" marR="0" marT="0" marB="0" anchor="ctr"/>
                </a:tc>
                <a:tc>
                  <a:txBody>
                    <a:bodyPr/>
                    <a:lstStyle/>
                    <a:p>
                      <a:pPr algn="ctr" fontAlgn="ctr"/>
                      <a:r>
                        <a:rPr lang="en-US" altLang="zh-CN" sz="1100" b="0" i="0" u="none" strike="noStrike">
                          <a:solidFill>
                            <a:srgbClr val="000000"/>
                          </a:solidFill>
                          <a:effectLst/>
                          <a:latin typeface="宋体"/>
                        </a:rPr>
                        <a:t>-35.12</a:t>
                      </a:r>
                    </a:p>
                  </a:txBody>
                  <a:tcPr marL="0" marR="0" marT="0" marB="0" anchor="ctr"/>
                </a:tc>
                <a:tc>
                  <a:txBody>
                    <a:bodyPr/>
                    <a:lstStyle/>
                    <a:p>
                      <a:pPr algn="ctr" fontAlgn="ctr"/>
                      <a:r>
                        <a:rPr lang="zh-CN" altLang="en-US" sz="1100" b="0" i="0" u="none" strike="noStrike" dirty="0">
                          <a:solidFill>
                            <a:srgbClr val="000000"/>
                          </a:solidFill>
                          <a:effectLst/>
                          <a:latin typeface="宋体"/>
                        </a:rPr>
                        <a:t>信息技术</a:t>
                      </a:r>
                    </a:p>
                  </a:txBody>
                  <a:tcPr marL="0" marR="0" marT="0" marB="0" anchor="ctr"/>
                </a:tc>
              </a:tr>
            </a:tbl>
          </a:graphicData>
        </a:graphic>
      </p:graphicFrame>
    </p:spTree>
    <p:extLst>
      <p:ext uri="{BB962C8B-B14F-4D97-AF65-F5344CB8AC3E}">
        <p14:creationId xmlns="" xmlns:p14="http://schemas.microsoft.com/office/powerpoint/2010/main" val="16286217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25</a:t>
            </a:fld>
            <a:endParaRPr lang="zh-CN" altLang="en-US"/>
          </a:p>
        </p:txBody>
      </p:sp>
      <p:sp>
        <p:nvSpPr>
          <p:cNvPr id="4" name="TextBox 3"/>
          <p:cNvSpPr txBox="1"/>
          <p:nvPr/>
        </p:nvSpPr>
        <p:spPr>
          <a:xfrm>
            <a:off x="113364" y="0"/>
            <a:ext cx="8643998" cy="523220"/>
          </a:xfrm>
          <a:prstGeom prst="rect">
            <a:avLst/>
          </a:prstGeom>
          <a:noFill/>
        </p:spPr>
        <p:txBody>
          <a:bodyPr wrap="square" rtlCol="0">
            <a:spAutoFit/>
          </a:bodyPr>
          <a:lstStyle/>
          <a:p>
            <a:r>
              <a:rPr lang="zh-CN" altLang="en-US" sz="2800" b="1" dirty="0" smtClean="0">
                <a:solidFill>
                  <a:srgbClr val="FFFF00"/>
                </a:solidFill>
                <a:latin typeface="楷体" panose="02010609060101010101" pitchFamily="49" charset="-122"/>
                <a:ea typeface="楷体" panose="02010609060101010101" pitchFamily="49" charset="-122"/>
              </a:rPr>
              <a:t>新三板</a:t>
            </a:r>
            <a:endParaRPr lang="en-US" altLang="zh-CN" sz="2800" b="1" dirty="0">
              <a:solidFill>
                <a:srgbClr val="FFFF00"/>
              </a:solidFill>
              <a:latin typeface="楷体" panose="02010609060101010101" pitchFamily="49" charset="-122"/>
              <a:ea typeface="楷体" panose="02010609060101010101" pitchFamily="49" charset="-122"/>
            </a:endParaRPr>
          </a:p>
        </p:txBody>
      </p:sp>
      <p:graphicFrame>
        <p:nvGraphicFramePr>
          <p:cNvPr id="5" name="表格 4"/>
          <p:cNvGraphicFramePr>
            <a:graphicFrameLocks noGrp="1"/>
          </p:cNvGraphicFramePr>
          <p:nvPr>
            <p:extLst>
              <p:ext uri="{D42A27DB-BD31-4B8C-83A1-F6EECF244321}">
                <p14:modId xmlns="" xmlns:p14="http://schemas.microsoft.com/office/powerpoint/2010/main" val="276476132"/>
              </p:ext>
            </p:extLst>
          </p:nvPr>
        </p:nvGraphicFramePr>
        <p:xfrm>
          <a:off x="-24598" y="692697"/>
          <a:ext cx="9168599" cy="5616618"/>
        </p:xfrm>
        <a:graphic>
          <a:graphicData uri="http://schemas.openxmlformats.org/drawingml/2006/table">
            <a:tbl>
              <a:tblPr firstRow="1">
                <a:tableStyleId>{3C2FFA5D-87B4-456A-9821-1D502468CF0F}</a:tableStyleId>
              </a:tblPr>
              <a:tblGrid>
                <a:gridCol w="3000632"/>
                <a:gridCol w="3000632"/>
                <a:gridCol w="3167335"/>
              </a:tblGrid>
              <a:tr h="267458">
                <a:tc>
                  <a:txBody>
                    <a:bodyPr/>
                    <a:lstStyle/>
                    <a:p>
                      <a:pPr algn="ctr" fontAlgn="ctr"/>
                      <a:r>
                        <a:rPr lang="zh-CN" altLang="en-US" sz="1200" u="none" strike="noStrike" dirty="0">
                          <a:effectLst/>
                        </a:rPr>
                        <a:t>证券代码</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证券名称</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en-US" altLang="zh-CN" sz="1200" u="none" strike="noStrike" dirty="0" smtClean="0">
                          <a:effectLst/>
                        </a:rPr>
                        <a:t>5</a:t>
                      </a:r>
                      <a:r>
                        <a:rPr lang="zh-CN" altLang="en-US" sz="1200" u="none" strike="noStrike" dirty="0" smtClean="0">
                          <a:effectLst/>
                        </a:rPr>
                        <a:t>日涨跌</a:t>
                      </a:r>
                      <a:r>
                        <a:rPr lang="zh-CN" altLang="en-US" sz="1200" u="none" strike="noStrike" dirty="0">
                          <a:effectLst/>
                        </a:rPr>
                        <a:t>幅 </a:t>
                      </a:r>
                      <a:r>
                        <a:rPr lang="en-US" altLang="zh-CN" sz="1200" u="none" strike="noStrike" dirty="0">
                          <a:effectLst/>
                        </a:rPr>
                        <a:t>%</a:t>
                      </a:r>
                      <a:endParaRPr lang="en-US" altLang="zh-CN" sz="1200" b="0" i="0" u="none" strike="noStrike" dirty="0">
                        <a:solidFill>
                          <a:srgbClr val="000000"/>
                        </a:solidFill>
                        <a:effectLst/>
                        <a:latin typeface="宋体"/>
                      </a:endParaRPr>
                    </a:p>
                  </a:txBody>
                  <a:tcPr marL="0" marR="0" marT="0" marB="0" anchor="ctr"/>
                </a:tc>
              </a:tr>
              <a:tr h="267458">
                <a:tc>
                  <a:txBody>
                    <a:bodyPr/>
                    <a:lstStyle/>
                    <a:p>
                      <a:pPr algn="ctr" fontAlgn="t"/>
                      <a:r>
                        <a:rPr lang="en-GB" sz="1100" b="0" i="0" u="none" strike="noStrike" dirty="0">
                          <a:solidFill>
                            <a:srgbClr val="000000"/>
                          </a:solidFill>
                          <a:effectLst/>
                          <a:latin typeface="宋体"/>
                        </a:rPr>
                        <a:t>831101.OC</a:t>
                      </a:r>
                    </a:p>
                  </a:txBody>
                  <a:tcPr marL="9525" marR="9525" marT="9525" marB="0"/>
                </a:tc>
                <a:tc>
                  <a:txBody>
                    <a:bodyPr/>
                    <a:lstStyle/>
                    <a:p>
                      <a:pPr algn="ctr" fontAlgn="t"/>
                      <a:r>
                        <a:rPr lang="zh-CN" altLang="en-US" sz="1100" b="0" i="0" u="none" strike="noStrike">
                          <a:solidFill>
                            <a:srgbClr val="000000"/>
                          </a:solidFill>
                          <a:effectLst/>
                          <a:latin typeface="宋体"/>
                        </a:rPr>
                        <a:t>奥维云网</a:t>
                      </a:r>
                    </a:p>
                  </a:txBody>
                  <a:tcPr marL="9525" marR="9525" marT="9525" marB="0"/>
                </a:tc>
                <a:tc>
                  <a:txBody>
                    <a:bodyPr/>
                    <a:lstStyle/>
                    <a:p>
                      <a:pPr algn="ctr" fontAlgn="t"/>
                      <a:r>
                        <a:rPr lang="en-US" altLang="zh-CN" sz="1100" b="0" i="0" u="none" strike="noStrike" dirty="0">
                          <a:solidFill>
                            <a:srgbClr val="000000"/>
                          </a:solidFill>
                          <a:effectLst/>
                          <a:latin typeface="宋体"/>
                        </a:rPr>
                        <a:t>9,800.00</a:t>
                      </a:r>
                    </a:p>
                  </a:txBody>
                  <a:tcPr marL="9525" marR="9525" marT="9525" marB="0"/>
                </a:tc>
              </a:tr>
              <a:tr h="267458">
                <a:tc>
                  <a:txBody>
                    <a:bodyPr/>
                    <a:lstStyle/>
                    <a:p>
                      <a:pPr algn="ctr" fontAlgn="t"/>
                      <a:r>
                        <a:rPr lang="en-GB" sz="1100" b="0" i="0" u="none" strike="noStrike">
                          <a:solidFill>
                            <a:srgbClr val="000000"/>
                          </a:solidFill>
                          <a:effectLst/>
                          <a:latin typeface="宋体"/>
                        </a:rPr>
                        <a:t>831725.OC</a:t>
                      </a:r>
                    </a:p>
                  </a:txBody>
                  <a:tcPr marL="9525" marR="9525" marT="9525" marB="0"/>
                </a:tc>
                <a:tc>
                  <a:txBody>
                    <a:bodyPr/>
                    <a:lstStyle/>
                    <a:p>
                      <a:pPr algn="ctr" fontAlgn="t"/>
                      <a:r>
                        <a:rPr lang="zh-CN" altLang="en-US" sz="1100" b="0" i="0" u="none" strike="noStrike">
                          <a:solidFill>
                            <a:srgbClr val="000000"/>
                          </a:solidFill>
                          <a:effectLst/>
                          <a:latin typeface="宋体"/>
                        </a:rPr>
                        <a:t>凌志股份</a:t>
                      </a:r>
                    </a:p>
                  </a:txBody>
                  <a:tcPr marL="9525" marR="9525" marT="9525" marB="0"/>
                </a:tc>
                <a:tc>
                  <a:txBody>
                    <a:bodyPr/>
                    <a:lstStyle/>
                    <a:p>
                      <a:pPr algn="ctr" fontAlgn="t"/>
                      <a:r>
                        <a:rPr lang="en-US" altLang="zh-CN" sz="1100" b="0" i="0" u="none" strike="noStrike">
                          <a:solidFill>
                            <a:srgbClr val="000000"/>
                          </a:solidFill>
                          <a:effectLst/>
                          <a:latin typeface="宋体"/>
                        </a:rPr>
                        <a:t>6,500.00</a:t>
                      </a:r>
                    </a:p>
                  </a:txBody>
                  <a:tcPr marL="9525" marR="9525" marT="9525" marB="0"/>
                </a:tc>
              </a:tr>
              <a:tr h="267458">
                <a:tc>
                  <a:txBody>
                    <a:bodyPr/>
                    <a:lstStyle/>
                    <a:p>
                      <a:pPr algn="ctr" fontAlgn="t"/>
                      <a:r>
                        <a:rPr lang="en-GB" sz="1100" b="0" i="0" u="none" strike="noStrike">
                          <a:solidFill>
                            <a:srgbClr val="000000"/>
                          </a:solidFill>
                          <a:effectLst/>
                          <a:latin typeface="宋体"/>
                        </a:rPr>
                        <a:t>430557.OC</a:t>
                      </a:r>
                    </a:p>
                  </a:txBody>
                  <a:tcPr marL="9525" marR="9525" marT="9525" marB="0"/>
                </a:tc>
                <a:tc>
                  <a:txBody>
                    <a:bodyPr/>
                    <a:lstStyle/>
                    <a:p>
                      <a:pPr algn="ctr" fontAlgn="t"/>
                      <a:r>
                        <a:rPr lang="zh-CN" altLang="en-US" sz="1100" b="0" i="0" u="none" strike="noStrike">
                          <a:solidFill>
                            <a:srgbClr val="000000"/>
                          </a:solidFill>
                          <a:effectLst/>
                          <a:latin typeface="宋体"/>
                        </a:rPr>
                        <a:t>希芳阁</a:t>
                      </a:r>
                    </a:p>
                  </a:txBody>
                  <a:tcPr marL="9525" marR="9525" marT="9525" marB="0"/>
                </a:tc>
                <a:tc>
                  <a:txBody>
                    <a:bodyPr/>
                    <a:lstStyle/>
                    <a:p>
                      <a:pPr algn="ctr" fontAlgn="t"/>
                      <a:r>
                        <a:rPr lang="en-US" altLang="zh-CN" sz="1100" b="0" i="0" u="none" strike="noStrike">
                          <a:solidFill>
                            <a:srgbClr val="000000"/>
                          </a:solidFill>
                          <a:effectLst/>
                          <a:latin typeface="宋体"/>
                        </a:rPr>
                        <a:t>1,750.00</a:t>
                      </a:r>
                    </a:p>
                  </a:txBody>
                  <a:tcPr marL="9525" marR="9525" marT="9525" marB="0"/>
                </a:tc>
              </a:tr>
              <a:tr h="267458">
                <a:tc>
                  <a:txBody>
                    <a:bodyPr/>
                    <a:lstStyle/>
                    <a:p>
                      <a:pPr algn="ctr" fontAlgn="t"/>
                      <a:r>
                        <a:rPr lang="en-GB" sz="1100" b="0" i="0" u="none" strike="noStrike">
                          <a:solidFill>
                            <a:srgbClr val="000000"/>
                          </a:solidFill>
                          <a:effectLst/>
                          <a:latin typeface="宋体"/>
                        </a:rPr>
                        <a:t>831088.OC</a:t>
                      </a:r>
                    </a:p>
                  </a:txBody>
                  <a:tcPr marL="9525" marR="9525" marT="9525" marB="0"/>
                </a:tc>
                <a:tc>
                  <a:txBody>
                    <a:bodyPr/>
                    <a:lstStyle/>
                    <a:p>
                      <a:pPr algn="ctr" fontAlgn="t"/>
                      <a:r>
                        <a:rPr lang="zh-CN" altLang="en-US" sz="1100" b="0" i="0" u="none" strike="noStrike">
                          <a:solidFill>
                            <a:srgbClr val="000000"/>
                          </a:solidFill>
                          <a:effectLst/>
                          <a:latin typeface="宋体"/>
                        </a:rPr>
                        <a:t>华恒生物</a:t>
                      </a:r>
                    </a:p>
                  </a:txBody>
                  <a:tcPr marL="9525" marR="9525" marT="9525" marB="0"/>
                </a:tc>
                <a:tc>
                  <a:txBody>
                    <a:bodyPr/>
                    <a:lstStyle/>
                    <a:p>
                      <a:pPr algn="ctr" fontAlgn="t"/>
                      <a:r>
                        <a:rPr lang="en-US" altLang="zh-CN" sz="1100" b="0" i="0" u="none" strike="noStrike">
                          <a:solidFill>
                            <a:srgbClr val="000000"/>
                          </a:solidFill>
                          <a:effectLst/>
                          <a:latin typeface="宋体"/>
                        </a:rPr>
                        <a:t>861.82</a:t>
                      </a:r>
                    </a:p>
                  </a:txBody>
                  <a:tcPr marL="9525" marR="9525" marT="9525" marB="0"/>
                </a:tc>
              </a:tr>
              <a:tr h="267458">
                <a:tc>
                  <a:txBody>
                    <a:bodyPr/>
                    <a:lstStyle/>
                    <a:p>
                      <a:pPr algn="ctr" fontAlgn="t"/>
                      <a:r>
                        <a:rPr lang="en-GB" sz="1100" b="0" i="0" u="none" strike="noStrike">
                          <a:solidFill>
                            <a:srgbClr val="000000"/>
                          </a:solidFill>
                          <a:effectLst/>
                          <a:latin typeface="宋体"/>
                        </a:rPr>
                        <a:t>831454.OC</a:t>
                      </a:r>
                    </a:p>
                  </a:txBody>
                  <a:tcPr marL="9525" marR="9525" marT="9525" marB="0"/>
                </a:tc>
                <a:tc>
                  <a:txBody>
                    <a:bodyPr/>
                    <a:lstStyle/>
                    <a:p>
                      <a:pPr algn="ctr" fontAlgn="t"/>
                      <a:r>
                        <a:rPr lang="zh-CN" altLang="en-US" sz="1100" b="0" i="0" u="none" strike="noStrike">
                          <a:solidFill>
                            <a:srgbClr val="000000"/>
                          </a:solidFill>
                          <a:effectLst/>
                          <a:latin typeface="宋体"/>
                        </a:rPr>
                        <a:t>皇品文化</a:t>
                      </a:r>
                    </a:p>
                  </a:txBody>
                  <a:tcPr marL="9525" marR="9525" marT="9525" marB="0"/>
                </a:tc>
                <a:tc>
                  <a:txBody>
                    <a:bodyPr/>
                    <a:lstStyle/>
                    <a:p>
                      <a:pPr algn="ctr" fontAlgn="t"/>
                      <a:r>
                        <a:rPr lang="en-US" altLang="zh-CN" sz="1100" b="0" i="0" u="none" strike="noStrike">
                          <a:solidFill>
                            <a:srgbClr val="000000"/>
                          </a:solidFill>
                          <a:effectLst/>
                          <a:latin typeface="宋体"/>
                        </a:rPr>
                        <a:t>634.67</a:t>
                      </a:r>
                    </a:p>
                  </a:txBody>
                  <a:tcPr marL="9525" marR="9525" marT="9525" marB="0"/>
                </a:tc>
              </a:tr>
              <a:tr h="267458">
                <a:tc>
                  <a:txBody>
                    <a:bodyPr/>
                    <a:lstStyle/>
                    <a:p>
                      <a:pPr algn="ctr" fontAlgn="t"/>
                      <a:r>
                        <a:rPr lang="en-GB" sz="1100" b="0" i="0" u="none" strike="noStrike">
                          <a:solidFill>
                            <a:srgbClr val="000000"/>
                          </a:solidFill>
                          <a:effectLst/>
                          <a:latin typeface="宋体"/>
                        </a:rPr>
                        <a:t>830968.OC</a:t>
                      </a:r>
                    </a:p>
                  </a:txBody>
                  <a:tcPr marL="9525" marR="9525" marT="9525" marB="0"/>
                </a:tc>
                <a:tc>
                  <a:txBody>
                    <a:bodyPr/>
                    <a:lstStyle/>
                    <a:p>
                      <a:pPr algn="ctr" fontAlgn="t"/>
                      <a:r>
                        <a:rPr lang="zh-CN" altLang="en-US" sz="1100" b="0" i="0" u="none" strike="noStrike">
                          <a:solidFill>
                            <a:srgbClr val="000000"/>
                          </a:solidFill>
                          <a:effectLst/>
                          <a:latin typeface="宋体"/>
                        </a:rPr>
                        <a:t>华电电气</a:t>
                      </a:r>
                    </a:p>
                  </a:txBody>
                  <a:tcPr marL="9525" marR="9525" marT="9525" marB="0"/>
                </a:tc>
                <a:tc>
                  <a:txBody>
                    <a:bodyPr/>
                    <a:lstStyle/>
                    <a:p>
                      <a:pPr algn="ctr" fontAlgn="t"/>
                      <a:r>
                        <a:rPr lang="en-US" altLang="zh-CN" sz="1100" b="0" i="0" u="none" strike="noStrike">
                          <a:solidFill>
                            <a:srgbClr val="000000"/>
                          </a:solidFill>
                          <a:effectLst/>
                          <a:latin typeface="宋体"/>
                        </a:rPr>
                        <a:t>500.00</a:t>
                      </a:r>
                    </a:p>
                  </a:txBody>
                  <a:tcPr marL="9525" marR="9525" marT="9525" marB="0"/>
                </a:tc>
              </a:tr>
              <a:tr h="267458">
                <a:tc>
                  <a:txBody>
                    <a:bodyPr/>
                    <a:lstStyle/>
                    <a:p>
                      <a:pPr algn="ctr" fontAlgn="t"/>
                      <a:r>
                        <a:rPr lang="en-GB" sz="1100" b="0" i="0" u="none" strike="noStrike">
                          <a:solidFill>
                            <a:srgbClr val="000000"/>
                          </a:solidFill>
                          <a:effectLst/>
                          <a:latin typeface="宋体"/>
                        </a:rPr>
                        <a:t>830958.OC</a:t>
                      </a:r>
                    </a:p>
                  </a:txBody>
                  <a:tcPr marL="9525" marR="9525" marT="9525" marB="0"/>
                </a:tc>
                <a:tc>
                  <a:txBody>
                    <a:bodyPr/>
                    <a:lstStyle/>
                    <a:p>
                      <a:pPr algn="ctr" fontAlgn="t"/>
                      <a:r>
                        <a:rPr lang="zh-CN" altLang="en-US" sz="1100" b="0" i="0" u="none" strike="noStrike">
                          <a:solidFill>
                            <a:srgbClr val="000000"/>
                          </a:solidFill>
                          <a:effectLst/>
                          <a:latin typeface="宋体"/>
                        </a:rPr>
                        <a:t>鑫庄农贷</a:t>
                      </a:r>
                    </a:p>
                  </a:txBody>
                  <a:tcPr marL="9525" marR="9525" marT="9525" marB="0"/>
                </a:tc>
                <a:tc>
                  <a:txBody>
                    <a:bodyPr/>
                    <a:lstStyle/>
                    <a:p>
                      <a:pPr algn="ctr" fontAlgn="t"/>
                      <a:r>
                        <a:rPr lang="en-US" altLang="zh-CN" sz="1100" b="0" i="0" u="none" strike="noStrike">
                          <a:solidFill>
                            <a:srgbClr val="000000"/>
                          </a:solidFill>
                          <a:effectLst/>
                          <a:latin typeface="宋体"/>
                        </a:rPr>
                        <a:t>394.00</a:t>
                      </a:r>
                    </a:p>
                  </a:txBody>
                  <a:tcPr marL="9525" marR="9525" marT="9525" marB="0"/>
                </a:tc>
              </a:tr>
              <a:tr h="267458">
                <a:tc>
                  <a:txBody>
                    <a:bodyPr/>
                    <a:lstStyle/>
                    <a:p>
                      <a:pPr algn="ctr" fontAlgn="t"/>
                      <a:r>
                        <a:rPr lang="en-GB" sz="1100" b="0" i="0" u="none" strike="noStrike">
                          <a:solidFill>
                            <a:srgbClr val="000000"/>
                          </a:solidFill>
                          <a:effectLst/>
                          <a:latin typeface="宋体"/>
                        </a:rPr>
                        <a:t>430148.OC</a:t>
                      </a:r>
                    </a:p>
                  </a:txBody>
                  <a:tcPr marL="9525" marR="9525" marT="9525" marB="0"/>
                </a:tc>
                <a:tc>
                  <a:txBody>
                    <a:bodyPr/>
                    <a:lstStyle/>
                    <a:p>
                      <a:pPr algn="ctr" fontAlgn="t"/>
                      <a:r>
                        <a:rPr lang="zh-CN" altLang="en-US" sz="1100" b="0" i="0" u="none" strike="noStrike">
                          <a:solidFill>
                            <a:srgbClr val="000000"/>
                          </a:solidFill>
                          <a:effectLst/>
                          <a:latin typeface="宋体"/>
                        </a:rPr>
                        <a:t>科能腾达</a:t>
                      </a:r>
                    </a:p>
                  </a:txBody>
                  <a:tcPr marL="9525" marR="9525" marT="9525" marB="0"/>
                </a:tc>
                <a:tc>
                  <a:txBody>
                    <a:bodyPr/>
                    <a:lstStyle/>
                    <a:p>
                      <a:pPr algn="ctr" fontAlgn="t"/>
                      <a:r>
                        <a:rPr lang="en-US" altLang="zh-CN" sz="1100" b="0" i="0" u="none" strike="noStrike">
                          <a:solidFill>
                            <a:srgbClr val="000000"/>
                          </a:solidFill>
                          <a:effectLst/>
                          <a:latin typeface="宋体"/>
                        </a:rPr>
                        <a:t>393.83</a:t>
                      </a:r>
                    </a:p>
                  </a:txBody>
                  <a:tcPr marL="9525" marR="9525" marT="9525" marB="0"/>
                </a:tc>
              </a:tr>
              <a:tr h="267458">
                <a:tc>
                  <a:txBody>
                    <a:bodyPr/>
                    <a:lstStyle/>
                    <a:p>
                      <a:pPr algn="ctr" fontAlgn="t"/>
                      <a:r>
                        <a:rPr lang="en-GB" sz="1100" b="0" i="0" u="none" strike="noStrike">
                          <a:solidFill>
                            <a:srgbClr val="000000"/>
                          </a:solidFill>
                          <a:effectLst/>
                          <a:latin typeface="宋体"/>
                        </a:rPr>
                        <a:t>831090.OC</a:t>
                      </a:r>
                    </a:p>
                  </a:txBody>
                  <a:tcPr marL="9525" marR="9525" marT="9525" marB="0"/>
                </a:tc>
                <a:tc>
                  <a:txBody>
                    <a:bodyPr/>
                    <a:lstStyle/>
                    <a:p>
                      <a:pPr algn="ctr" fontAlgn="t"/>
                      <a:r>
                        <a:rPr lang="zh-CN" altLang="en-US" sz="1100" b="0" i="0" u="none" strike="noStrike">
                          <a:solidFill>
                            <a:srgbClr val="000000"/>
                          </a:solidFill>
                          <a:effectLst/>
                          <a:latin typeface="宋体"/>
                        </a:rPr>
                        <a:t>锡成矿业</a:t>
                      </a:r>
                    </a:p>
                  </a:txBody>
                  <a:tcPr marL="9525" marR="9525" marT="9525" marB="0"/>
                </a:tc>
                <a:tc>
                  <a:txBody>
                    <a:bodyPr/>
                    <a:lstStyle/>
                    <a:p>
                      <a:pPr algn="ctr" fontAlgn="t"/>
                      <a:r>
                        <a:rPr lang="en-US" altLang="zh-CN" sz="1100" b="0" i="0" u="none" strike="noStrike">
                          <a:solidFill>
                            <a:srgbClr val="000000"/>
                          </a:solidFill>
                          <a:effectLst/>
                          <a:latin typeface="宋体"/>
                        </a:rPr>
                        <a:t>381.65</a:t>
                      </a:r>
                    </a:p>
                  </a:txBody>
                  <a:tcPr marL="9525" marR="9525" marT="9525" marB="0"/>
                </a:tc>
              </a:tr>
              <a:tr h="267458">
                <a:tc>
                  <a:txBody>
                    <a:bodyPr/>
                    <a:lstStyle/>
                    <a:p>
                      <a:pPr algn="ctr" fontAlgn="t"/>
                      <a:r>
                        <a:rPr lang="en-GB" sz="1100" b="0" i="0" u="none" strike="noStrike">
                          <a:solidFill>
                            <a:srgbClr val="000000"/>
                          </a:solidFill>
                          <a:effectLst/>
                          <a:latin typeface="宋体"/>
                        </a:rPr>
                        <a:t>830827.OC</a:t>
                      </a:r>
                    </a:p>
                  </a:txBody>
                  <a:tcPr marL="9525" marR="9525" marT="9525" marB="0"/>
                </a:tc>
                <a:tc>
                  <a:txBody>
                    <a:bodyPr/>
                    <a:lstStyle/>
                    <a:p>
                      <a:pPr algn="ctr" fontAlgn="t"/>
                      <a:r>
                        <a:rPr lang="zh-CN" altLang="en-US" sz="1100" b="0" i="0" u="none" strike="noStrike">
                          <a:solidFill>
                            <a:srgbClr val="000000"/>
                          </a:solidFill>
                          <a:effectLst/>
                          <a:latin typeface="宋体"/>
                        </a:rPr>
                        <a:t>世优电气</a:t>
                      </a:r>
                    </a:p>
                  </a:txBody>
                  <a:tcPr marL="9525" marR="9525" marT="9525" marB="0"/>
                </a:tc>
                <a:tc>
                  <a:txBody>
                    <a:bodyPr/>
                    <a:lstStyle/>
                    <a:p>
                      <a:pPr algn="ctr" fontAlgn="t"/>
                      <a:r>
                        <a:rPr lang="en-US" altLang="zh-CN" sz="1100" b="0" i="0" u="none" strike="noStrike">
                          <a:solidFill>
                            <a:srgbClr val="000000"/>
                          </a:solidFill>
                          <a:effectLst/>
                          <a:latin typeface="宋体"/>
                        </a:rPr>
                        <a:t>350.00</a:t>
                      </a:r>
                    </a:p>
                  </a:txBody>
                  <a:tcPr marL="9525" marR="9525" marT="9525" marB="0"/>
                </a:tc>
              </a:tr>
              <a:tr h="267458">
                <a:tc>
                  <a:txBody>
                    <a:bodyPr/>
                    <a:lstStyle/>
                    <a:p>
                      <a:pPr algn="ctr" fontAlgn="t"/>
                      <a:r>
                        <a:rPr lang="en-GB" sz="1100" b="0" i="0" u="none" strike="noStrike">
                          <a:solidFill>
                            <a:srgbClr val="000000"/>
                          </a:solidFill>
                          <a:effectLst/>
                          <a:latin typeface="宋体"/>
                        </a:rPr>
                        <a:t>430633.OC</a:t>
                      </a:r>
                    </a:p>
                  </a:txBody>
                  <a:tcPr marL="9525" marR="9525" marT="9525" marB="0"/>
                </a:tc>
                <a:tc>
                  <a:txBody>
                    <a:bodyPr/>
                    <a:lstStyle/>
                    <a:p>
                      <a:pPr algn="ctr" fontAlgn="t"/>
                      <a:r>
                        <a:rPr lang="zh-CN" altLang="en-US" sz="1100" b="0" i="0" u="none" strike="noStrike">
                          <a:solidFill>
                            <a:srgbClr val="000000"/>
                          </a:solidFill>
                          <a:effectLst/>
                          <a:latin typeface="宋体"/>
                        </a:rPr>
                        <a:t>卡姆医疗</a:t>
                      </a:r>
                    </a:p>
                  </a:txBody>
                  <a:tcPr marL="9525" marR="9525" marT="9525" marB="0"/>
                </a:tc>
                <a:tc>
                  <a:txBody>
                    <a:bodyPr/>
                    <a:lstStyle/>
                    <a:p>
                      <a:pPr algn="ctr" fontAlgn="t"/>
                      <a:r>
                        <a:rPr lang="en-US" altLang="zh-CN" sz="1100" b="0" i="0" u="none" strike="noStrike">
                          <a:solidFill>
                            <a:srgbClr val="000000"/>
                          </a:solidFill>
                          <a:effectLst/>
                          <a:latin typeface="宋体"/>
                        </a:rPr>
                        <a:t>337.25</a:t>
                      </a:r>
                    </a:p>
                  </a:txBody>
                  <a:tcPr marL="9525" marR="9525" marT="9525" marB="0"/>
                </a:tc>
              </a:tr>
              <a:tr h="267458">
                <a:tc>
                  <a:txBody>
                    <a:bodyPr/>
                    <a:lstStyle/>
                    <a:p>
                      <a:pPr algn="ctr" fontAlgn="t"/>
                      <a:r>
                        <a:rPr lang="en-GB" sz="1100" b="0" i="0" u="none" strike="noStrike">
                          <a:solidFill>
                            <a:srgbClr val="000000"/>
                          </a:solidFill>
                          <a:effectLst/>
                          <a:latin typeface="宋体"/>
                        </a:rPr>
                        <a:t>831541.OC</a:t>
                      </a:r>
                    </a:p>
                  </a:txBody>
                  <a:tcPr marL="9525" marR="9525" marT="9525" marB="0"/>
                </a:tc>
                <a:tc>
                  <a:txBody>
                    <a:bodyPr/>
                    <a:lstStyle/>
                    <a:p>
                      <a:pPr algn="ctr" fontAlgn="t"/>
                      <a:r>
                        <a:rPr lang="zh-CN" altLang="en-US" sz="1100" b="0" i="0" u="none" strike="noStrike">
                          <a:solidFill>
                            <a:srgbClr val="000000"/>
                          </a:solidFill>
                          <a:effectLst/>
                          <a:latin typeface="宋体"/>
                        </a:rPr>
                        <a:t>中节环</a:t>
                      </a:r>
                    </a:p>
                  </a:txBody>
                  <a:tcPr marL="9525" marR="9525" marT="9525" marB="0"/>
                </a:tc>
                <a:tc>
                  <a:txBody>
                    <a:bodyPr/>
                    <a:lstStyle/>
                    <a:p>
                      <a:pPr algn="ctr" fontAlgn="t"/>
                      <a:r>
                        <a:rPr lang="en-US" altLang="zh-CN" sz="1100" b="0" i="0" u="none" strike="noStrike">
                          <a:solidFill>
                            <a:srgbClr val="000000"/>
                          </a:solidFill>
                          <a:effectLst/>
                          <a:latin typeface="宋体"/>
                        </a:rPr>
                        <a:t>306.67</a:t>
                      </a:r>
                    </a:p>
                  </a:txBody>
                  <a:tcPr marL="9525" marR="9525" marT="9525" marB="0"/>
                </a:tc>
              </a:tr>
              <a:tr h="267458">
                <a:tc>
                  <a:txBody>
                    <a:bodyPr/>
                    <a:lstStyle/>
                    <a:p>
                      <a:pPr algn="ctr" fontAlgn="t"/>
                      <a:r>
                        <a:rPr lang="en-GB" sz="1100" b="0" i="0" u="none" strike="noStrike">
                          <a:solidFill>
                            <a:srgbClr val="000000"/>
                          </a:solidFill>
                          <a:effectLst/>
                          <a:latin typeface="宋体"/>
                        </a:rPr>
                        <a:t>830846.OC</a:t>
                      </a:r>
                    </a:p>
                  </a:txBody>
                  <a:tcPr marL="9525" marR="9525" marT="9525" marB="0"/>
                </a:tc>
                <a:tc>
                  <a:txBody>
                    <a:bodyPr/>
                    <a:lstStyle/>
                    <a:p>
                      <a:pPr algn="ctr" fontAlgn="t"/>
                      <a:r>
                        <a:rPr lang="zh-CN" altLang="en-US" sz="1100" b="0" i="0" u="none" strike="noStrike">
                          <a:solidFill>
                            <a:srgbClr val="000000"/>
                          </a:solidFill>
                          <a:effectLst/>
                          <a:latin typeface="宋体"/>
                        </a:rPr>
                        <a:t>格林检测</a:t>
                      </a:r>
                    </a:p>
                  </a:txBody>
                  <a:tcPr marL="9525" marR="9525" marT="9525" marB="0"/>
                </a:tc>
                <a:tc>
                  <a:txBody>
                    <a:bodyPr/>
                    <a:lstStyle/>
                    <a:p>
                      <a:pPr algn="ctr" fontAlgn="t"/>
                      <a:r>
                        <a:rPr lang="en-US" altLang="zh-CN" sz="1100" b="0" i="0" u="none" strike="noStrike">
                          <a:solidFill>
                            <a:srgbClr val="000000"/>
                          </a:solidFill>
                          <a:effectLst/>
                          <a:latin typeface="宋体"/>
                        </a:rPr>
                        <a:t>250.00</a:t>
                      </a:r>
                    </a:p>
                  </a:txBody>
                  <a:tcPr marL="9525" marR="9525" marT="9525" marB="0"/>
                </a:tc>
              </a:tr>
              <a:tr h="267458">
                <a:tc>
                  <a:txBody>
                    <a:bodyPr/>
                    <a:lstStyle/>
                    <a:p>
                      <a:pPr algn="ctr" fontAlgn="t"/>
                      <a:r>
                        <a:rPr lang="en-GB" sz="1100" b="0" i="0" u="none" strike="noStrike">
                          <a:solidFill>
                            <a:srgbClr val="000000"/>
                          </a:solidFill>
                          <a:effectLst/>
                          <a:latin typeface="宋体"/>
                        </a:rPr>
                        <a:t>831511.OC</a:t>
                      </a:r>
                    </a:p>
                  </a:txBody>
                  <a:tcPr marL="9525" marR="9525" marT="9525" marB="0"/>
                </a:tc>
                <a:tc>
                  <a:txBody>
                    <a:bodyPr/>
                    <a:lstStyle/>
                    <a:p>
                      <a:pPr algn="ctr" fontAlgn="t"/>
                      <a:r>
                        <a:rPr lang="zh-CN" altLang="en-US" sz="1100" b="0" i="0" u="none" strike="noStrike">
                          <a:solidFill>
                            <a:srgbClr val="000000"/>
                          </a:solidFill>
                          <a:effectLst/>
                          <a:latin typeface="宋体"/>
                        </a:rPr>
                        <a:t>水治理</a:t>
                      </a:r>
                    </a:p>
                  </a:txBody>
                  <a:tcPr marL="9525" marR="9525" marT="9525" marB="0"/>
                </a:tc>
                <a:tc>
                  <a:txBody>
                    <a:bodyPr/>
                    <a:lstStyle/>
                    <a:p>
                      <a:pPr algn="ctr" fontAlgn="t"/>
                      <a:r>
                        <a:rPr lang="en-US" altLang="zh-CN" sz="1100" b="0" i="0" u="none" strike="noStrike">
                          <a:solidFill>
                            <a:srgbClr val="000000"/>
                          </a:solidFill>
                          <a:effectLst/>
                          <a:latin typeface="宋体"/>
                        </a:rPr>
                        <a:t>246.83</a:t>
                      </a:r>
                    </a:p>
                  </a:txBody>
                  <a:tcPr marL="9525" marR="9525" marT="9525" marB="0"/>
                </a:tc>
              </a:tr>
              <a:tr h="267458">
                <a:tc>
                  <a:txBody>
                    <a:bodyPr/>
                    <a:lstStyle/>
                    <a:p>
                      <a:pPr algn="ctr" fontAlgn="t"/>
                      <a:r>
                        <a:rPr lang="en-GB" sz="1100" b="0" i="0" u="none" strike="noStrike">
                          <a:solidFill>
                            <a:srgbClr val="000000"/>
                          </a:solidFill>
                          <a:effectLst/>
                          <a:latin typeface="宋体"/>
                        </a:rPr>
                        <a:t>430749.OC</a:t>
                      </a:r>
                    </a:p>
                  </a:txBody>
                  <a:tcPr marL="9525" marR="9525" marT="9525" marB="0"/>
                </a:tc>
                <a:tc>
                  <a:txBody>
                    <a:bodyPr/>
                    <a:lstStyle/>
                    <a:p>
                      <a:pPr algn="ctr" fontAlgn="t"/>
                      <a:r>
                        <a:rPr lang="zh-CN" altLang="en-US" sz="1100" b="0" i="0" u="none" strike="noStrike">
                          <a:solidFill>
                            <a:srgbClr val="000000"/>
                          </a:solidFill>
                          <a:effectLst/>
                          <a:latin typeface="宋体"/>
                        </a:rPr>
                        <a:t>金化高容</a:t>
                      </a:r>
                    </a:p>
                  </a:txBody>
                  <a:tcPr marL="9525" marR="9525" marT="9525" marB="0"/>
                </a:tc>
                <a:tc>
                  <a:txBody>
                    <a:bodyPr/>
                    <a:lstStyle/>
                    <a:p>
                      <a:pPr algn="ctr" fontAlgn="t"/>
                      <a:r>
                        <a:rPr lang="en-US" altLang="zh-CN" sz="1100" b="0" i="0" u="none" strike="noStrike">
                          <a:solidFill>
                            <a:srgbClr val="000000"/>
                          </a:solidFill>
                          <a:effectLst/>
                          <a:latin typeface="宋体"/>
                        </a:rPr>
                        <a:t>245.56</a:t>
                      </a:r>
                    </a:p>
                  </a:txBody>
                  <a:tcPr marL="9525" marR="9525" marT="9525" marB="0"/>
                </a:tc>
              </a:tr>
              <a:tr h="267458">
                <a:tc>
                  <a:txBody>
                    <a:bodyPr/>
                    <a:lstStyle/>
                    <a:p>
                      <a:pPr algn="ctr" fontAlgn="t"/>
                      <a:r>
                        <a:rPr lang="en-GB" sz="1100" b="0" i="0" u="none" strike="noStrike">
                          <a:solidFill>
                            <a:srgbClr val="000000"/>
                          </a:solidFill>
                          <a:effectLst/>
                          <a:latin typeface="宋体"/>
                        </a:rPr>
                        <a:t>430252.OC</a:t>
                      </a:r>
                    </a:p>
                  </a:txBody>
                  <a:tcPr marL="9525" marR="9525" marT="9525" marB="0"/>
                </a:tc>
                <a:tc>
                  <a:txBody>
                    <a:bodyPr/>
                    <a:lstStyle/>
                    <a:p>
                      <a:pPr algn="ctr" fontAlgn="t"/>
                      <a:r>
                        <a:rPr lang="zh-CN" altLang="en-US" sz="1100" b="0" i="0" u="none" strike="noStrike">
                          <a:solidFill>
                            <a:srgbClr val="000000"/>
                          </a:solidFill>
                          <a:effectLst/>
                          <a:latin typeface="宋体"/>
                        </a:rPr>
                        <a:t>联宇技术</a:t>
                      </a:r>
                    </a:p>
                  </a:txBody>
                  <a:tcPr marL="9525" marR="9525" marT="9525" marB="0"/>
                </a:tc>
                <a:tc>
                  <a:txBody>
                    <a:bodyPr/>
                    <a:lstStyle/>
                    <a:p>
                      <a:pPr algn="ctr" fontAlgn="t"/>
                      <a:r>
                        <a:rPr lang="en-US" altLang="zh-CN" sz="1100" b="0" i="0" u="none" strike="noStrike">
                          <a:solidFill>
                            <a:srgbClr val="000000"/>
                          </a:solidFill>
                          <a:effectLst/>
                          <a:latin typeface="宋体"/>
                        </a:rPr>
                        <a:t>215.79</a:t>
                      </a:r>
                    </a:p>
                  </a:txBody>
                  <a:tcPr marL="9525" marR="9525" marT="9525" marB="0"/>
                </a:tc>
              </a:tr>
              <a:tr h="267458">
                <a:tc>
                  <a:txBody>
                    <a:bodyPr/>
                    <a:lstStyle/>
                    <a:p>
                      <a:pPr algn="ctr" fontAlgn="t"/>
                      <a:r>
                        <a:rPr lang="en-GB" sz="1100" b="0" i="0" u="none" strike="noStrike">
                          <a:solidFill>
                            <a:srgbClr val="000000"/>
                          </a:solidFill>
                          <a:effectLst/>
                          <a:latin typeface="宋体"/>
                        </a:rPr>
                        <a:t>430205.OC</a:t>
                      </a:r>
                    </a:p>
                  </a:txBody>
                  <a:tcPr marL="9525" marR="9525" marT="9525" marB="0"/>
                </a:tc>
                <a:tc>
                  <a:txBody>
                    <a:bodyPr/>
                    <a:lstStyle/>
                    <a:p>
                      <a:pPr algn="ctr" fontAlgn="t"/>
                      <a:r>
                        <a:rPr lang="zh-CN" altLang="en-US" sz="1100" b="0" i="0" u="none" strike="noStrike">
                          <a:solidFill>
                            <a:srgbClr val="000000"/>
                          </a:solidFill>
                          <a:effectLst/>
                          <a:latin typeface="宋体"/>
                        </a:rPr>
                        <a:t>亿房信息</a:t>
                      </a:r>
                    </a:p>
                  </a:txBody>
                  <a:tcPr marL="9525" marR="9525" marT="9525" marB="0"/>
                </a:tc>
                <a:tc>
                  <a:txBody>
                    <a:bodyPr/>
                    <a:lstStyle/>
                    <a:p>
                      <a:pPr algn="ctr" fontAlgn="t"/>
                      <a:r>
                        <a:rPr lang="en-US" altLang="zh-CN" sz="1100" b="0" i="0" u="none" strike="noStrike">
                          <a:solidFill>
                            <a:srgbClr val="000000"/>
                          </a:solidFill>
                          <a:effectLst/>
                          <a:latin typeface="宋体"/>
                        </a:rPr>
                        <a:t>158.33</a:t>
                      </a:r>
                    </a:p>
                  </a:txBody>
                  <a:tcPr marL="9525" marR="9525" marT="9525" marB="0"/>
                </a:tc>
              </a:tr>
              <a:tr h="267458">
                <a:tc>
                  <a:txBody>
                    <a:bodyPr/>
                    <a:lstStyle/>
                    <a:p>
                      <a:pPr algn="ctr" fontAlgn="t"/>
                      <a:r>
                        <a:rPr lang="en-GB" sz="1100" b="0" i="0" u="none" strike="noStrike">
                          <a:solidFill>
                            <a:srgbClr val="000000"/>
                          </a:solidFill>
                          <a:effectLst/>
                          <a:latin typeface="宋体"/>
                        </a:rPr>
                        <a:t>831441.OC</a:t>
                      </a:r>
                    </a:p>
                  </a:txBody>
                  <a:tcPr marL="9525" marR="9525" marT="9525" marB="0"/>
                </a:tc>
                <a:tc>
                  <a:txBody>
                    <a:bodyPr/>
                    <a:lstStyle/>
                    <a:p>
                      <a:pPr algn="ctr" fontAlgn="t"/>
                      <a:r>
                        <a:rPr lang="zh-CN" altLang="en-US" sz="1100" b="0" i="0" u="none" strike="noStrike">
                          <a:solidFill>
                            <a:srgbClr val="000000"/>
                          </a:solidFill>
                          <a:effectLst/>
                          <a:latin typeface="宋体"/>
                        </a:rPr>
                        <a:t>瓷爵士</a:t>
                      </a:r>
                    </a:p>
                  </a:txBody>
                  <a:tcPr marL="9525" marR="9525" marT="9525" marB="0"/>
                </a:tc>
                <a:tc>
                  <a:txBody>
                    <a:bodyPr/>
                    <a:lstStyle/>
                    <a:p>
                      <a:pPr algn="ctr" fontAlgn="t"/>
                      <a:r>
                        <a:rPr lang="en-US" altLang="zh-CN" sz="1100" b="0" i="0" u="none" strike="noStrike">
                          <a:solidFill>
                            <a:srgbClr val="000000"/>
                          </a:solidFill>
                          <a:effectLst/>
                          <a:latin typeface="宋体"/>
                        </a:rPr>
                        <a:t>151.94</a:t>
                      </a:r>
                    </a:p>
                  </a:txBody>
                  <a:tcPr marL="9525" marR="9525" marT="9525" marB="0"/>
                </a:tc>
              </a:tr>
              <a:tr h="267458">
                <a:tc>
                  <a:txBody>
                    <a:bodyPr/>
                    <a:lstStyle/>
                    <a:p>
                      <a:pPr algn="ctr" fontAlgn="t"/>
                      <a:r>
                        <a:rPr lang="en-GB" sz="1100" b="0" i="0" u="none" strike="noStrike">
                          <a:solidFill>
                            <a:srgbClr val="000000"/>
                          </a:solidFill>
                          <a:effectLst/>
                          <a:latin typeface="宋体"/>
                        </a:rPr>
                        <a:t>830999.OC</a:t>
                      </a:r>
                    </a:p>
                  </a:txBody>
                  <a:tcPr marL="9525" marR="9525" marT="9525" marB="0"/>
                </a:tc>
                <a:tc>
                  <a:txBody>
                    <a:bodyPr/>
                    <a:lstStyle/>
                    <a:p>
                      <a:pPr algn="ctr" fontAlgn="t"/>
                      <a:r>
                        <a:rPr lang="zh-CN" altLang="en-US" sz="1100" b="0" i="0" u="none" strike="noStrike">
                          <a:solidFill>
                            <a:srgbClr val="000000"/>
                          </a:solidFill>
                          <a:effectLst/>
                          <a:latin typeface="宋体"/>
                        </a:rPr>
                        <a:t>银橙传媒</a:t>
                      </a:r>
                    </a:p>
                  </a:txBody>
                  <a:tcPr marL="9525" marR="9525" marT="9525" marB="0"/>
                </a:tc>
                <a:tc>
                  <a:txBody>
                    <a:bodyPr/>
                    <a:lstStyle/>
                    <a:p>
                      <a:pPr algn="ctr" fontAlgn="t"/>
                      <a:r>
                        <a:rPr lang="en-US" altLang="zh-CN" sz="1100" b="0" i="0" u="none" strike="noStrike">
                          <a:solidFill>
                            <a:srgbClr val="000000"/>
                          </a:solidFill>
                          <a:effectLst/>
                          <a:latin typeface="宋体"/>
                        </a:rPr>
                        <a:t>138.84</a:t>
                      </a:r>
                    </a:p>
                  </a:txBody>
                  <a:tcPr marL="9525" marR="9525" marT="9525" marB="0"/>
                </a:tc>
              </a:tr>
              <a:tr h="267458">
                <a:tc>
                  <a:txBody>
                    <a:bodyPr/>
                    <a:lstStyle/>
                    <a:p>
                      <a:pPr algn="ctr" fontAlgn="t"/>
                      <a:r>
                        <a:rPr lang="en-GB" sz="1100" b="0" i="0" u="none" strike="noStrike">
                          <a:solidFill>
                            <a:srgbClr val="000000"/>
                          </a:solidFill>
                          <a:effectLst/>
                          <a:latin typeface="宋体"/>
                        </a:rPr>
                        <a:t>830982.OC</a:t>
                      </a:r>
                    </a:p>
                  </a:txBody>
                  <a:tcPr marL="9525" marR="9525" marT="9525" marB="0"/>
                </a:tc>
                <a:tc>
                  <a:txBody>
                    <a:bodyPr/>
                    <a:lstStyle/>
                    <a:p>
                      <a:pPr algn="ctr" fontAlgn="t"/>
                      <a:r>
                        <a:rPr lang="zh-CN" altLang="en-US" sz="1100" b="0" i="0" u="none" strike="noStrike" dirty="0">
                          <a:solidFill>
                            <a:srgbClr val="000000"/>
                          </a:solidFill>
                          <a:effectLst/>
                          <a:latin typeface="宋体"/>
                        </a:rPr>
                        <a:t>中易腾达</a:t>
                      </a:r>
                    </a:p>
                  </a:txBody>
                  <a:tcPr marL="9525" marR="9525" marT="9525" marB="0"/>
                </a:tc>
                <a:tc>
                  <a:txBody>
                    <a:bodyPr/>
                    <a:lstStyle/>
                    <a:p>
                      <a:pPr algn="ctr" fontAlgn="t"/>
                      <a:r>
                        <a:rPr lang="en-US" altLang="zh-CN" sz="1100" b="0" i="0" u="none" strike="noStrike" dirty="0">
                          <a:solidFill>
                            <a:srgbClr val="000000"/>
                          </a:solidFill>
                          <a:effectLst/>
                          <a:latin typeface="宋体"/>
                        </a:rPr>
                        <a:t>122.00</a:t>
                      </a:r>
                    </a:p>
                  </a:txBody>
                  <a:tcPr marL="9525" marR="9525" marT="9525" marB="0"/>
                </a:tc>
              </a:tr>
            </a:tbl>
          </a:graphicData>
        </a:graphic>
      </p:graphicFrame>
    </p:spTree>
    <p:extLst>
      <p:ext uri="{BB962C8B-B14F-4D97-AF65-F5344CB8AC3E}">
        <p14:creationId xmlns="" xmlns:p14="http://schemas.microsoft.com/office/powerpoint/2010/main" val="39962554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26</a:t>
            </a:fld>
            <a:endParaRPr lang="zh-CN" altLang="en-US"/>
          </a:p>
        </p:txBody>
      </p:sp>
      <p:sp>
        <p:nvSpPr>
          <p:cNvPr id="3" name="TextBox 2"/>
          <p:cNvSpPr txBox="1"/>
          <p:nvPr/>
        </p:nvSpPr>
        <p:spPr>
          <a:xfrm>
            <a:off x="179512" y="0"/>
            <a:ext cx="8643998" cy="954107"/>
          </a:xfrm>
          <a:prstGeom prst="rect">
            <a:avLst/>
          </a:prstGeom>
          <a:noFill/>
        </p:spPr>
        <p:txBody>
          <a:bodyPr wrap="square" rtlCol="0">
            <a:spAutoFit/>
          </a:bodyPr>
          <a:lstStyle/>
          <a:p>
            <a:r>
              <a:rPr lang="en-US" altLang="zh-CN" sz="2800" b="1" dirty="0">
                <a:solidFill>
                  <a:srgbClr val="FFFF00"/>
                </a:solidFill>
                <a:latin typeface="楷体" panose="02010609060101010101" pitchFamily="49" charset="-122"/>
                <a:ea typeface="楷体" panose="02010609060101010101" pitchFamily="49" charset="-122"/>
              </a:rPr>
              <a:t>NYSE</a:t>
            </a:r>
            <a:r>
              <a:rPr lang="zh-CN" altLang="en-US" sz="2800" b="1" dirty="0" smtClean="0">
                <a:solidFill>
                  <a:srgbClr val="FFFF00"/>
                </a:solidFill>
                <a:latin typeface="楷体" panose="02010609060101010101" pitchFamily="49" charset="-122"/>
                <a:ea typeface="楷体" panose="02010609060101010101" pitchFamily="49" charset="-122"/>
              </a:rPr>
              <a:t>前</a:t>
            </a:r>
            <a:r>
              <a:rPr lang="en-US" altLang="zh-CN" sz="2800" b="1" dirty="0" smtClean="0">
                <a:solidFill>
                  <a:srgbClr val="FFFF00"/>
                </a:solidFill>
                <a:latin typeface="楷体" panose="02010609060101010101" pitchFamily="49" charset="-122"/>
                <a:ea typeface="楷体" panose="02010609060101010101" pitchFamily="49" charset="-122"/>
              </a:rPr>
              <a:t>20</a:t>
            </a:r>
            <a:r>
              <a:rPr lang="zh-CN" altLang="en-US" sz="2800" b="1" dirty="0" smtClean="0">
                <a:solidFill>
                  <a:srgbClr val="FFFF00"/>
                </a:solidFill>
                <a:latin typeface="楷体" panose="02010609060101010101" pitchFamily="49" charset="-122"/>
                <a:ea typeface="楷体" panose="02010609060101010101" pitchFamily="49" charset="-122"/>
              </a:rPr>
              <a:t>及行业</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en-US" altLang="zh-CN" sz="2800" b="1" dirty="0" smtClean="0">
              <a:solidFill>
                <a:srgbClr val="FFFF00"/>
              </a:solidFill>
              <a:latin typeface="楷体" panose="02010609060101010101" pitchFamily="49" charset="-122"/>
              <a:ea typeface="楷体" panose="02010609060101010101" pitchFamily="49" charset="-122"/>
            </a:endParaRPr>
          </a:p>
        </p:txBody>
      </p:sp>
      <p:graphicFrame>
        <p:nvGraphicFramePr>
          <p:cNvPr id="4" name="表格 3"/>
          <p:cNvGraphicFramePr>
            <a:graphicFrameLocks noGrp="1"/>
          </p:cNvGraphicFramePr>
          <p:nvPr>
            <p:extLst>
              <p:ext uri="{D42A27DB-BD31-4B8C-83A1-F6EECF244321}">
                <p14:modId xmlns="" xmlns:p14="http://schemas.microsoft.com/office/powerpoint/2010/main" val="607729835"/>
              </p:ext>
            </p:extLst>
          </p:nvPr>
        </p:nvGraphicFramePr>
        <p:xfrm>
          <a:off x="3038" y="632901"/>
          <a:ext cx="9140961" cy="6137874"/>
        </p:xfrm>
        <a:graphic>
          <a:graphicData uri="http://schemas.openxmlformats.org/drawingml/2006/table">
            <a:tbl>
              <a:tblPr firstRow="1">
                <a:tableStyleId>{3C2FFA5D-87B4-456A-9821-1D502468CF0F}</a:tableStyleId>
              </a:tblPr>
              <a:tblGrid>
                <a:gridCol w="1352361"/>
                <a:gridCol w="1352361"/>
                <a:gridCol w="1352361"/>
                <a:gridCol w="2454285"/>
                <a:gridCol w="2629593"/>
              </a:tblGrid>
              <a:tr h="306967">
                <a:tc>
                  <a:txBody>
                    <a:bodyPr/>
                    <a:lstStyle/>
                    <a:p>
                      <a:pPr algn="ctr" fontAlgn="ctr"/>
                      <a:r>
                        <a:rPr lang="zh-CN" altLang="en-US" sz="1000" u="none" strike="noStrike" dirty="0">
                          <a:effectLst/>
                        </a:rPr>
                        <a:t>证券代码</a:t>
                      </a:r>
                      <a:endParaRPr lang="zh-CN" altLang="en-US" sz="1000" b="0" i="0" u="none" strike="noStrike" dirty="0">
                        <a:solidFill>
                          <a:srgbClr val="000000"/>
                        </a:solidFill>
                        <a:effectLst/>
                        <a:latin typeface="宋体"/>
                      </a:endParaRPr>
                    </a:p>
                  </a:txBody>
                  <a:tcPr marL="4415" marR="4415" marT="4415" marB="0" anchor="ctr"/>
                </a:tc>
                <a:tc>
                  <a:txBody>
                    <a:bodyPr/>
                    <a:lstStyle/>
                    <a:p>
                      <a:pPr algn="ctr" fontAlgn="ctr"/>
                      <a:r>
                        <a:rPr lang="zh-CN" altLang="en-US" sz="1000" u="none" strike="noStrike" dirty="0">
                          <a:effectLst/>
                        </a:rPr>
                        <a:t>证券简称</a:t>
                      </a:r>
                      <a:endParaRPr lang="zh-CN" altLang="en-US" sz="1000" b="0" i="0" u="none" strike="noStrike" dirty="0">
                        <a:solidFill>
                          <a:srgbClr val="000000"/>
                        </a:solidFill>
                        <a:effectLst/>
                        <a:latin typeface="宋体"/>
                      </a:endParaRPr>
                    </a:p>
                  </a:txBody>
                  <a:tcPr marL="4415" marR="4415" marT="4415" marB="0" anchor="ctr"/>
                </a:tc>
                <a:tc>
                  <a:txBody>
                    <a:bodyPr/>
                    <a:lstStyle/>
                    <a:p>
                      <a:pPr algn="ctr" fontAlgn="ctr"/>
                      <a:r>
                        <a:rPr lang="zh-CN" altLang="en-US" sz="1000" u="none" strike="noStrike">
                          <a:effectLst/>
                        </a:rPr>
                        <a:t>周涨跌幅</a:t>
                      </a:r>
                      <a:br>
                        <a:rPr lang="zh-CN" altLang="en-US" sz="1000" u="none" strike="noStrike">
                          <a:effectLst/>
                        </a:rPr>
                      </a:br>
                      <a:r>
                        <a:rPr lang="en-US" altLang="zh-CN" sz="1000" u="none" strike="noStrike">
                          <a:effectLst/>
                        </a:rPr>
                        <a:t>%</a:t>
                      </a:r>
                      <a:endParaRPr lang="en-US" altLang="zh-CN" sz="1000" b="0" i="0" u="none" strike="noStrike">
                        <a:solidFill>
                          <a:srgbClr val="000000"/>
                        </a:solidFill>
                        <a:effectLst/>
                        <a:latin typeface="宋体"/>
                      </a:endParaRPr>
                    </a:p>
                  </a:txBody>
                  <a:tcPr marL="4415" marR="4415" marT="4415" marB="0" anchor="ctr"/>
                </a:tc>
                <a:tc>
                  <a:txBody>
                    <a:bodyPr/>
                    <a:lstStyle/>
                    <a:p>
                      <a:pPr algn="ctr" fontAlgn="ctr"/>
                      <a:r>
                        <a:rPr lang="zh-CN" altLang="en-US" sz="1000" u="none" strike="noStrike" dirty="0">
                          <a:effectLst/>
                        </a:rPr>
                        <a:t>总</a:t>
                      </a:r>
                      <a:r>
                        <a:rPr lang="zh-CN" altLang="en-US" sz="1000" u="none" strike="noStrike" dirty="0" smtClean="0">
                          <a:effectLst/>
                        </a:rPr>
                        <a:t>市值</a:t>
                      </a:r>
                      <a:endParaRPr lang="zh-CN" altLang="en-US" sz="1000" b="0" i="0" u="none" strike="noStrike" dirty="0">
                        <a:solidFill>
                          <a:srgbClr val="000000"/>
                        </a:solidFill>
                        <a:effectLst/>
                        <a:latin typeface="宋体"/>
                      </a:endParaRPr>
                    </a:p>
                  </a:txBody>
                  <a:tcPr marL="4415" marR="4415" marT="4415" marB="0" anchor="ctr"/>
                </a:tc>
                <a:tc>
                  <a:txBody>
                    <a:bodyPr/>
                    <a:lstStyle/>
                    <a:p>
                      <a:pPr algn="ctr" fontAlgn="ctr"/>
                      <a:r>
                        <a:rPr lang="zh-CN" altLang="en-US" sz="1000" u="none" strike="noStrike">
                          <a:effectLst/>
                        </a:rPr>
                        <a:t>所属</a:t>
                      </a:r>
                      <a:r>
                        <a:rPr lang="en-US" altLang="zh-CN" sz="1000" u="none" strike="noStrike">
                          <a:effectLst/>
                        </a:rPr>
                        <a:t>Wind</a:t>
                      </a:r>
                      <a:r>
                        <a:rPr lang="zh-CN" altLang="en-US" sz="1000" u="none" strike="noStrike">
                          <a:effectLst/>
                        </a:rPr>
                        <a:t>行业名称</a:t>
                      </a:r>
                      <a:endParaRPr lang="zh-CN" altLang="en-US" sz="1000" b="0" i="0" u="none" strike="noStrike">
                        <a:solidFill>
                          <a:srgbClr val="000000"/>
                        </a:solidFill>
                        <a:effectLst/>
                        <a:latin typeface="宋体"/>
                      </a:endParaRPr>
                    </a:p>
                  </a:txBody>
                  <a:tcPr marL="4415" marR="4415" marT="4415" marB="0" anchor="ctr"/>
                </a:tc>
              </a:tr>
              <a:tr h="292082">
                <a:tc>
                  <a:txBody>
                    <a:bodyPr/>
                    <a:lstStyle/>
                    <a:p>
                      <a:pPr algn="ctr" fontAlgn="t"/>
                      <a:r>
                        <a:rPr lang="en-GB" sz="1000" b="0" i="0" u="none" strike="noStrike" dirty="0">
                          <a:solidFill>
                            <a:srgbClr val="000000"/>
                          </a:solidFill>
                          <a:effectLst/>
                          <a:latin typeface="宋体"/>
                        </a:rPr>
                        <a:t>WLT.N</a:t>
                      </a:r>
                    </a:p>
                  </a:txBody>
                  <a:tcPr marL="9525" marR="9525" marT="9525" marB="0"/>
                </a:tc>
                <a:tc>
                  <a:txBody>
                    <a:bodyPr/>
                    <a:lstStyle/>
                    <a:p>
                      <a:pPr algn="ctr" fontAlgn="t"/>
                      <a:r>
                        <a:rPr lang="en-GB" sz="1000" b="0" i="0" u="none" strike="noStrike">
                          <a:solidFill>
                            <a:srgbClr val="000000"/>
                          </a:solidFill>
                          <a:effectLst/>
                          <a:latin typeface="宋体"/>
                        </a:rPr>
                        <a:t>WALTER ENERGY</a:t>
                      </a:r>
                    </a:p>
                  </a:txBody>
                  <a:tcPr marL="9525" marR="9525" marT="9525" marB="0"/>
                </a:tc>
                <a:tc>
                  <a:txBody>
                    <a:bodyPr/>
                    <a:lstStyle/>
                    <a:p>
                      <a:pPr algn="ctr" fontAlgn="t"/>
                      <a:r>
                        <a:rPr lang="en-US" altLang="zh-CN" sz="1000" b="0" i="0" u="none" strike="noStrike">
                          <a:solidFill>
                            <a:srgbClr val="000000"/>
                          </a:solidFill>
                          <a:effectLst/>
                          <a:latin typeface="宋体"/>
                        </a:rPr>
                        <a:t>26.2982</a:t>
                      </a:r>
                    </a:p>
                  </a:txBody>
                  <a:tcPr marL="9525" marR="9525" marT="9525" marB="0"/>
                </a:tc>
                <a:tc>
                  <a:txBody>
                    <a:bodyPr/>
                    <a:lstStyle/>
                    <a:p>
                      <a:pPr algn="ctr" fontAlgn="t"/>
                      <a:r>
                        <a:rPr lang="en-US" altLang="zh-CN" sz="1000" b="0" i="0" u="none" strike="noStrike">
                          <a:solidFill>
                            <a:srgbClr val="000000"/>
                          </a:solidFill>
                          <a:effectLst/>
                          <a:latin typeface="宋体"/>
                        </a:rPr>
                        <a:t>318,152,298.0600</a:t>
                      </a:r>
                    </a:p>
                  </a:txBody>
                  <a:tcPr marL="9525" marR="9525" marT="9525" marB="0"/>
                </a:tc>
                <a:tc>
                  <a:txBody>
                    <a:bodyPr/>
                    <a:lstStyle/>
                    <a:p>
                      <a:pPr algn="ctr" fontAlgn="t"/>
                      <a:r>
                        <a:rPr lang="zh-CN" altLang="en-US" sz="1000" b="0" i="0" u="none" strike="noStrike">
                          <a:solidFill>
                            <a:srgbClr val="000000"/>
                          </a:solidFill>
                          <a:effectLst/>
                          <a:latin typeface="宋体"/>
                        </a:rPr>
                        <a:t>材料</a:t>
                      </a:r>
                    </a:p>
                  </a:txBody>
                  <a:tcPr marL="9525" marR="9525" marT="9525" marB="0"/>
                </a:tc>
              </a:tr>
              <a:tr h="175877">
                <a:tc>
                  <a:txBody>
                    <a:bodyPr/>
                    <a:lstStyle/>
                    <a:p>
                      <a:pPr algn="ctr" fontAlgn="t"/>
                      <a:r>
                        <a:rPr lang="en-GB" sz="1000" b="0" i="0" u="none" strike="noStrike">
                          <a:solidFill>
                            <a:srgbClr val="000000"/>
                          </a:solidFill>
                          <a:effectLst/>
                          <a:latin typeface="宋体"/>
                        </a:rPr>
                        <a:t>FMSA.N</a:t>
                      </a:r>
                    </a:p>
                  </a:txBody>
                  <a:tcPr marL="9525" marR="9525" marT="9525" marB="0"/>
                </a:tc>
                <a:tc>
                  <a:txBody>
                    <a:bodyPr/>
                    <a:lstStyle/>
                    <a:p>
                      <a:pPr algn="ctr" fontAlgn="t"/>
                      <a:r>
                        <a:rPr lang="en-GB" sz="1000" b="0" i="0" u="none" strike="noStrike">
                          <a:solidFill>
                            <a:srgbClr val="000000"/>
                          </a:solidFill>
                          <a:effectLst/>
                          <a:latin typeface="宋体"/>
                        </a:rPr>
                        <a:t>FMSA HOLDINGS INC</a:t>
                      </a:r>
                    </a:p>
                  </a:txBody>
                  <a:tcPr marL="9525" marR="9525" marT="9525" marB="0"/>
                </a:tc>
                <a:tc>
                  <a:txBody>
                    <a:bodyPr/>
                    <a:lstStyle/>
                    <a:p>
                      <a:pPr algn="ctr" fontAlgn="t"/>
                      <a:r>
                        <a:rPr lang="en-US" altLang="zh-CN" sz="1000" b="0" i="0" u="none" strike="noStrike">
                          <a:solidFill>
                            <a:srgbClr val="000000"/>
                          </a:solidFill>
                          <a:effectLst/>
                          <a:latin typeface="宋体"/>
                        </a:rPr>
                        <a:t>23.9852</a:t>
                      </a:r>
                    </a:p>
                  </a:txBody>
                  <a:tcPr marL="9525" marR="9525" marT="9525" marB="0"/>
                </a:tc>
                <a:tc>
                  <a:txBody>
                    <a:bodyPr/>
                    <a:lstStyle/>
                    <a:p>
                      <a:pPr algn="ctr" fontAlgn="t"/>
                      <a:r>
                        <a:rPr lang="en-US" altLang="zh-CN" sz="1000" b="0" i="0" u="none" strike="noStrike">
                          <a:solidFill>
                            <a:srgbClr val="000000"/>
                          </a:solidFill>
                          <a:effectLst/>
                          <a:latin typeface="宋体"/>
                        </a:rPr>
                        <a:t>6,597,728,209.6172</a:t>
                      </a:r>
                    </a:p>
                  </a:txBody>
                  <a:tcPr marL="9525" marR="9525" marT="9525" marB="0"/>
                </a:tc>
                <a:tc>
                  <a:txBody>
                    <a:bodyPr/>
                    <a:lstStyle/>
                    <a:p>
                      <a:pPr algn="ctr" fontAlgn="t"/>
                      <a:r>
                        <a:rPr lang="zh-CN" altLang="en-US" sz="1000" b="0" i="0" u="none" strike="noStrike">
                          <a:solidFill>
                            <a:srgbClr val="000000"/>
                          </a:solidFill>
                          <a:effectLst/>
                          <a:latin typeface="宋体"/>
                        </a:rPr>
                        <a:t>能源</a:t>
                      </a:r>
                    </a:p>
                  </a:txBody>
                  <a:tcPr marL="9525" marR="9525" marT="9525" marB="0"/>
                </a:tc>
              </a:tr>
              <a:tr h="292082">
                <a:tc>
                  <a:txBody>
                    <a:bodyPr/>
                    <a:lstStyle/>
                    <a:p>
                      <a:pPr algn="ctr" fontAlgn="t"/>
                      <a:r>
                        <a:rPr lang="en-GB" sz="1000" b="0" i="0" u="none" strike="noStrike">
                          <a:solidFill>
                            <a:srgbClr val="000000"/>
                          </a:solidFill>
                          <a:effectLst/>
                          <a:latin typeface="宋体"/>
                        </a:rPr>
                        <a:t>SSE.N</a:t>
                      </a:r>
                    </a:p>
                  </a:txBody>
                  <a:tcPr marL="9525" marR="9525" marT="9525" marB="0"/>
                </a:tc>
                <a:tc>
                  <a:txBody>
                    <a:bodyPr/>
                    <a:lstStyle/>
                    <a:p>
                      <a:pPr algn="ctr" fontAlgn="t"/>
                      <a:r>
                        <a:rPr lang="en-GB" sz="1000" b="0" i="0" u="none" strike="noStrike">
                          <a:solidFill>
                            <a:srgbClr val="000000"/>
                          </a:solidFill>
                          <a:effectLst/>
                          <a:latin typeface="宋体"/>
                        </a:rPr>
                        <a:t>SEVENTY SEVEN ENERGY INC</a:t>
                      </a:r>
                    </a:p>
                  </a:txBody>
                  <a:tcPr marL="9525" marR="9525" marT="9525" marB="0"/>
                </a:tc>
                <a:tc>
                  <a:txBody>
                    <a:bodyPr/>
                    <a:lstStyle/>
                    <a:p>
                      <a:pPr algn="ctr" fontAlgn="t"/>
                      <a:r>
                        <a:rPr lang="en-US" altLang="zh-CN" sz="1000" b="0" i="0" u="none" strike="noStrike">
                          <a:solidFill>
                            <a:srgbClr val="000000"/>
                          </a:solidFill>
                          <a:effectLst/>
                          <a:latin typeface="宋体"/>
                        </a:rPr>
                        <a:t>22.8571</a:t>
                      </a:r>
                    </a:p>
                  </a:txBody>
                  <a:tcPr marL="9525" marR="9525" marT="9525" marB="0"/>
                </a:tc>
                <a:tc>
                  <a:txBody>
                    <a:bodyPr/>
                    <a:lstStyle/>
                    <a:p>
                      <a:pPr algn="ctr" fontAlgn="t"/>
                      <a:r>
                        <a:rPr lang="en-US" altLang="zh-CN" sz="1000" b="0" i="0" u="none" strike="noStrike">
                          <a:solidFill>
                            <a:srgbClr val="000000"/>
                          </a:solidFill>
                          <a:effectLst/>
                          <a:latin typeface="宋体"/>
                        </a:rPr>
                        <a:t>1,208,640,692.7154</a:t>
                      </a:r>
                    </a:p>
                  </a:txBody>
                  <a:tcPr marL="9525" marR="9525" marT="9525" marB="0"/>
                </a:tc>
                <a:tc>
                  <a:txBody>
                    <a:bodyPr/>
                    <a:lstStyle/>
                    <a:p>
                      <a:pPr algn="ctr" fontAlgn="t"/>
                      <a:r>
                        <a:rPr lang="zh-CN" altLang="en-US" sz="1000" b="0" i="0" u="none" strike="noStrike">
                          <a:solidFill>
                            <a:srgbClr val="000000"/>
                          </a:solidFill>
                          <a:effectLst/>
                          <a:latin typeface="宋体"/>
                        </a:rPr>
                        <a:t>能源</a:t>
                      </a:r>
                    </a:p>
                  </a:txBody>
                  <a:tcPr marL="9525" marR="9525" marT="9525" marB="0"/>
                </a:tc>
              </a:tr>
              <a:tr h="175877">
                <a:tc>
                  <a:txBody>
                    <a:bodyPr/>
                    <a:lstStyle/>
                    <a:p>
                      <a:pPr algn="ctr" fontAlgn="t"/>
                      <a:r>
                        <a:rPr lang="en-GB" sz="1000" b="0" i="0" u="none" strike="noStrike">
                          <a:solidFill>
                            <a:srgbClr val="000000"/>
                          </a:solidFill>
                          <a:effectLst/>
                          <a:latin typeface="宋体"/>
                        </a:rPr>
                        <a:t>CCSC.N</a:t>
                      </a:r>
                    </a:p>
                  </a:txBody>
                  <a:tcPr marL="9525" marR="9525" marT="9525" marB="0"/>
                </a:tc>
                <a:tc>
                  <a:txBody>
                    <a:bodyPr/>
                    <a:lstStyle/>
                    <a:p>
                      <a:pPr algn="ctr" fontAlgn="t"/>
                      <a:r>
                        <a:rPr lang="zh-CN" altLang="en-US" sz="1000" b="0" i="0" u="none" strike="noStrike">
                          <a:solidFill>
                            <a:srgbClr val="000000"/>
                          </a:solidFill>
                          <a:effectLst/>
                          <a:latin typeface="宋体"/>
                        </a:rPr>
                        <a:t>乡村基</a:t>
                      </a:r>
                    </a:p>
                  </a:txBody>
                  <a:tcPr marL="9525" marR="9525" marT="9525" marB="0"/>
                </a:tc>
                <a:tc>
                  <a:txBody>
                    <a:bodyPr/>
                    <a:lstStyle/>
                    <a:p>
                      <a:pPr algn="ctr" fontAlgn="t"/>
                      <a:r>
                        <a:rPr lang="en-US" altLang="zh-CN" sz="1000" b="0" i="0" u="none" strike="noStrike">
                          <a:solidFill>
                            <a:srgbClr val="000000"/>
                          </a:solidFill>
                          <a:effectLst/>
                          <a:latin typeface="宋体"/>
                        </a:rPr>
                        <a:t>22.2259</a:t>
                      </a:r>
                    </a:p>
                  </a:txBody>
                  <a:tcPr marL="9525" marR="9525" marT="9525" marB="0"/>
                </a:tc>
                <a:tc>
                  <a:txBody>
                    <a:bodyPr/>
                    <a:lstStyle/>
                    <a:p>
                      <a:pPr algn="ctr" fontAlgn="t"/>
                      <a:r>
                        <a:rPr lang="en-US" altLang="zh-CN" sz="1000" b="0" i="0" u="none" strike="noStrike">
                          <a:solidFill>
                            <a:srgbClr val="000000"/>
                          </a:solidFill>
                          <a:effectLst/>
                          <a:latin typeface="宋体"/>
                        </a:rPr>
                        <a:t>1,043,258,363.4046</a:t>
                      </a:r>
                    </a:p>
                  </a:txBody>
                  <a:tcPr marL="9525" marR="9525" marT="9525" marB="0"/>
                </a:tc>
                <a:tc>
                  <a:txBody>
                    <a:bodyPr/>
                    <a:lstStyle/>
                    <a:p>
                      <a:pPr algn="ctr" fontAlgn="t"/>
                      <a:r>
                        <a:rPr lang="zh-CN" altLang="en-US" sz="1000" b="0" i="0" u="none" strike="noStrike">
                          <a:solidFill>
                            <a:srgbClr val="000000"/>
                          </a:solidFill>
                          <a:effectLst/>
                          <a:latin typeface="宋体"/>
                        </a:rPr>
                        <a:t>可选消费</a:t>
                      </a:r>
                    </a:p>
                  </a:txBody>
                  <a:tcPr marL="9525" marR="9525" marT="9525" marB="0"/>
                </a:tc>
              </a:tr>
              <a:tr h="292082">
                <a:tc>
                  <a:txBody>
                    <a:bodyPr/>
                    <a:lstStyle/>
                    <a:p>
                      <a:pPr algn="ctr" fontAlgn="t"/>
                      <a:r>
                        <a:rPr lang="en-GB" sz="1000" b="0" i="0" u="none" strike="noStrike">
                          <a:solidFill>
                            <a:srgbClr val="000000"/>
                          </a:solidFill>
                          <a:effectLst/>
                          <a:latin typeface="宋体"/>
                        </a:rPr>
                        <a:t>LAS.N</a:t>
                      </a:r>
                    </a:p>
                  </a:txBody>
                  <a:tcPr marL="9525" marR="9525" marT="9525" marB="0"/>
                </a:tc>
                <a:tc>
                  <a:txBody>
                    <a:bodyPr/>
                    <a:lstStyle/>
                    <a:p>
                      <a:pPr algn="ctr" fontAlgn="t"/>
                      <a:r>
                        <a:rPr lang="zh-CN" altLang="en-US" sz="1000" b="0" i="0" u="none" strike="noStrike">
                          <a:solidFill>
                            <a:srgbClr val="000000"/>
                          </a:solidFill>
                          <a:effectLst/>
                          <a:latin typeface="宋体"/>
                        </a:rPr>
                        <a:t>联拓集团</a:t>
                      </a:r>
                    </a:p>
                  </a:txBody>
                  <a:tcPr marL="9525" marR="9525" marT="9525" marB="0"/>
                </a:tc>
                <a:tc>
                  <a:txBody>
                    <a:bodyPr/>
                    <a:lstStyle/>
                    <a:p>
                      <a:pPr algn="ctr" fontAlgn="t"/>
                      <a:r>
                        <a:rPr lang="en-US" altLang="zh-CN" sz="1000" b="0" i="0" u="none" strike="noStrike">
                          <a:solidFill>
                            <a:srgbClr val="000000"/>
                          </a:solidFill>
                          <a:effectLst/>
                          <a:latin typeface="宋体"/>
                        </a:rPr>
                        <a:t>21.7273</a:t>
                      </a:r>
                    </a:p>
                  </a:txBody>
                  <a:tcPr marL="9525" marR="9525" marT="9525" marB="0"/>
                </a:tc>
                <a:tc>
                  <a:txBody>
                    <a:bodyPr/>
                    <a:lstStyle/>
                    <a:p>
                      <a:pPr algn="ctr" fontAlgn="t"/>
                      <a:r>
                        <a:rPr lang="en-US" altLang="zh-CN" sz="1000" b="0" i="0" u="none" strike="noStrike">
                          <a:solidFill>
                            <a:srgbClr val="000000"/>
                          </a:solidFill>
                          <a:effectLst/>
                          <a:latin typeface="宋体"/>
                        </a:rPr>
                        <a:t>107,100,514.4185</a:t>
                      </a:r>
                    </a:p>
                  </a:txBody>
                  <a:tcPr marL="9525" marR="9525" marT="9525" marB="0"/>
                </a:tc>
                <a:tc>
                  <a:txBody>
                    <a:bodyPr/>
                    <a:lstStyle/>
                    <a:p>
                      <a:pPr algn="ctr" fontAlgn="t"/>
                      <a:r>
                        <a:rPr lang="zh-CN" altLang="en-US" sz="1000" b="0" i="0" u="none" strike="noStrike">
                          <a:solidFill>
                            <a:srgbClr val="000000"/>
                          </a:solidFill>
                          <a:effectLst/>
                          <a:latin typeface="宋体"/>
                        </a:rPr>
                        <a:t>可选消费</a:t>
                      </a:r>
                    </a:p>
                  </a:txBody>
                  <a:tcPr marL="9525" marR="9525" marT="9525" marB="0"/>
                </a:tc>
              </a:tr>
              <a:tr h="292082">
                <a:tc>
                  <a:txBody>
                    <a:bodyPr/>
                    <a:lstStyle/>
                    <a:p>
                      <a:pPr algn="ctr" fontAlgn="t"/>
                      <a:r>
                        <a:rPr lang="en-GB" sz="1000" b="0" i="0" u="none" strike="noStrike">
                          <a:solidFill>
                            <a:srgbClr val="000000"/>
                          </a:solidFill>
                          <a:effectLst/>
                          <a:latin typeface="宋体"/>
                        </a:rPr>
                        <a:t>OXM.N</a:t>
                      </a:r>
                    </a:p>
                  </a:txBody>
                  <a:tcPr marL="9525" marR="9525" marT="9525" marB="0"/>
                </a:tc>
                <a:tc>
                  <a:txBody>
                    <a:bodyPr/>
                    <a:lstStyle/>
                    <a:p>
                      <a:pPr algn="ctr" fontAlgn="t"/>
                      <a:r>
                        <a:rPr lang="en-GB" sz="1000" b="0" i="0" u="none" strike="noStrike">
                          <a:solidFill>
                            <a:srgbClr val="000000"/>
                          </a:solidFill>
                          <a:effectLst/>
                          <a:latin typeface="宋体"/>
                        </a:rPr>
                        <a:t>OXFORD INDUSTRIES INC</a:t>
                      </a:r>
                    </a:p>
                  </a:txBody>
                  <a:tcPr marL="9525" marR="9525" marT="9525" marB="0"/>
                </a:tc>
                <a:tc>
                  <a:txBody>
                    <a:bodyPr/>
                    <a:lstStyle/>
                    <a:p>
                      <a:pPr algn="ctr" fontAlgn="t"/>
                      <a:r>
                        <a:rPr lang="en-US" altLang="zh-CN" sz="1000" b="0" i="0" u="none" strike="noStrike">
                          <a:solidFill>
                            <a:srgbClr val="000000"/>
                          </a:solidFill>
                          <a:effectLst/>
                          <a:latin typeface="宋体"/>
                        </a:rPr>
                        <a:t>21.2744</a:t>
                      </a:r>
                    </a:p>
                  </a:txBody>
                  <a:tcPr marL="9525" marR="9525" marT="9525" marB="0"/>
                </a:tc>
                <a:tc>
                  <a:txBody>
                    <a:bodyPr/>
                    <a:lstStyle/>
                    <a:p>
                      <a:pPr algn="ctr" fontAlgn="t"/>
                      <a:r>
                        <a:rPr lang="en-US" altLang="zh-CN" sz="1000" b="0" i="0" u="none" strike="noStrike">
                          <a:solidFill>
                            <a:srgbClr val="000000"/>
                          </a:solidFill>
                          <a:effectLst/>
                          <a:latin typeface="宋体"/>
                        </a:rPr>
                        <a:t>7,135,987,841.9424</a:t>
                      </a:r>
                    </a:p>
                  </a:txBody>
                  <a:tcPr marL="9525" marR="9525" marT="9525" marB="0"/>
                </a:tc>
                <a:tc>
                  <a:txBody>
                    <a:bodyPr/>
                    <a:lstStyle/>
                    <a:p>
                      <a:pPr algn="ctr" fontAlgn="t"/>
                      <a:r>
                        <a:rPr lang="zh-CN" altLang="en-US" sz="1000" b="0" i="0" u="none" strike="noStrike">
                          <a:solidFill>
                            <a:srgbClr val="000000"/>
                          </a:solidFill>
                          <a:effectLst/>
                          <a:latin typeface="宋体"/>
                        </a:rPr>
                        <a:t>可选消费</a:t>
                      </a:r>
                    </a:p>
                  </a:txBody>
                  <a:tcPr marL="9525" marR="9525" marT="9525" marB="0"/>
                </a:tc>
              </a:tr>
              <a:tr h="286924">
                <a:tc>
                  <a:txBody>
                    <a:bodyPr/>
                    <a:lstStyle/>
                    <a:p>
                      <a:pPr algn="ctr" fontAlgn="t"/>
                      <a:r>
                        <a:rPr lang="en-GB" sz="1000" b="0" i="0" u="none" strike="noStrike">
                          <a:solidFill>
                            <a:srgbClr val="000000"/>
                          </a:solidFill>
                          <a:effectLst/>
                          <a:latin typeface="宋体"/>
                        </a:rPr>
                        <a:t>DPLO.N</a:t>
                      </a:r>
                    </a:p>
                  </a:txBody>
                  <a:tcPr marL="9525" marR="9525" marT="9525" marB="0"/>
                </a:tc>
                <a:tc>
                  <a:txBody>
                    <a:bodyPr/>
                    <a:lstStyle/>
                    <a:p>
                      <a:pPr algn="ctr" fontAlgn="t"/>
                      <a:r>
                        <a:rPr lang="en-GB" sz="1000" b="0" i="0" u="none" strike="noStrike">
                          <a:solidFill>
                            <a:srgbClr val="000000"/>
                          </a:solidFill>
                          <a:effectLst/>
                          <a:latin typeface="宋体"/>
                        </a:rPr>
                        <a:t>DIPLOMAT PHARMACY INC</a:t>
                      </a:r>
                    </a:p>
                  </a:txBody>
                  <a:tcPr marL="9525" marR="9525" marT="9525" marB="0"/>
                </a:tc>
                <a:tc>
                  <a:txBody>
                    <a:bodyPr/>
                    <a:lstStyle/>
                    <a:p>
                      <a:pPr algn="ctr" fontAlgn="t"/>
                      <a:r>
                        <a:rPr lang="en-US" altLang="zh-CN" sz="1000" b="0" i="0" u="none" strike="noStrike">
                          <a:solidFill>
                            <a:srgbClr val="000000"/>
                          </a:solidFill>
                          <a:effectLst/>
                          <a:latin typeface="宋体"/>
                        </a:rPr>
                        <a:t>20.9035</a:t>
                      </a:r>
                    </a:p>
                  </a:txBody>
                  <a:tcPr marL="9525" marR="9525" marT="9525" marB="0"/>
                </a:tc>
                <a:tc>
                  <a:txBody>
                    <a:bodyPr/>
                    <a:lstStyle/>
                    <a:p>
                      <a:pPr algn="ctr" fontAlgn="t"/>
                      <a:r>
                        <a:rPr lang="en-US" altLang="zh-CN" sz="1000" b="0" i="0" u="none" strike="noStrike">
                          <a:solidFill>
                            <a:srgbClr val="000000"/>
                          </a:solidFill>
                          <a:effectLst/>
                          <a:latin typeface="宋体"/>
                        </a:rPr>
                        <a:t>10,653,182,668.2937</a:t>
                      </a:r>
                    </a:p>
                  </a:txBody>
                  <a:tcPr marL="9525" marR="9525" marT="9525" marB="0"/>
                </a:tc>
                <a:tc>
                  <a:txBody>
                    <a:bodyPr/>
                    <a:lstStyle/>
                    <a:p>
                      <a:pPr algn="ctr" fontAlgn="t"/>
                      <a:r>
                        <a:rPr lang="zh-CN" altLang="en-US" sz="1000" b="0" i="0" u="none" strike="noStrike">
                          <a:solidFill>
                            <a:srgbClr val="000000"/>
                          </a:solidFill>
                          <a:effectLst/>
                          <a:latin typeface="宋体"/>
                        </a:rPr>
                        <a:t>日常消费</a:t>
                      </a:r>
                    </a:p>
                  </a:txBody>
                  <a:tcPr marL="9525" marR="9525" marT="9525" marB="0"/>
                </a:tc>
              </a:tr>
              <a:tr h="342298">
                <a:tc>
                  <a:txBody>
                    <a:bodyPr/>
                    <a:lstStyle/>
                    <a:p>
                      <a:pPr algn="ctr" fontAlgn="t"/>
                      <a:r>
                        <a:rPr lang="en-GB" sz="1000" b="0" i="0" u="none" strike="noStrike">
                          <a:solidFill>
                            <a:srgbClr val="000000"/>
                          </a:solidFill>
                          <a:effectLst/>
                          <a:latin typeface="宋体"/>
                        </a:rPr>
                        <a:t>RYI.N</a:t>
                      </a:r>
                    </a:p>
                  </a:txBody>
                  <a:tcPr marL="9525" marR="9525" marT="9525" marB="0"/>
                </a:tc>
                <a:tc>
                  <a:txBody>
                    <a:bodyPr/>
                    <a:lstStyle/>
                    <a:p>
                      <a:pPr algn="ctr" fontAlgn="t"/>
                      <a:r>
                        <a:rPr lang="en-GB" sz="1000" b="0" i="0" u="none" strike="noStrike">
                          <a:solidFill>
                            <a:srgbClr val="000000"/>
                          </a:solidFill>
                          <a:effectLst/>
                          <a:latin typeface="宋体"/>
                        </a:rPr>
                        <a:t>RYERSON HOLDING CORP</a:t>
                      </a:r>
                    </a:p>
                  </a:txBody>
                  <a:tcPr marL="9525" marR="9525" marT="9525" marB="0"/>
                </a:tc>
                <a:tc>
                  <a:txBody>
                    <a:bodyPr/>
                    <a:lstStyle/>
                    <a:p>
                      <a:pPr algn="ctr" fontAlgn="t"/>
                      <a:r>
                        <a:rPr lang="en-US" altLang="zh-CN" sz="1000" b="0" i="0" u="none" strike="noStrike">
                          <a:solidFill>
                            <a:srgbClr val="000000"/>
                          </a:solidFill>
                          <a:effectLst/>
                          <a:latin typeface="宋体"/>
                        </a:rPr>
                        <a:t>19.6078</a:t>
                      </a:r>
                    </a:p>
                  </a:txBody>
                  <a:tcPr marL="9525" marR="9525" marT="9525" marB="0"/>
                </a:tc>
                <a:tc>
                  <a:txBody>
                    <a:bodyPr/>
                    <a:lstStyle/>
                    <a:p>
                      <a:pPr algn="ctr" fontAlgn="t"/>
                      <a:r>
                        <a:rPr lang="en-US" altLang="zh-CN" sz="1000" b="0" i="0" u="none" strike="noStrike">
                          <a:solidFill>
                            <a:srgbClr val="000000"/>
                          </a:solidFill>
                          <a:effectLst/>
                          <a:latin typeface="宋体"/>
                        </a:rPr>
                        <a:t>1,439,848,675.6500</a:t>
                      </a:r>
                    </a:p>
                  </a:txBody>
                  <a:tcPr marL="9525" marR="9525" marT="9525" marB="0"/>
                </a:tc>
                <a:tc>
                  <a:txBody>
                    <a:bodyPr/>
                    <a:lstStyle/>
                    <a:p>
                      <a:pPr algn="ctr" fontAlgn="t"/>
                      <a:r>
                        <a:rPr lang="zh-CN" altLang="en-US" sz="1000" b="0" i="0" u="none" strike="noStrike">
                          <a:solidFill>
                            <a:srgbClr val="000000"/>
                          </a:solidFill>
                          <a:effectLst/>
                          <a:latin typeface="宋体"/>
                        </a:rPr>
                        <a:t>材料</a:t>
                      </a:r>
                    </a:p>
                  </a:txBody>
                  <a:tcPr marL="9525" marR="9525" marT="9525" marB="0"/>
                </a:tc>
              </a:tr>
              <a:tr h="342298">
                <a:tc>
                  <a:txBody>
                    <a:bodyPr/>
                    <a:lstStyle/>
                    <a:p>
                      <a:pPr algn="ctr" fontAlgn="t"/>
                      <a:r>
                        <a:rPr lang="en-GB" sz="1000" b="0" i="0" u="none" strike="noStrike">
                          <a:solidFill>
                            <a:srgbClr val="000000"/>
                          </a:solidFill>
                          <a:effectLst/>
                          <a:latin typeface="宋体"/>
                        </a:rPr>
                        <a:t>GLOB.N</a:t>
                      </a:r>
                    </a:p>
                  </a:txBody>
                  <a:tcPr marL="9525" marR="9525" marT="9525" marB="0"/>
                </a:tc>
                <a:tc>
                  <a:txBody>
                    <a:bodyPr/>
                    <a:lstStyle/>
                    <a:p>
                      <a:pPr algn="ctr" fontAlgn="t"/>
                      <a:r>
                        <a:rPr lang="en-GB" sz="1000" b="0" i="0" u="none" strike="noStrike">
                          <a:solidFill>
                            <a:srgbClr val="000000"/>
                          </a:solidFill>
                          <a:effectLst/>
                          <a:latin typeface="宋体"/>
                        </a:rPr>
                        <a:t>GLOBANT SA</a:t>
                      </a:r>
                    </a:p>
                  </a:txBody>
                  <a:tcPr marL="9525" marR="9525" marT="9525" marB="0"/>
                </a:tc>
                <a:tc>
                  <a:txBody>
                    <a:bodyPr/>
                    <a:lstStyle/>
                    <a:p>
                      <a:pPr algn="ctr" fontAlgn="t"/>
                      <a:r>
                        <a:rPr lang="en-US" altLang="zh-CN" sz="1000" b="0" i="0" u="none" strike="noStrike">
                          <a:solidFill>
                            <a:srgbClr val="000000"/>
                          </a:solidFill>
                          <a:effectLst/>
                          <a:latin typeface="宋体"/>
                        </a:rPr>
                        <a:t>18.3043</a:t>
                      </a:r>
                    </a:p>
                  </a:txBody>
                  <a:tcPr marL="9525" marR="9525" marT="9525" marB="0"/>
                </a:tc>
                <a:tc>
                  <a:txBody>
                    <a:bodyPr/>
                    <a:lstStyle/>
                    <a:p>
                      <a:pPr algn="ctr" fontAlgn="t"/>
                      <a:r>
                        <a:rPr lang="en-US" altLang="zh-CN" sz="1000" b="0" i="0" u="none" strike="noStrike">
                          <a:solidFill>
                            <a:srgbClr val="000000"/>
                          </a:solidFill>
                          <a:effectLst/>
                          <a:latin typeface="宋体"/>
                        </a:rPr>
                        <a:t>4,313,645,646.6847</a:t>
                      </a:r>
                    </a:p>
                  </a:txBody>
                  <a:tcPr marL="9525" marR="9525" marT="9525" marB="0"/>
                </a:tc>
                <a:tc>
                  <a:txBody>
                    <a:bodyPr/>
                    <a:lstStyle/>
                    <a:p>
                      <a:pPr algn="ctr" fontAlgn="t"/>
                      <a:r>
                        <a:rPr lang="zh-CN" altLang="en-US" sz="1000" b="0" i="0" u="none" strike="noStrike">
                          <a:solidFill>
                            <a:srgbClr val="000000"/>
                          </a:solidFill>
                          <a:effectLst/>
                          <a:latin typeface="宋体"/>
                        </a:rPr>
                        <a:t>信息技术</a:t>
                      </a:r>
                    </a:p>
                  </a:txBody>
                  <a:tcPr marL="9525" marR="9525" marT="9525" marB="0"/>
                </a:tc>
              </a:tr>
              <a:tr h="342298">
                <a:tc>
                  <a:txBody>
                    <a:bodyPr/>
                    <a:lstStyle/>
                    <a:p>
                      <a:pPr algn="ctr" fontAlgn="t"/>
                      <a:r>
                        <a:rPr lang="en-GB" sz="1000" b="0" i="0" u="none" strike="noStrike">
                          <a:solidFill>
                            <a:srgbClr val="000000"/>
                          </a:solidFill>
                          <a:effectLst/>
                          <a:latin typeface="宋体"/>
                        </a:rPr>
                        <a:t>ANR.N</a:t>
                      </a:r>
                    </a:p>
                  </a:txBody>
                  <a:tcPr marL="9525" marR="9525" marT="9525" marB="0"/>
                </a:tc>
                <a:tc>
                  <a:txBody>
                    <a:bodyPr/>
                    <a:lstStyle/>
                    <a:p>
                      <a:pPr algn="ctr" fontAlgn="t"/>
                      <a:r>
                        <a:rPr lang="zh-CN" altLang="en-US" sz="1000" b="0" i="0" u="none" strike="noStrike">
                          <a:solidFill>
                            <a:srgbClr val="000000"/>
                          </a:solidFill>
                          <a:effectLst/>
                          <a:latin typeface="宋体"/>
                        </a:rPr>
                        <a:t>阿尔法自然资源</a:t>
                      </a:r>
                    </a:p>
                  </a:txBody>
                  <a:tcPr marL="9525" marR="9525" marT="9525" marB="0"/>
                </a:tc>
                <a:tc>
                  <a:txBody>
                    <a:bodyPr/>
                    <a:lstStyle/>
                    <a:p>
                      <a:pPr algn="ctr" fontAlgn="t"/>
                      <a:r>
                        <a:rPr lang="en-US" altLang="zh-CN" sz="1000" b="0" i="0" u="none" strike="noStrike">
                          <a:solidFill>
                            <a:srgbClr val="000000"/>
                          </a:solidFill>
                          <a:effectLst/>
                          <a:latin typeface="宋体"/>
                        </a:rPr>
                        <a:t>17.9986</a:t>
                      </a:r>
                    </a:p>
                  </a:txBody>
                  <a:tcPr marL="9525" marR="9525" marT="9525" marB="0"/>
                </a:tc>
                <a:tc>
                  <a:txBody>
                    <a:bodyPr/>
                    <a:lstStyle/>
                    <a:p>
                      <a:pPr algn="ctr" fontAlgn="t"/>
                      <a:r>
                        <a:rPr lang="en-US" altLang="zh-CN" sz="1000" b="0" i="0" u="none" strike="noStrike">
                          <a:solidFill>
                            <a:srgbClr val="000000"/>
                          </a:solidFill>
                          <a:effectLst/>
                          <a:latin typeface="宋体"/>
                        </a:rPr>
                        <a:t>1,329,993,900.4906</a:t>
                      </a:r>
                    </a:p>
                  </a:txBody>
                  <a:tcPr marL="9525" marR="9525" marT="9525" marB="0"/>
                </a:tc>
                <a:tc>
                  <a:txBody>
                    <a:bodyPr/>
                    <a:lstStyle/>
                    <a:p>
                      <a:pPr algn="ctr" fontAlgn="t"/>
                      <a:r>
                        <a:rPr lang="zh-CN" altLang="en-US" sz="1000" b="0" i="0" u="none" strike="noStrike">
                          <a:solidFill>
                            <a:srgbClr val="000000"/>
                          </a:solidFill>
                          <a:effectLst/>
                          <a:latin typeface="宋体"/>
                        </a:rPr>
                        <a:t>能源</a:t>
                      </a:r>
                    </a:p>
                  </a:txBody>
                  <a:tcPr marL="9525" marR="9525" marT="9525" marB="0"/>
                </a:tc>
              </a:tr>
              <a:tr h="175877">
                <a:tc>
                  <a:txBody>
                    <a:bodyPr/>
                    <a:lstStyle/>
                    <a:p>
                      <a:pPr algn="ctr" fontAlgn="t"/>
                      <a:r>
                        <a:rPr lang="en-GB" sz="1000" b="0" i="0" u="none" strike="noStrike">
                          <a:solidFill>
                            <a:srgbClr val="000000"/>
                          </a:solidFill>
                          <a:effectLst/>
                          <a:latin typeface="宋体"/>
                        </a:rPr>
                        <a:t>LEU.N</a:t>
                      </a:r>
                    </a:p>
                  </a:txBody>
                  <a:tcPr marL="9525" marR="9525" marT="9525" marB="0"/>
                </a:tc>
                <a:tc>
                  <a:txBody>
                    <a:bodyPr/>
                    <a:lstStyle/>
                    <a:p>
                      <a:pPr algn="ctr" fontAlgn="t"/>
                      <a:r>
                        <a:rPr lang="en-GB" sz="1000" b="0" i="0" u="none" strike="noStrike">
                          <a:solidFill>
                            <a:srgbClr val="000000"/>
                          </a:solidFill>
                          <a:effectLst/>
                          <a:latin typeface="宋体"/>
                        </a:rPr>
                        <a:t>CENTRUS ENERGY CORP</a:t>
                      </a:r>
                    </a:p>
                  </a:txBody>
                  <a:tcPr marL="9525" marR="9525" marT="9525" marB="0"/>
                </a:tc>
                <a:tc>
                  <a:txBody>
                    <a:bodyPr/>
                    <a:lstStyle/>
                    <a:p>
                      <a:pPr algn="ctr" fontAlgn="t"/>
                      <a:r>
                        <a:rPr lang="en-US" altLang="zh-CN" sz="1000" b="0" i="0" u="none" strike="noStrike">
                          <a:solidFill>
                            <a:srgbClr val="000000"/>
                          </a:solidFill>
                          <a:effectLst/>
                          <a:latin typeface="宋体"/>
                        </a:rPr>
                        <a:t>15.2019</a:t>
                      </a:r>
                    </a:p>
                  </a:txBody>
                  <a:tcPr marL="9525" marR="9525" marT="9525" marB="0"/>
                </a:tc>
                <a:tc>
                  <a:txBody>
                    <a:bodyPr/>
                    <a:lstStyle/>
                    <a:p>
                      <a:pPr algn="ctr" fontAlgn="t"/>
                      <a:r>
                        <a:rPr lang="en-US" altLang="zh-CN" sz="1000" b="0" i="0" u="none" strike="noStrike">
                          <a:solidFill>
                            <a:srgbClr val="000000"/>
                          </a:solidFill>
                          <a:effectLst/>
                          <a:latin typeface="宋体"/>
                        </a:rPr>
                        <a:t>267,997,905.0000</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292082">
                <a:tc>
                  <a:txBody>
                    <a:bodyPr/>
                    <a:lstStyle/>
                    <a:p>
                      <a:pPr algn="ctr" fontAlgn="t"/>
                      <a:r>
                        <a:rPr lang="en-GB" sz="1000" b="0" i="0" u="none" strike="noStrike">
                          <a:solidFill>
                            <a:srgbClr val="000000"/>
                          </a:solidFill>
                          <a:effectLst/>
                          <a:latin typeface="宋体"/>
                        </a:rPr>
                        <a:t>RALY.N</a:t>
                      </a:r>
                    </a:p>
                  </a:txBody>
                  <a:tcPr marL="9525" marR="9525" marT="9525" marB="0"/>
                </a:tc>
                <a:tc>
                  <a:txBody>
                    <a:bodyPr/>
                    <a:lstStyle/>
                    <a:p>
                      <a:pPr algn="ctr" fontAlgn="t"/>
                      <a:r>
                        <a:rPr lang="en-GB" sz="1000" b="0" i="0" u="none" strike="noStrike">
                          <a:solidFill>
                            <a:srgbClr val="000000"/>
                          </a:solidFill>
                          <a:effectLst/>
                          <a:latin typeface="宋体"/>
                        </a:rPr>
                        <a:t>RALLY SOFTWARE DEVELOPMENT CORP</a:t>
                      </a:r>
                    </a:p>
                  </a:txBody>
                  <a:tcPr marL="9525" marR="9525" marT="9525" marB="0"/>
                </a:tc>
                <a:tc>
                  <a:txBody>
                    <a:bodyPr/>
                    <a:lstStyle/>
                    <a:p>
                      <a:pPr algn="ctr" fontAlgn="t"/>
                      <a:r>
                        <a:rPr lang="en-US" altLang="zh-CN" sz="1000" b="0" i="0" u="none" strike="noStrike">
                          <a:solidFill>
                            <a:srgbClr val="000000"/>
                          </a:solidFill>
                          <a:effectLst/>
                          <a:latin typeface="宋体"/>
                        </a:rPr>
                        <a:t>15.0812</a:t>
                      </a:r>
                    </a:p>
                  </a:txBody>
                  <a:tcPr marL="9525" marR="9525" marT="9525" marB="0"/>
                </a:tc>
                <a:tc>
                  <a:txBody>
                    <a:bodyPr/>
                    <a:lstStyle/>
                    <a:p>
                      <a:pPr algn="ctr" fontAlgn="t"/>
                      <a:r>
                        <a:rPr lang="en-US" altLang="zh-CN" sz="1000" b="0" i="0" u="none" strike="noStrike">
                          <a:solidFill>
                            <a:srgbClr val="000000"/>
                          </a:solidFill>
                          <a:effectLst/>
                          <a:latin typeface="宋体"/>
                        </a:rPr>
                        <a:t>2,269,837,122.0743</a:t>
                      </a:r>
                    </a:p>
                  </a:txBody>
                  <a:tcPr marL="9525" marR="9525" marT="9525" marB="0"/>
                </a:tc>
                <a:tc>
                  <a:txBody>
                    <a:bodyPr/>
                    <a:lstStyle/>
                    <a:p>
                      <a:pPr algn="ctr" fontAlgn="t"/>
                      <a:r>
                        <a:rPr lang="zh-CN" altLang="en-US" sz="1000" b="0" i="0" u="none" strike="noStrike">
                          <a:solidFill>
                            <a:srgbClr val="000000"/>
                          </a:solidFill>
                          <a:effectLst/>
                          <a:latin typeface="宋体"/>
                        </a:rPr>
                        <a:t>信息技术</a:t>
                      </a:r>
                    </a:p>
                  </a:txBody>
                  <a:tcPr marL="9525" marR="9525" marT="9525" marB="0"/>
                </a:tc>
              </a:tr>
              <a:tr h="286924">
                <a:tc>
                  <a:txBody>
                    <a:bodyPr/>
                    <a:lstStyle/>
                    <a:p>
                      <a:pPr algn="ctr" fontAlgn="t"/>
                      <a:r>
                        <a:rPr lang="en-GB" sz="1000" b="0" i="0" u="none" strike="noStrike">
                          <a:solidFill>
                            <a:srgbClr val="000000"/>
                          </a:solidFill>
                          <a:effectLst/>
                          <a:latin typeface="宋体"/>
                        </a:rPr>
                        <a:t>ACI.N</a:t>
                      </a:r>
                    </a:p>
                  </a:txBody>
                  <a:tcPr marL="9525" marR="9525" marT="9525" marB="0"/>
                </a:tc>
                <a:tc>
                  <a:txBody>
                    <a:bodyPr/>
                    <a:lstStyle/>
                    <a:p>
                      <a:pPr algn="ctr" fontAlgn="t"/>
                      <a:r>
                        <a:rPr lang="en-GB" sz="1000" b="0" i="0" u="none" strike="noStrike">
                          <a:solidFill>
                            <a:srgbClr val="000000"/>
                          </a:solidFill>
                          <a:effectLst/>
                          <a:latin typeface="宋体"/>
                        </a:rPr>
                        <a:t>ARCH COAL INC</a:t>
                      </a:r>
                    </a:p>
                  </a:txBody>
                  <a:tcPr marL="9525" marR="9525" marT="9525" marB="0"/>
                </a:tc>
                <a:tc>
                  <a:txBody>
                    <a:bodyPr/>
                    <a:lstStyle/>
                    <a:p>
                      <a:pPr algn="ctr" fontAlgn="t"/>
                      <a:r>
                        <a:rPr lang="en-US" altLang="zh-CN" sz="1000" b="0" i="0" u="none" strike="noStrike">
                          <a:solidFill>
                            <a:srgbClr val="000000"/>
                          </a:solidFill>
                          <a:effectLst/>
                          <a:latin typeface="宋体"/>
                        </a:rPr>
                        <a:t>14.9425</a:t>
                      </a:r>
                    </a:p>
                  </a:txBody>
                  <a:tcPr marL="9525" marR="9525" marT="9525" marB="0"/>
                </a:tc>
                <a:tc>
                  <a:txBody>
                    <a:bodyPr/>
                    <a:lstStyle/>
                    <a:p>
                      <a:pPr algn="ctr" fontAlgn="t"/>
                      <a:r>
                        <a:rPr lang="en-US" altLang="zh-CN" sz="1000" b="0" i="0" u="none" strike="noStrike">
                          <a:solidFill>
                            <a:srgbClr val="000000"/>
                          </a:solidFill>
                          <a:effectLst/>
                          <a:latin typeface="宋体"/>
                        </a:rPr>
                        <a:t>1,355,434,851.9727</a:t>
                      </a:r>
                    </a:p>
                  </a:txBody>
                  <a:tcPr marL="9525" marR="9525" marT="9525" marB="0"/>
                </a:tc>
                <a:tc>
                  <a:txBody>
                    <a:bodyPr/>
                    <a:lstStyle/>
                    <a:p>
                      <a:pPr algn="ctr" fontAlgn="t"/>
                      <a:r>
                        <a:rPr lang="zh-CN" altLang="en-US" sz="1000" b="0" i="0" u="none" strike="noStrike">
                          <a:solidFill>
                            <a:srgbClr val="000000"/>
                          </a:solidFill>
                          <a:effectLst/>
                          <a:latin typeface="宋体"/>
                        </a:rPr>
                        <a:t>能源</a:t>
                      </a:r>
                    </a:p>
                  </a:txBody>
                  <a:tcPr marL="9525" marR="9525" marT="9525" marB="0"/>
                </a:tc>
              </a:tr>
              <a:tr h="342298">
                <a:tc>
                  <a:txBody>
                    <a:bodyPr/>
                    <a:lstStyle/>
                    <a:p>
                      <a:pPr algn="ctr" fontAlgn="t"/>
                      <a:r>
                        <a:rPr lang="en-GB" sz="1000" b="0" i="0" u="none" strike="noStrike">
                          <a:solidFill>
                            <a:srgbClr val="000000"/>
                          </a:solidFill>
                          <a:effectLst/>
                          <a:latin typeface="宋体"/>
                        </a:rPr>
                        <a:t>AOI.N</a:t>
                      </a:r>
                    </a:p>
                  </a:txBody>
                  <a:tcPr marL="9525" marR="9525" marT="9525" marB="0"/>
                </a:tc>
                <a:tc>
                  <a:txBody>
                    <a:bodyPr/>
                    <a:lstStyle/>
                    <a:p>
                      <a:pPr algn="ctr" fontAlgn="t"/>
                      <a:r>
                        <a:rPr lang="en-GB" sz="1000" b="0" i="0" u="none" strike="noStrike">
                          <a:solidFill>
                            <a:srgbClr val="000000"/>
                          </a:solidFill>
                          <a:effectLst/>
                          <a:latin typeface="宋体"/>
                        </a:rPr>
                        <a:t>ALLIANCE ONE INTERNATIONAL</a:t>
                      </a:r>
                    </a:p>
                  </a:txBody>
                  <a:tcPr marL="9525" marR="9525" marT="9525" marB="0"/>
                </a:tc>
                <a:tc>
                  <a:txBody>
                    <a:bodyPr/>
                    <a:lstStyle/>
                    <a:p>
                      <a:pPr algn="ctr" fontAlgn="t"/>
                      <a:r>
                        <a:rPr lang="en-US" altLang="zh-CN" sz="1000" b="0" i="0" u="none" strike="noStrike">
                          <a:solidFill>
                            <a:srgbClr val="000000"/>
                          </a:solidFill>
                          <a:effectLst/>
                          <a:latin typeface="宋体"/>
                        </a:rPr>
                        <a:t>14.9194</a:t>
                      </a:r>
                    </a:p>
                  </a:txBody>
                  <a:tcPr marL="9525" marR="9525" marT="9525" marB="0"/>
                </a:tc>
                <a:tc>
                  <a:txBody>
                    <a:bodyPr/>
                    <a:lstStyle/>
                    <a:p>
                      <a:pPr algn="ctr" fontAlgn="t"/>
                      <a:r>
                        <a:rPr lang="en-US" altLang="zh-CN" sz="1000" b="0" i="0" u="none" strike="noStrike">
                          <a:solidFill>
                            <a:srgbClr val="000000"/>
                          </a:solidFill>
                          <a:effectLst/>
                          <a:latin typeface="宋体"/>
                        </a:rPr>
                        <a:t>619,610,007.3765</a:t>
                      </a:r>
                    </a:p>
                  </a:txBody>
                  <a:tcPr marL="9525" marR="9525" marT="9525" marB="0"/>
                </a:tc>
                <a:tc>
                  <a:txBody>
                    <a:bodyPr/>
                    <a:lstStyle/>
                    <a:p>
                      <a:pPr algn="ctr" fontAlgn="t"/>
                      <a:r>
                        <a:rPr lang="zh-CN" altLang="en-US" sz="1000" b="0" i="0" u="none" strike="noStrike">
                          <a:solidFill>
                            <a:srgbClr val="000000"/>
                          </a:solidFill>
                          <a:effectLst/>
                          <a:latin typeface="宋体"/>
                        </a:rPr>
                        <a:t>日常消费</a:t>
                      </a:r>
                    </a:p>
                  </a:txBody>
                  <a:tcPr marL="9525" marR="9525" marT="9525" marB="0"/>
                </a:tc>
              </a:tr>
              <a:tr h="342298">
                <a:tc>
                  <a:txBody>
                    <a:bodyPr/>
                    <a:lstStyle/>
                    <a:p>
                      <a:pPr algn="ctr" fontAlgn="t"/>
                      <a:r>
                        <a:rPr lang="en-GB" sz="1000" b="0" i="0" u="none" strike="noStrike">
                          <a:solidFill>
                            <a:srgbClr val="000000"/>
                          </a:solidFill>
                          <a:effectLst/>
                          <a:latin typeface="宋体"/>
                        </a:rPr>
                        <a:t>NPD.N</a:t>
                      </a:r>
                    </a:p>
                  </a:txBody>
                  <a:tcPr marL="9525" marR="9525" marT="9525" marB="0"/>
                </a:tc>
                <a:tc>
                  <a:txBody>
                    <a:bodyPr/>
                    <a:lstStyle/>
                    <a:p>
                      <a:pPr algn="ctr" fontAlgn="t"/>
                      <a:r>
                        <a:rPr lang="zh-CN" altLang="en-US" sz="1000" b="0" i="0" u="none" strike="noStrike">
                          <a:solidFill>
                            <a:srgbClr val="000000"/>
                          </a:solidFill>
                          <a:effectLst/>
                          <a:latin typeface="宋体"/>
                        </a:rPr>
                        <a:t>海王星辰</a:t>
                      </a:r>
                    </a:p>
                  </a:txBody>
                  <a:tcPr marL="9525" marR="9525" marT="9525" marB="0"/>
                </a:tc>
                <a:tc>
                  <a:txBody>
                    <a:bodyPr/>
                    <a:lstStyle/>
                    <a:p>
                      <a:pPr algn="ctr" fontAlgn="t"/>
                      <a:r>
                        <a:rPr lang="en-US" altLang="zh-CN" sz="1000" b="0" i="0" u="none" strike="noStrike">
                          <a:solidFill>
                            <a:srgbClr val="000000"/>
                          </a:solidFill>
                          <a:effectLst/>
                          <a:latin typeface="宋体"/>
                        </a:rPr>
                        <a:t>14.2857</a:t>
                      </a:r>
                    </a:p>
                  </a:txBody>
                  <a:tcPr marL="9525" marR="9525" marT="9525" marB="0"/>
                </a:tc>
                <a:tc>
                  <a:txBody>
                    <a:bodyPr/>
                    <a:lstStyle/>
                    <a:p>
                      <a:pPr algn="ctr" fontAlgn="t"/>
                      <a:r>
                        <a:rPr lang="en-US" altLang="zh-CN" sz="1000" b="0" i="0" u="none" strike="noStrike">
                          <a:solidFill>
                            <a:srgbClr val="000000"/>
                          </a:solidFill>
                          <a:effectLst/>
                          <a:latin typeface="宋体"/>
                        </a:rPr>
                        <a:t>1,115,018,637.6000</a:t>
                      </a:r>
                    </a:p>
                  </a:txBody>
                  <a:tcPr marL="9525" marR="9525" marT="9525" marB="0"/>
                </a:tc>
                <a:tc>
                  <a:txBody>
                    <a:bodyPr/>
                    <a:lstStyle/>
                    <a:p>
                      <a:pPr algn="ctr" fontAlgn="t"/>
                      <a:r>
                        <a:rPr lang="zh-CN" altLang="en-US" sz="1000" b="0" i="0" u="none" strike="noStrike">
                          <a:solidFill>
                            <a:srgbClr val="000000"/>
                          </a:solidFill>
                          <a:effectLst/>
                          <a:latin typeface="宋体"/>
                        </a:rPr>
                        <a:t>日常消费</a:t>
                      </a:r>
                    </a:p>
                  </a:txBody>
                  <a:tcPr marL="9525" marR="9525" marT="9525" marB="0"/>
                </a:tc>
              </a:tr>
              <a:tr h="342298">
                <a:tc>
                  <a:txBody>
                    <a:bodyPr/>
                    <a:lstStyle/>
                    <a:p>
                      <a:pPr algn="ctr" fontAlgn="t"/>
                      <a:r>
                        <a:rPr lang="en-GB" sz="1000" b="0" i="0" u="none" strike="noStrike">
                          <a:solidFill>
                            <a:srgbClr val="000000"/>
                          </a:solidFill>
                          <a:effectLst/>
                          <a:latin typeface="宋体"/>
                        </a:rPr>
                        <a:t>WHZ.N</a:t>
                      </a:r>
                    </a:p>
                  </a:txBody>
                  <a:tcPr marL="9525" marR="9525" marT="9525" marB="0"/>
                </a:tc>
                <a:tc>
                  <a:txBody>
                    <a:bodyPr/>
                    <a:lstStyle/>
                    <a:p>
                      <a:pPr algn="ctr" fontAlgn="t"/>
                      <a:r>
                        <a:rPr lang="en-GB" sz="1000" b="0" i="0" u="none" strike="noStrike">
                          <a:solidFill>
                            <a:srgbClr val="000000"/>
                          </a:solidFill>
                          <a:effectLst/>
                          <a:latin typeface="宋体"/>
                        </a:rPr>
                        <a:t>WHITING PETROLEUM</a:t>
                      </a:r>
                    </a:p>
                  </a:txBody>
                  <a:tcPr marL="9525" marR="9525" marT="9525" marB="0"/>
                </a:tc>
                <a:tc>
                  <a:txBody>
                    <a:bodyPr/>
                    <a:lstStyle/>
                    <a:p>
                      <a:pPr algn="ctr" fontAlgn="t"/>
                      <a:r>
                        <a:rPr lang="en-US" altLang="zh-CN" sz="1000" b="0" i="0" u="none" strike="noStrike">
                          <a:solidFill>
                            <a:srgbClr val="000000"/>
                          </a:solidFill>
                          <a:effectLst/>
                          <a:latin typeface="宋体"/>
                        </a:rPr>
                        <a:t>13.8144</a:t>
                      </a:r>
                    </a:p>
                  </a:txBody>
                  <a:tcPr marL="9525" marR="9525" marT="9525" marB="0"/>
                </a:tc>
                <a:tc>
                  <a:txBody>
                    <a:bodyPr/>
                    <a:lstStyle/>
                    <a:p>
                      <a:pPr algn="ctr" fontAlgn="t"/>
                      <a:r>
                        <a:rPr lang="en-US" altLang="zh-CN" sz="1000" b="0" i="0" u="none" strike="noStrike">
                          <a:solidFill>
                            <a:srgbClr val="000000"/>
                          </a:solidFill>
                          <a:effectLst/>
                          <a:latin typeface="宋体"/>
                        </a:rPr>
                        <a:t>5,661,212,415.0258</a:t>
                      </a:r>
                    </a:p>
                  </a:txBody>
                  <a:tcPr marL="9525" marR="9525" marT="9525" marB="0"/>
                </a:tc>
                <a:tc>
                  <a:txBody>
                    <a:bodyPr/>
                    <a:lstStyle/>
                    <a:p>
                      <a:pPr algn="ctr" fontAlgn="t"/>
                      <a:r>
                        <a:rPr lang="zh-CN" altLang="en-US" sz="1000" b="0" i="0" u="none" strike="noStrike">
                          <a:solidFill>
                            <a:srgbClr val="000000"/>
                          </a:solidFill>
                          <a:effectLst/>
                          <a:latin typeface="宋体"/>
                        </a:rPr>
                        <a:t>能源</a:t>
                      </a:r>
                    </a:p>
                  </a:txBody>
                  <a:tcPr marL="9525" marR="9525" marT="9525" marB="0"/>
                </a:tc>
              </a:tr>
              <a:tr h="286924">
                <a:tc>
                  <a:txBody>
                    <a:bodyPr/>
                    <a:lstStyle/>
                    <a:p>
                      <a:pPr algn="ctr" fontAlgn="t"/>
                      <a:r>
                        <a:rPr lang="en-GB" sz="1000" b="0" i="0" u="none" strike="noStrike">
                          <a:solidFill>
                            <a:srgbClr val="000000"/>
                          </a:solidFill>
                          <a:effectLst/>
                          <a:latin typeface="宋体"/>
                        </a:rPr>
                        <a:t>BAS.N</a:t>
                      </a:r>
                    </a:p>
                  </a:txBody>
                  <a:tcPr marL="9525" marR="9525" marT="9525" marB="0"/>
                </a:tc>
                <a:tc>
                  <a:txBody>
                    <a:bodyPr/>
                    <a:lstStyle/>
                    <a:p>
                      <a:pPr algn="ctr" fontAlgn="t"/>
                      <a:r>
                        <a:rPr lang="en-GB" sz="1000" b="0" i="0" u="none" strike="noStrike">
                          <a:solidFill>
                            <a:srgbClr val="000000"/>
                          </a:solidFill>
                          <a:effectLst/>
                          <a:latin typeface="宋体"/>
                        </a:rPr>
                        <a:t>BASIC ENERGY SERVICES</a:t>
                      </a:r>
                    </a:p>
                  </a:txBody>
                  <a:tcPr marL="9525" marR="9525" marT="9525" marB="0"/>
                </a:tc>
                <a:tc>
                  <a:txBody>
                    <a:bodyPr/>
                    <a:lstStyle/>
                    <a:p>
                      <a:pPr algn="ctr" fontAlgn="t"/>
                      <a:r>
                        <a:rPr lang="en-US" altLang="zh-CN" sz="1000" b="0" i="0" u="none" strike="noStrike">
                          <a:solidFill>
                            <a:srgbClr val="000000"/>
                          </a:solidFill>
                          <a:effectLst/>
                          <a:latin typeface="宋体"/>
                        </a:rPr>
                        <a:t>13.6964</a:t>
                      </a:r>
                    </a:p>
                  </a:txBody>
                  <a:tcPr marL="9525" marR="9525" marT="9525" marB="0"/>
                </a:tc>
                <a:tc>
                  <a:txBody>
                    <a:bodyPr/>
                    <a:lstStyle/>
                    <a:p>
                      <a:pPr algn="ctr" fontAlgn="t"/>
                      <a:r>
                        <a:rPr lang="en-US" altLang="zh-CN" sz="1000" b="0" i="0" u="none" strike="noStrike">
                          <a:solidFill>
                            <a:srgbClr val="000000"/>
                          </a:solidFill>
                          <a:effectLst/>
                          <a:latin typeface="宋体"/>
                        </a:rPr>
                        <a:t>1,770,318,407.3993</a:t>
                      </a:r>
                    </a:p>
                  </a:txBody>
                  <a:tcPr marL="9525" marR="9525" marT="9525" marB="0"/>
                </a:tc>
                <a:tc>
                  <a:txBody>
                    <a:bodyPr/>
                    <a:lstStyle/>
                    <a:p>
                      <a:pPr algn="ctr" fontAlgn="t"/>
                      <a:r>
                        <a:rPr lang="zh-CN" altLang="en-US" sz="1000" b="0" i="0" u="none" strike="noStrike">
                          <a:solidFill>
                            <a:srgbClr val="000000"/>
                          </a:solidFill>
                          <a:effectLst/>
                          <a:latin typeface="宋体"/>
                        </a:rPr>
                        <a:t>能源</a:t>
                      </a:r>
                    </a:p>
                  </a:txBody>
                  <a:tcPr marL="9525" marR="9525" marT="9525" marB="0"/>
                </a:tc>
              </a:tr>
              <a:tr h="292082">
                <a:tc>
                  <a:txBody>
                    <a:bodyPr/>
                    <a:lstStyle/>
                    <a:p>
                      <a:pPr algn="ctr" fontAlgn="t"/>
                      <a:r>
                        <a:rPr lang="en-GB" sz="1000" b="0" i="0" u="none" strike="noStrike">
                          <a:solidFill>
                            <a:srgbClr val="000000"/>
                          </a:solidFill>
                          <a:effectLst/>
                          <a:latin typeface="宋体"/>
                        </a:rPr>
                        <a:t>NMM.N</a:t>
                      </a:r>
                    </a:p>
                  </a:txBody>
                  <a:tcPr marL="9525" marR="9525" marT="9525" marB="0"/>
                </a:tc>
                <a:tc>
                  <a:txBody>
                    <a:bodyPr/>
                    <a:lstStyle/>
                    <a:p>
                      <a:pPr algn="ctr" fontAlgn="t"/>
                      <a:r>
                        <a:rPr lang="en-GB" sz="1000" b="0" i="0" u="none" strike="noStrike">
                          <a:solidFill>
                            <a:srgbClr val="000000"/>
                          </a:solidFill>
                          <a:effectLst/>
                          <a:latin typeface="宋体"/>
                        </a:rPr>
                        <a:t>NAVIOS MARITIME PARTNERS LP</a:t>
                      </a:r>
                    </a:p>
                  </a:txBody>
                  <a:tcPr marL="9525" marR="9525" marT="9525" marB="0"/>
                </a:tc>
                <a:tc>
                  <a:txBody>
                    <a:bodyPr/>
                    <a:lstStyle/>
                    <a:p>
                      <a:pPr algn="ctr" fontAlgn="t"/>
                      <a:r>
                        <a:rPr lang="en-US" altLang="zh-CN" sz="1000" b="0" i="0" u="none" strike="noStrike">
                          <a:solidFill>
                            <a:srgbClr val="000000"/>
                          </a:solidFill>
                          <a:effectLst/>
                          <a:latin typeface="宋体"/>
                        </a:rPr>
                        <a:t>13.6410</a:t>
                      </a:r>
                    </a:p>
                  </a:txBody>
                  <a:tcPr marL="9525" marR="9525" marT="9525" marB="0"/>
                </a:tc>
                <a:tc>
                  <a:txBody>
                    <a:bodyPr/>
                    <a:lstStyle/>
                    <a:p>
                      <a:pPr algn="ctr" fontAlgn="t"/>
                      <a:r>
                        <a:rPr lang="en-US" altLang="zh-CN" sz="1000" b="0" i="0" u="none" strike="noStrike">
                          <a:solidFill>
                            <a:srgbClr val="000000"/>
                          </a:solidFill>
                          <a:effectLst/>
                          <a:latin typeface="宋体"/>
                        </a:rPr>
                        <a:t>5,262,579,548.0278</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286924">
                <a:tc>
                  <a:txBody>
                    <a:bodyPr/>
                    <a:lstStyle/>
                    <a:p>
                      <a:pPr algn="ctr" fontAlgn="t"/>
                      <a:r>
                        <a:rPr lang="en-GB" sz="1000" b="0" i="0" u="none" strike="noStrike">
                          <a:solidFill>
                            <a:srgbClr val="000000"/>
                          </a:solidFill>
                          <a:effectLst/>
                          <a:latin typeface="宋体"/>
                        </a:rPr>
                        <a:t>DVD.N</a:t>
                      </a:r>
                    </a:p>
                  </a:txBody>
                  <a:tcPr marL="9525" marR="9525" marT="9525" marB="0"/>
                </a:tc>
                <a:tc>
                  <a:txBody>
                    <a:bodyPr/>
                    <a:lstStyle/>
                    <a:p>
                      <a:pPr algn="ctr" fontAlgn="t"/>
                      <a:r>
                        <a:rPr lang="en-GB" sz="1000" b="0" i="0" u="none" strike="noStrike">
                          <a:solidFill>
                            <a:srgbClr val="000000"/>
                          </a:solidFill>
                          <a:effectLst/>
                          <a:latin typeface="宋体"/>
                        </a:rPr>
                        <a:t>DOVER MOTORSPORTS INC</a:t>
                      </a:r>
                    </a:p>
                  </a:txBody>
                  <a:tcPr marL="9525" marR="9525" marT="9525" marB="0"/>
                </a:tc>
                <a:tc>
                  <a:txBody>
                    <a:bodyPr/>
                    <a:lstStyle/>
                    <a:p>
                      <a:pPr algn="ctr" fontAlgn="t"/>
                      <a:r>
                        <a:rPr lang="en-US" altLang="zh-CN" sz="1000" b="0" i="0" u="none" strike="noStrike">
                          <a:solidFill>
                            <a:srgbClr val="000000"/>
                          </a:solidFill>
                          <a:effectLst/>
                          <a:latin typeface="宋体"/>
                        </a:rPr>
                        <a:t>13.5135</a:t>
                      </a:r>
                    </a:p>
                  </a:txBody>
                  <a:tcPr marL="9525" marR="9525" marT="9525" marB="0"/>
                </a:tc>
                <a:tc>
                  <a:txBody>
                    <a:bodyPr/>
                    <a:lstStyle/>
                    <a:p>
                      <a:pPr algn="ctr" fontAlgn="t"/>
                      <a:r>
                        <a:rPr lang="en-US" altLang="zh-CN" sz="1000" b="0" i="0" u="none" strike="noStrike">
                          <a:solidFill>
                            <a:srgbClr val="000000"/>
                          </a:solidFill>
                          <a:effectLst/>
                          <a:latin typeface="宋体"/>
                        </a:rPr>
                        <a:t>568,310,749.8322</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175877">
                <a:tc>
                  <a:txBody>
                    <a:bodyPr/>
                    <a:lstStyle/>
                    <a:p>
                      <a:pPr algn="ctr" fontAlgn="t"/>
                      <a:r>
                        <a:rPr lang="en-GB" sz="1000" b="0" i="0" u="none" strike="noStrike">
                          <a:solidFill>
                            <a:srgbClr val="000000"/>
                          </a:solidFill>
                          <a:effectLst/>
                          <a:latin typeface="宋体"/>
                        </a:rPr>
                        <a:t>MTR.N</a:t>
                      </a:r>
                    </a:p>
                  </a:txBody>
                  <a:tcPr marL="9525" marR="9525" marT="9525" marB="0"/>
                </a:tc>
                <a:tc>
                  <a:txBody>
                    <a:bodyPr/>
                    <a:lstStyle/>
                    <a:p>
                      <a:pPr algn="ctr" fontAlgn="t"/>
                      <a:r>
                        <a:rPr lang="en-GB" sz="1000" b="0" i="0" u="none" strike="noStrike">
                          <a:solidFill>
                            <a:srgbClr val="000000"/>
                          </a:solidFill>
                          <a:effectLst/>
                          <a:latin typeface="宋体"/>
                        </a:rPr>
                        <a:t>MESA ROYALTY TRUST</a:t>
                      </a:r>
                    </a:p>
                  </a:txBody>
                  <a:tcPr marL="9525" marR="9525" marT="9525" marB="0"/>
                </a:tc>
                <a:tc>
                  <a:txBody>
                    <a:bodyPr/>
                    <a:lstStyle/>
                    <a:p>
                      <a:pPr algn="ctr" fontAlgn="t"/>
                      <a:r>
                        <a:rPr lang="en-US" altLang="zh-CN" sz="1000" b="0" i="0" u="none" strike="noStrike">
                          <a:solidFill>
                            <a:srgbClr val="000000"/>
                          </a:solidFill>
                          <a:effectLst/>
                          <a:latin typeface="宋体"/>
                        </a:rPr>
                        <a:t>13.1764</a:t>
                      </a:r>
                    </a:p>
                  </a:txBody>
                  <a:tcPr marL="9525" marR="9525" marT="9525" marB="0"/>
                </a:tc>
                <a:tc>
                  <a:txBody>
                    <a:bodyPr/>
                    <a:lstStyle/>
                    <a:p>
                      <a:pPr algn="ctr" fontAlgn="t"/>
                      <a:r>
                        <a:rPr lang="en-US" altLang="zh-CN" sz="1000" b="0" i="0" u="none" strike="noStrike">
                          <a:solidFill>
                            <a:srgbClr val="000000"/>
                          </a:solidFill>
                          <a:effectLst/>
                          <a:latin typeface="宋体"/>
                        </a:rPr>
                        <a:t>247,042,851.3334</a:t>
                      </a:r>
                    </a:p>
                  </a:txBody>
                  <a:tcPr marL="9525" marR="9525" marT="9525" marB="0"/>
                </a:tc>
                <a:tc>
                  <a:txBody>
                    <a:bodyPr/>
                    <a:lstStyle/>
                    <a:p>
                      <a:pPr algn="ctr" fontAlgn="t"/>
                      <a:r>
                        <a:rPr lang="zh-CN" altLang="en-US" sz="1000" b="0" i="0" u="none" strike="noStrike" dirty="0">
                          <a:solidFill>
                            <a:srgbClr val="000000"/>
                          </a:solidFill>
                          <a:effectLst/>
                          <a:latin typeface="宋体"/>
                        </a:rPr>
                        <a:t>　</a:t>
                      </a:r>
                    </a:p>
                  </a:txBody>
                  <a:tcPr marL="9525" marR="9525" marT="9525" marB="0"/>
                </a:tc>
              </a:tr>
            </a:tbl>
          </a:graphicData>
        </a:graphic>
      </p:graphicFrame>
    </p:spTree>
    <p:extLst>
      <p:ext uri="{BB962C8B-B14F-4D97-AF65-F5344CB8AC3E}">
        <p14:creationId xmlns="" xmlns:p14="http://schemas.microsoft.com/office/powerpoint/2010/main" val="22341541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27</a:t>
            </a:fld>
            <a:endParaRPr lang="zh-CN" altLang="en-US"/>
          </a:p>
        </p:txBody>
      </p:sp>
      <p:sp>
        <p:nvSpPr>
          <p:cNvPr id="6" name="TextBox 5"/>
          <p:cNvSpPr txBox="1"/>
          <p:nvPr/>
        </p:nvSpPr>
        <p:spPr>
          <a:xfrm>
            <a:off x="12689" y="0"/>
            <a:ext cx="8643998" cy="954107"/>
          </a:xfrm>
          <a:prstGeom prst="rect">
            <a:avLst/>
          </a:prstGeom>
          <a:noFill/>
        </p:spPr>
        <p:txBody>
          <a:bodyPr wrap="square" rtlCol="0">
            <a:spAutoFit/>
          </a:bodyPr>
          <a:lstStyle/>
          <a:p>
            <a:r>
              <a:rPr lang="en-US" altLang="zh-CN" sz="2800" b="1" dirty="0">
                <a:solidFill>
                  <a:srgbClr val="FFFF00"/>
                </a:solidFill>
                <a:latin typeface="楷体" panose="02010609060101010101" pitchFamily="49" charset="-122"/>
                <a:ea typeface="楷体" panose="02010609060101010101" pitchFamily="49" charset="-122"/>
              </a:rPr>
              <a:t>NASDAQ</a:t>
            </a:r>
            <a:r>
              <a:rPr lang="zh-CN" altLang="en-US" sz="2800" b="1" dirty="0" smtClean="0">
                <a:solidFill>
                  <a:srgbClr val="FFFF00"/>
                </a:solidFill>
                <a:latin typeface="楷体" panose="02010609060101010101" pitchFamily="49" charset="-122"/>
                <a:ea typeface="楷体" panose="02010609060101010101" pitchFamily="49" charset="-122"/>
              </a:rPr>
              <a:t>前</a:t>
            </a:r>
            <a:r>
              <a:rPr lang="en-US" altLang="zh-CN" sz="2800" b="1" dirty="0" smtClean="0">
                <a:solidFill>
                  <a:srgbClr val="FFFF00"/>
                </a:solidFill>
                <a:latin typeface="楷体" panose="02010609060101010101" pitchFamily="49" charset="-122"/>
                <a:ea typeface="楷体" panose="02010609060101010101" pitchFamily="49" charset="-122"/>
              </a:rPr>
              <a:t>20</a:t>
            </a:r>
            <a:r>
              <a:rPr lang="zh-CN" altLang="en-US" sz="2800" b="1" dirty="0" smtClean="0">
                <a:solidFill>
                  <a:srgbClr val="FFFF00"/>
                </a:solidFill>
                <a:latin typeface="楷体" panose="02010609060101010101" pitchFamily="49" charset="-122"/>
                <a:ea typeface="楷体" panose="02010609060101010101" pitchFamily="49" charset="-122"/>
              </a:rPr>
              <a:t>及行业</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en-US" altLang="zh-CN" sz="2800" b="1" dirty="0" smtClean="0">
              <a:solidFill>
                <a:srgbClr val="FFFF00"/>
              </a:solidFill>
              <a:latin typeface="楷体" panose="02010609060101010101" pitchFamily="49" charset="-122"/>
              <a:ea typeface="楷体" panose="02010609060101010101" pitchFamily="49" charset="-122"/>
            </a:endParaRPr>
          </a:p>
        </p:txBody>
      </p:sp>
      <p:graphicFrame>
        <p:nvGraphicFramePr>
          <p:cNvPr id="3" name="表格 2"/>
          <p:cNvGraphicFramePr>
            <a:graphicFrameLocks noGrp="1"/>
          </p:cNvGraphicFramePr>
          <p:nvPr>
            <p:extLst>
              <p:ext uri="{D42A27DB-BD31-4B8C-83A1-F6EECF244321}">
                <p14:modId xmlns="" xmlns:p14="http://schemas.microsoft.com/office/powerpoint/2010/main" val="4088016127"/>
              </p:ext>
            </p:extLst>
          </p:nvPr>
        </p:nvGraphicFramePr>
        <p:xfrm>
          <a:off x="-5637" y="758487"/>
          <a:ext cx="9149637" cy="5915464"/>
        </p:xfrm>
        <a:graphic>
          <a:graphicData uri="http://schemas.openxmlformats.org/drawingml/2006/table">
            <a:tbl>
              <a:tblPr firstRow="1">
                <a:tableStyleId>{3C2FFA5D-87B4-456A-9821-1D502468CF0F}</a:tableStyleId>
              </a:tblPr>
              <a:tblGrid>
                <a:gridCol w="1578532"/>
                <a:gridCol w="1578532"/>
                <a:gridCol w="1578532"/>
                <a:gridCol w="2835509"/>
                <a:gridCol w="1578532"/>
              </a:tblGrid>
              <a:tr h="290451">
                <a:tc>
                  <a:txBody>
                    <a:bodyPr/>
                    <a:lstStyle/>
                    <a:p>
                      <a:pPr algn="ctr" fontAlgn="ctr"/>
                      <a:r>
                        <a:rPr lang="zh-CN" altLang="en-US" sz="1000" u="none" strike="noStrike" dirty="0">
                          <a:effectLst/>
                        </a:rPr>
                        <a:t>证券</a:t>
                      </a:r>
                      <a:r>
                        <a:rPr lang="zh-CN" altLang="en-US" sz="1000" u="none" strike="noStrike" dirty="0" smtClean="0">
                          <a:effectLst/>
                        </a:rPr>
                        <a:t>代码</a:t>
                      </a:r>
                      <a:r>
                        <a:rPr lang="en-US" altLang="zh-CN" sz="1000" u="none" strike="noStrike" dirty="0" smtClean="0">
                          <a:effectLst/>
                        </a:rPr>
                        <a:t>z</a:t>
                      </a:r>
                      <a:endParaRPr lang="zh-CN" altLang="en-US" sz="1000" b="0" i="0" u="none" strike="noStrike" dirty="0">
                        <a:solidFill>
                          <a:srgbClr val="000000"/>
                        </a:solidFill>
                        <a:effectLst/>
                        <a:latin typeface="宋体"/>
                      </a:endParaRPr>
                    </a:p>
                  </a:txBody>
                  <a:tcPr marL="4344" marR="4344" marT="4344" marB="0" anchor="ctr"/>
                </a:tc>
                <a:tc>
                  <a:txBody>
                    <a:bodyPr/>
                    <a:lstStyle/>
                    <a:p>
                      <a:pPr algn="ctr" fontAlgn="ctr"/>
                      <a:r>
                        <a:rPr lang="zh-CN" altLang="en-US" sz="1000" u="none" strike="noStrike">
                          <a:effectLst/>
                        </a:rPr>
                        <a:t>证券简称</a:t>
                      </a:r>
                      <a:endParaRPr lang="zh-CN" altLang="en-US" sz="1000" b="0" i="0" u="none" strike="noStrike">
                        <a:solidFill>
                          <a:srgbClr val="000000"/>
                        </a:solidFill>
                        <a:effectLst/>
                        <a:latin typeface="宋体"/>
                      </a:endParaRPr>
                    </a:p>
                  </a:txBody>
                  <a:tcPr marL="4344" marR="4344" marT="4344" marB="0" anchor="ctr"/>
                </a:tc>
                <a:tc>
                  <a:txBody>
                    <a:bodyPr/>
                    <a:lstStyle/>
                    <a:p>
                      <a:pPr algn="ctr" fontAlgn="ctr"/>
                      <a:r>
                        <a:rPr lang="zh-CN" altLang="en-US" sz="1000" u="none" strike="noStrike">
                          <a:effectLst/>
                        </a:rPr>
                        <a:t>周涨跌幅</a:t>
                      </a:r>
                      <a:br>
                        <a:rPr lang="zh-CN" altLang="en-US" sz="1000" u="none" strike="noStrike">
                          <a:effectLst/>
                        </a:rPr>
                      </a:br>
                      <a:r>
                        <a:rPr lang="en-US" altLang="zh-CN" sz="1000" u="none" strike="noStrike">
                          <a:effectLst/>
                        </a:rPr>
                        <a:t>%</a:t>
                      </a:r>
                      <a:endParaRPr lang="en-US" altLang="zh-CN" sz="1000" b="0" i="0" u="none" strike="noStrike">
                        <a:solidFill>
                          <a:srgbClr val="000000"/>
                        </a:solidFill>
                        <a:effectLst/>
                        <a:latin typeface="宋体"/>
                      </a:endParaRPr>
                    </a:p>
                  </a:txBody>
                  <a:tcPr marL="4344" marR="4344" marT="4344" marB="0" anchor="ctr"/>
                </a:tc>
                <a:tc>
                  <a:txBody>
                    <a:bodyPr/>
                    <a:lstStyle/>
                    <a:p>
                      <a:pPr algn="ctr" fontAlgn="ctr"/>
                      <a:r>
                        <a:rPr lang="zh-CN" altLang="en-US" sz="1000" u="none" strike="noStrike" dirty="0">
                          <a:effectLst/>
                        </a:rPr>
                        <a:t>总</a:t>
                      </a:r>
                      <a:r>
                        <a:rPr lang="zh-CN" altLang="en-US" sz="1000" u="none" strike="noStrike" dirty="0" smtClean="0">
                          <a:effectLst/>
                        </a:rPr>
                        <a:t>市值</a:t>
                      </a:r>
                      <a:endParaRPr lang="zh-CN" altLang="en-US" sz="1000" b="0" i="0" u="none" strike="noStrike" dirty="0">
                        <a:solidFill>
                          <a:srgbClr val="000000"/>
                        </a:solidFill>
                        <a:effectLst/>
                        <a:latin typeface="宋体"/>
                      </a:endParaRPr>
                    </a:p>
                  </a:txBody>
                  <a:tcPr marL="4344" marR="4344" marT="4344" marB="0" anchor="ctr"/>
                </a:tc>
                <a:tc>
                  <a:txBody>
                    <a:bodyPr/>
                    <a:lstStyle/>
                    <a:p>
                      <a:pPr algn="ctr" fontAlgn="ctr"/>
                      <a:r>
                        <a:rPr lang="zh-CN" altLang="en-US" sz="1000" u="none" strike="noStrike" dirty="0">
                          <a:effectLst/>
                        </a:rPr>
                        <a:t>所属</a:t>
                      </a:r>
                      <a:r>
                        <a:rPr lang="en-US" altLang="zh-CN" sz="1000" u="none" strike="noStrike" dirty="0">
                          <a:effectLst/>
                        </a:rPr>
                        <a:t>Wind</a:t>
                      </a:r>
                      <a:r>
                        <a:rPr lang="zh-CN" altLang="en-US" sz="1000" u="none" strike="noStrike" dirty="0">
                          <a:effectLst/>
                        </a:rPr>
                        <a:t>行业名称</a:t>
                      </a:r>
                      <a:br>
                        <a:rPr lang="zh-CN" altLang="en-US" sz="1000" u="none" strike="noStrike" dirty="0">
                          <a:effectLst/>
                        </a:rPr>
                      </a:br>
                      <a:endParaRPr lang="zh-CN" altLang="en-US" sz="1000" b="0" i="0" u="none" strike="noStrike" dirty="0">
                        <a:solidFill>
                          <a:srgbClr val="000000"/>
                        </a:solidFill>
                        <a:effectLst/>
                        <a:latin typeface="宋体"/>
                      </a:endParaRPr>
                    </a:p>
                  </a:txBody>
                  <a:tcPr marL="4344" marR="4344" marT="4344" marB="0" anchor="ctr"/>
                </a:tc>
              </a:tr>
              <a:tr h="256418">
                <a:tc>
                  <a:txBody>
                    <a:bodyPr/>
                    <a:lstStyle/>
                    <a:p>
                      <a:pPr algn="ctr" fontAlgn="t"/>
                      <a:r>
                        <a:rPr lang="en-GB" sz="1000" b="0" i="0" u="none" strike="noStrike" dirty="0">
                          <a:solidFill>
                            <a:srgbClr val="000000"/>
                          </a:solidFill>
                          <a:effectLst/>
                          <a:latin typeface="宋体"/>
                        </a:rPr>
                        <a:t>JOEZ.O</a:t>
                      </a:r>
                    </a:p>
                  </a:txBody>
                  <a:tcPr marL="9525" marR="9525" marT="9525" marB="0"/>
                </a:tc>
                <a:tc>
                  <a:txBody>
                    <a:bodyPr/>
                    <a:lstStyle/>
                    <a:p>
                      <a:pPr algn="ctr" fontAlgn="t"/>
                      <a:r>
                        <a:rPr lang="en-GB" sz="1000" b="0" i="0" u="none" strike="noStrike">
                          <a:solidFill>
                            <a:srgbClr val="000000"/>
                          </a:solidFill>
                          <a:effectLst/>
                          <a:latin typeface="宋体"/>
                        </a:rPr>
                        <a:t>JOE'S JEANS INC</a:t>
                      </a:r>
                    </a:p>
                  </a:txBody>
                  <a:tcPr marL="9525" marR="9525" marT="9525" marB="0"/>
                </a:tc>
                <a:tc>
                  <a:txBody>
                    <a:bodyPr/>
                    <a:lstStyle/>
                    <a:p>
                      <a:pPr algn="ctr" fontAlgn="t"/>
                      <a:r>
                        <a:rPr lang="en-US" altLang="zh-CN" sz="1000" b="0" i="0" u="none" strike="noStrike">
                          <a:solidFill>
                            <a:srgbClr val="000000"/>
                          </a:solidFill>
                          <a:effectLst/>
                          <a:latin typeface="宋体"/>
                        </a:rPr>
                        <a:t>100.0000</a:t>
                      </a:r>
                    </a:p>
                  </a:txBody>
                  <a:tcPr marL="9525" marR="9525" marT="9525" marB="0"/>
                </a:tc>
                <a:tc>
                  <a:txBody>
                    <a:bodyPr/>
                    <a:lstStyle/>
                    <a:p>
                      <a:pPr algn="ctr" fontAlgn="t"/>
                      <a:r>
                        <a:rPr lang="en-US" altLang="zh-CN" sz="1000" b="0" i="0" u="none" strike="noStrike">
                          <a:solidFill>
                            <a:srgbClr val="000000"/>
                          </a:solidFill>
                          <a:effectLst/>
                          <a:latin typeface="宋体"/>
                        </a:rPr>
                        <a:t>93,789,688.9408</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274769">
                <a:tc>
                  <a:txBody>
                    <a:bodyPr/>
                    <a:lstStyle/>
                    <a:p>
                      <a:pPr algn="ctr" fontAlgn="t"/>
                      <a:r>
                        <a:rPr lang="en-GB" sz="1000" b="0" i="0" u="none" strike="noStrike">
                          <a:solidFill>
                            <a:srgbClr val="000000"/>
                          </a:solidFill>
                          <a:effectLst/>
                          <a:latin typeface="宋体"/>
                        </a:rPr>
                        <a:t>ORMP.O</a:t>
                      </a:r>
                    </a:p>
                  </a:txBody>
                  <a:tcPr marL="9525" marR="9525" marT="9525" marB="0"/>
                </a:tc>
                <a:tc>
                  <a:txBody>
                    <a:bodyPr/>
                    <a:lstStyle/>
                    <a:p>
                      <a:pPr algn="ctr" fontAlgn="t"/>
                      <a:r>
                        <a:rPr lang="en-GB" sz="1000" b="0" i="0" u="none" strike="noStrike">
                          <a:solidFill>
                            <a:srgbClr val="000000"/>
                          </a:solidFill>
                          <a:effectLst/>
                          <a:latin typeface="宋体"/>
                        </a:rPr>
                        <a:t>ORAMED PHARMACEUTICALS</a:t>
                      </a:r>
                    </a:p>
                  </a:txBody>
                  <a:tcPr marL="9525" marR="9525" marT="9525" marB="0"/>
                </a:tc>
                <a:tc>
                  <a:txBody>
                    <a:bodyPr/>
                    <a:lstStyle/>
                    <a:p>
                      <a:pPr algn="ctr" fontAlgn="t"/>
                      <a:r>
                        <a:rPr lang="en-US" altLang="zh-CN" sz="1000" b="0" i="0" u="none" strike="noStrike">
                          <a:solidFill>
                            <a:srgbClr val="000000"/>
                          </a:solidFill>
                          <a:effectLst/>
                          <a:latin typeface="宋体"/>
                        </a:rPr>
                        <a:t>66.4122</a:t>
                      </a:r>
                    </a:p>
                  </a:txBody>
                  <a:tcPr marL="9525" marR="9525" marT="9525" marB="0"/>
                </a:tc>
                <a:tc>
                  <a:txBody>
                    <a:bodyPr/>
                    <a:lstStyle/>
                    <a:p>
                      <a:pPr algn="ctr" fontAlgn="t"/>
                      <a:r>
                        <a:rPr lang="en-US" altLang="zh-CN" sz="1000" b="0" i="0" u="none" strike="noStrike">
                          <a:solidFill>
                            <a:srgbClr val="000000"/>
                          </a:solidFill>
                          <a:effectLst/>
                          <a:latin typeface="宋体"/>
                        </a:rPr>
                        <a:t>434,989,620.5806</a:t>
                      </a:r>
                    </a:p>
                  </a:txBody>
                  <a:tcPr marL="9525" marR="9525" marT="9525" marB="0"/>
                </a:tc>
                <a:tc>
                  <a:txBody>
                    <a:bodyPr/>
                    <a:lstStyle/>
                    <a:p>
                      <a:pPr algn="ctr" fontAlgn="t"/>
                      <a:r>
                        <a:rPr lang="zh-CN" altLang="en-US" sz="1000" b="0" i="0" u="none" strike="noStrike">
                          <a:solidFill>
                            <a:srgbClr val="000000"/>
                          </a:solidFill>
                          <a:effectLst/>
                          <a:latin typeface="宋体"/>
                        </a:rPr>
                        <a:t>医疗保健</a:t>
                      </a:r>
                    </a:p>
                  </a:txBody>
                  <a:tcPr marL="9525" marR="9525" marT="9525" marB="0"/>
                </a:tc>
              </a:tr>
              <a:tr h="256418">
                <a:tc>
                  <a:txBody>
                    <a:bodyPr/>
                    <a:lstStyle/>
                    <a:p>
                      <a:pPr algn="ctr" fontAlgn="t"/>
                      <a:r>
                        <a:rPr lang="en-GB" sz="1000" b="0" i="0" u="none" strike="noStrike">
                          <a:solidFill>
                            <a:srgbClr val="000000"/>
                          </a:solidFill>
                          <a:effectLst/>
                          <a:latin typeface="宋体"/>
                        </a:rPr>
                        <a:t>SEED.O</a:t>
                      </a:r>
                    </a:p>
                  </a:txBody>
                  <a:tcPr marL="9525" marR="9525" marT="9525" marB="0"/>
                </a:tc>
                <a:tc>
                  <a:txBody>
                    <a:bodyPr/>
                    <a:lstStyle/>
                    <a:p>
                      <a:pPr algn="ctr" fontAlgn="t"/>
                      <a:r>
                        <a:rPr lang="zh-CN" altLang="en-US" sz="1000" b="0" i="0" u="none" strike="noStrike">
                          <a:solidFill>
                            <a:srgbClr val="000000"/>
                          </a:solidFill>
                          <a:effectLst/>
                          <a:latin typeface="宋体"/>
                        </a:rPr>
                        <a:t>奥瑞金种业</a:t>
                      </a:r>
                    </a:p>
                  </a:txBody>
                  <a:tcPr marL="9525" marR="9525" marT="9525" marB="0"/>
                </a:tc>
                <a:tc>
                  <a:txBody>
                    <a:bodyPr/>
                    <a:lstStyle/>
                    <a:p>
                      <a:pPr algn="ctr" fontAlgn="t"/>
                      <a:r>
                        <a:rPr lang="en-US" altLang="zh-CN" sz="1000" b="0" i="0" u="none" strike="noStrike">
                          <a:solidFill>
                            <a:srgbClr val="000000"/>
                          </a:solidFill>
                          <a:effectLst/>
                          <a:latin typeface="宋体"/>
                        </a:rPr>
                        <a:t>50.1416</a:t>
                      </a:r>
                    </a:p>
                  </a:txBody>
                  <a:tcPr marL="9525" marR="9525" marT="9525" marB="0"/>
                </a:tc>
                <a:tc>
                  <a:txBody>
                    <a:bodyPr/>
                    <a:lstStyle/>
                    <a:p>
                      <a:pPr algn="ctr" fontAlgn="t"/>
                      <a:r>
                        <a:rPr lang="en-US" altLang="zh-CN" sz="1000" b="0" i="0" u="none" strike="noStrike">
                          <a:solidFill>
                            <a:srgbClr val="000000"/>
                          </a:solidFill>
                          <a:effectLst/>
                          <a:latin typeface="宋体"/>
                        </a:rPr>
                        <a:t>221,976,434.0825</a:t>
                      </a:r>
                    </a:p>
                  </a:txBody>
                  <a:tcPr marL="9525" marR="9525" marT="9525" marB="0"/>
                </a:tc>
                <a:tc>
                  <a:txBody>
                    <a:bodyPr/>
                    <a:lstStyle/>
                    <a:p>
                      <a:pPr algn="ctr" fontAlgn="t"/>
                      <a:r>
                        <a:rPr lang="zh-CN" altLang="en-US" sz="1000" b="0" i="0" u="none" strike="noStrike">
                          <a:solidFill>
                            <a:srgbClr val="000000"/>
                          </a:solidFill>
                          <a:effectLst/>
                          <a:latin typeface="宋体"/>
                        </a:rPr>
                        <a:t>日常消费</a:t>
                      </a:r>
                    </a:p>
                  </a:txBody>
                  <a:tcPr marL="9525" marR="9525" marT="9525" marB="0"/>
                </a:tc>
              </a:tr>
              <a:tr h="274769">
                <a:tc>
                  <a:txBody>
                    <a:bodyPr/>
                    <a:lstStyle/>
                    <a:p>
                      <a:pPr algn="ctr" fontAlgn="t"/>
                      <a:r>
                        <a:rPr lang="en-GB" sz="1000" b="0" i="0" u="none" strike="noStrike">
                          <a:solidFill>
                            <a:srgbClr val="000000"/>
                          </a:solidFill>
                          <a:effectLst/>
                          <a:latin typeface="宋体"/>
                        </a:rPr>
                        <a:t>KFX.O</a:t>
                      </a:r>
                    </a:p>
                  </a:txBody>
                  <a:tcPr marL="9525" marR="9525" marT="9525" marB="0"/>
                </a:tc>
                <a:tc>
                  <a:txBody>
                    <a:bodyPr/>
                    <a:lstStyle/>
                    <a:p>
                      <a:pPr algn="ctr" fontAlgn="t"/>
                      <a:r>
                        <a:rPr lang="en-GB" sz="1000" b="0" i="0" u="none" strike="noStrike">
                          <a:solidFill>
                            <a:srgbClr val="000000"/>
                          </a:solidFill>
                          <a:effectLst/>
                          <a:latin typeface="宋体"/>
                        </a:rPr>
                        <a:t>KOFAX LTD</a:t>
                      </a:r>
                    </a:p>
                  </a:txBody>
                  <a:tcPr marL="9525" marR="9525" marT="9525" marB="0"/>
                </a:tc>
                <a:tc>
                  <a:txBody>
                    <a:bodyPr/>
                    <a:lstStyle/>
                    <a:p>
                      <a:pPr algn="ctr" fontAlgn="t"/>
                      <a:r>
                        <a:rPr lang="en-US" altLang="zh-CN" sz="1000" b="0" i="0" u="none" strike="noStrike">
                          <a:solidFill>
                            <a:srgbClr val="000000"/>
                          </a:solidFill>
                          <a:effectLst/>
                          <a:latin typeface="宋体"/>
                        </a:rPr>
                        <a:t>44.6358</a:t>
                      </a:r>
                    </a:p>
                  </a:txBody>
                  <a:tcPr marL="9525" marR="9525" marT="9525" marB="0"/>
                </a:tc>
                <a:tc>
                  <a:txBody>
                    <a:bodyPr/>
                    <a:lstStyle/>
                    <a:p>
                      <a:pPr algn="ctr" fontAlgn="t"/>
                      <a:r>
                        <a:rPr lang="en-US" altLang="zh-CN" sz="1000" b="0" i="0" u="none" strike="noStrike">
                          <a:solidFill>
                            <a:srgbClr val="000000"/>
                          </a:solidFill>
                          <a:effectLst/>
                          <a:latin typeface="宋体"/>
                        </a:rPr>
                        <a:t>6,178,192,741.0913</a:t>
                      </a:r>
                    </a:p>
                  </a:txBody>
                  <a:tcPr marL="9525" marR="9525" marT="9525" marB="0"/>
                </a:tc>
                <a:tc>
                  <a:txBody>
                    <a:bodyPr/>
                    <a:lstStyle/>
                    <a:p>
                      <a:pPr algn="ctr" fontAlgn="t"/>
                      <a:r>
                        <a:rPr lang="zh-CN" altLang="en-US" sz="1000" b="0" i="0" u="none" strike="noStrike">
                          <a:solidFill>
                            <a:srgbClr val="000000"/>
                          </a:solidFill>
                          <a:effectLst/>
                          <a:latin typeface="宋体"/>
                        </a:rPr>
                        <a:t>信息技术</a:t>
                      </a:r>
                    </a:p>
                  </a:txBody>
                  <a:tcPr marL="9525" marR="9525" marT="9525" marB="0"/>
                </a:tc>
              </a:tr>
              <a:tr h="323937">
                <a:tc>
                  <a:txBody>
                    <a:bodyPr/>
                    <a:lstStyle/>
                    <a:p>
                      <a:pPr algn="ctr" fontAlgn="t"/>
                      <a:r>
                        <a:rPr lang="en-GB" sz="1000" b="0" i="0" u="none" strike="noStrike">
                          <a:solidFill>
                            <a:srgbClr val="000000"/>
                          </a:solidFill>
                          <a:effectLst/>
                          <a:latin typeface="宋体"/>
                        </a:rPr>
                        <a:t>KRFT.O</a:t>
                      </a:r>
                    </a:p>
                  </a:txBody>
                  <a:tcPr marL="9525" marR="9525" marT="9525" marB="0"/>
                </a:tc>
                <a:tc>
                  <a:txBody>
                    <a:bodyPr/>
                    <a:lstStyle/>
                    <a:p>
                      <a:pPr algn="ctr" fontAlgn="t"/>
                      <a:r>
                        <a:rPr lang="zh-CN" altLang="en-US" sz="1000" b="0" i="0" u="none" strike="noStrike">
                          <a:solidFill>
                            <a:srgbClr val="000000"/>
                          </a:solidFill>
                          <a:effectLst/>
                          <a:latin typeface="宋体"/>
                        </a:rPr>
                        <a:t>卡夫北美杂货</a:t>
                      </a:r>
                    </a:p>
                  </a:txBody>
                  <a:tcPr marL="9525" marR="9525" marT="9525" marB="0"/>
                </a:tc>
                <a:tc>
                  <a:txBody>
                    <a:bodyPr/>
                    <a:lstStyle/>
                    <a:p>
                      <a:pPr algn="ctr" fontAlgn="t"/>
                      <a:r>
                        <a:rPr lang="en-US" altLang="zh-CN" sz="1000" b="0" i="0" u="none" strike="noStrike">
                          <a:solidFill>
                            <a:srgbClr val="000000"/>
                          </a:solidFill>
                          <a:effectLst/>
                          <a:latin typeface="宋体"/>
                        </a:rPr>
                        <a:t>43.8489</a:t>
                      </a:r>
                    </a:p>
                  </a:txBody>
                  <a:tcPr marL="9525" marR="9525" marT="9525" marB="0"/>
                </a:tc>
                <a:tc>
                  <a:txBody>
                    <a:bodyPr/>
                    <a:lstStyle/>
                    <a:p>
                      <a:pPr algn="ctr" fontAlgn="t"/>
                      <a:r>
                        <a:rPr lang="en-US" altLang="zh-CN" sz="1000" b="0" i="0" u="none" strike="noStrike">
                          <a:solidFill>
                            <a:srgbClr val="000000"/>
                          </a:solidFill>
                          <a:effectLst/>
                          <a:latin typeface="宋体"/>
                        </a:rPr>
                        <a:t>321,657,610,390.6120</a:t>
                      </a:r>
                    </a:p>
                  </a:txBody>
                  <a:tcPr marL="9525" marR="9525" marT="9525" marB="0"/>
                </a:tc>
                <a:tc>
                  <a:txBody>
                    <a:bodyPr/>
                    <a:lstStyle/>
                    <a:p>
                      <a:pPr algn="ctr" fontAlgn="t"/>
                      <a:r>
                        <a:rPr lang="zh-CN" altLang="en-US" sz="1000" b="0" i="0" u="none" strike="noStrike">
                          <a:solidFill>
                            <a:srgbClr val="000000"/>
                          </a:solidFill>
                          <a:effectLst/>
                          <a:latin typeface="宋体"/>
                        </a:rPr>
                        <a:t>日常消费</a:t>
                      </a:r>
                    </a:p>
                  </a:txBody>
                  <a:tcPr marL="9525" marR="9525" marT="9525" marB="0"/>
                </a:tc>
              </a:tr>
              <a:tr h="253297">
                <a:tc>
                  <a:txBody>
                    <a:bodyPr/>
                    <a:lstStyle/>
                    <a:p>
                      <a:pPr algn="ctr" fontAlgn="t"/>
                      <a:r>
                        <a:rPr lang="en-GB" sz="1000" b="0" i="0" u="none" strike="noStrike">
                          <a:solidFill>
                            <a:srgbClr val="000000"/>
                          </a:solidFill>
                          <a:effectLst/>
                          <a:latin typeface="宋体"/>
                        </a:rPr>
                        <a:t>RADA.O</a:t>
                      </a:r>
                    </a:p>
                  </a:txBody>
                  <a:tcPr marL="9525" marR="9525" marT="9525" marB="0"/>
                </a:tc>
                <a:tc>
                  <a:txBody>
                    <a:bodyPr/>
                    <a:lstStyle/>
                    <a:p>
                      <a:pPr algn="ctr" fontAlgn="t"/>
                      <a:r>
                        <a:rPr lang="en-GB" sz="1000" b="0" i="0" u="none" strike="noStrike">
                          <a:solidFill>
                            <a:srgbClr val="000000"/>
                          </a:solidFill>
                          <a:effectLst/>
                          <a:latin typeface="宋体"/>
                        </a:rPr>
                        <a:t>RADA ELECTRONIC INDS LTD</a:t>
                      </a:r>
                    </a:p>
                  </a:txBody>
                  <a:tcPr marL="9525" marR="9525" marT="9525" marB="0"/>
                </a:tc>
                <a:tc>
                  <a:txBody>
                    <a:bodyPr/>
                    <a:lstStyle/>
                    <a:p>
                      <a:pPr algn="ctr" fontAlgn="t"/>
                      <a:r>
                        <a:rPr lang="en-US" altLang="zh-CN" sz="1000" b="0" i="0" u="none" strike="noStrike">
                          <a:solidFill>
                            <a:srgbClr val="000000"/>
                          </a:solidFill>
                          <a:effectLst/>
                          <a:latin typeface="宋体"/>
                        </a:rPr>
                        <a:t>42.0118</a:t>
                      </a:r>
                    </a:p>
                  </a:txBody>
                  <a:tcPr marL="9525" marR="9525" marT="9525" marB="0"/>
                </a:tc>
                <a:tc>
                  <a:txBody>
                    <a:bodyPr/>
                    <a:lstStyle/>
                    <a:p>
                      <a:pPr algn="ctr" fontAlgn="t"/>
                      <a:r>
                        <a:rPr lang="en-US" altLang="zh-CN" sz="1000" b="0" i="0" u="none" strike="noStrike">
                          <a:solidFill>
                            <a:srgbClr val="000000"/>
                          </a:solidFill>
                          <a:effectLst/>
                          <a:latin typeface="宋体"/>
                        </a:rPr>
                        <a:t>131,418,760.7662</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323955">
                <a:tc>
                  <a:txBody>
                    <a:bodyPr/>
                    <a:lstStyle/>
                    <a:p>
                      <a:pPr algn="ctr" fontAlgn="t"/>
                      <a:r>
                        <a:rPr lang="en-GB" sz="1000" b="0" i="0" u="none" strike="noStrike">
                          <a:solidFill>
                            <a:srgbClr val="000000"/>
                          </a:solidFill>
                          <a:effectLst/>
                          <a:latin typeface="宋体"/>
                        </a:rPr>
                        <a:t>MDSY.O</a:t>
                      </a:r>
                    </a:p>
                  </a:txBody>
                  <a:tcPr marL="9525" marR="9525" marT="9525" marB="0"/>
                </a:tc>
                <a:tc>
                  <a:txBody>
                    <a:bodyPr/>
                    <a:lstStyle/>
                    <a:p>
                      <a:pPr algn="ctr" fontAlgn="t"/>
                      <a:r>
                        <a:rPr lang="en-GB" sz="1000" b="0" i="0" u="none" strike="noStrike">
                          <a:solidFill>
                            <a:srgbClr val="000000"/>
                          </a:solidFill>
                          <a:effectLst/>
                          <a:latin typeface="宋体"/>
                        </a:rPr>
                        <a:t>MODSYS INTERNATIONAL LTD</a:t>
                      </a:r>
                    </a:p>
                  </a:txBody>
                  <a:tcPr marL="9525" marR="9525" marT="9525" marB="0"/>
                </a:tc>
                <a:tc>
                  <a:txBody>
                    <a:bodyPr/>
                    <a:lstStyle/>
                    <a:p>
                      <a:pPr algn="ctr" fontAlgn="t"/>
                      <a:r>
                        <a:rPr lang="en-US" altLang="zh-CN" sz="1000" b="0" i="0" u="none" strike="noStrike">
                          <a:solidFill>
                            <a:srgbClr val="000000"/>
                          </a:solidFill>
                          <a:effectLst/>
                          <a:latin typeface="宋体"/>
                        </a:rPr>
                        <a:t>35.6009</a:t>
                      </a:r>
                    </a:p>
                  </a:txBody>
                  <a:tcPr marL="9525" marR="9525" marT="9525" marB="0"/>
                </a:tc>
                <a:tc>
                  <a:txBody>
                    <a:bodyPr/>
                    <a:lstStyle/>
                    <a:p>
                      <a:pPr algn="ctr" fontAlgn="t"/>
                      <a:r>
                        <a:rPr lang="en-US" altLang="zh-CN" sz="1000" b="0" i="0" u="none" strike="noStrike">
                          <a:solidFill>
                            <a:srgbClr val="000000"/>
                          </a:solidFill>
                          <a:effectLst/>
                          <a:latin typeface="宋体"/>
                        </a:rPr>
                        <a:t>209,359,689.5554</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256418">
                <a:tc>
                  <a:txBody>
                    <a:bodyPr/>
                    <a:lstStyle/>
                    <a:p>
                      <a:pPr algn="ctr" fontAlgn="t"/>
                      <a:r>
                        <a:rPr lang="en-GB" sz="1000" b="0" i="0" u="none" strike="noStrike">
                          <a:solidFill>
                            <a:srgbClr val="000000"/>
                          </a:solidFill>
                          <a:effectLst/>
                          <a:latin typeface="宋体"/>
                        </a:rPr>
                        <a:t>MEIL.O</a:t>
                      </a:r>
                    </a:p>
                  </a:txBody>
                  <a:tcPr marL="9525" marR="9525" marT="9525" marB="0"/>
                </a:tc>
                <a:tc>
                  <a:txBody>
                    <a:bodyPr/>
                    <a:lstStyle/>
                    <a:p>
                      <a:pPr algn="ctr" fontAlgn="t"/>
                      <a:r>
                        <a:rPr lang="en-GB" sz="1000" b="0" i="0" u="none" strike="noStrike">
                          <a:solidFill>
                            <a:srgbClr val="000000"/>
                          </a:solidFill>
                          <a:effectLst/>
                          <a:latin typeface="宋体"/>
                        </a:rPr>
                        <a:t>METHES ENERGIES INTERNATIONAL LTD</a:t>
                      </a:r>
                    </a:p>
                  </a:txBody>
                  <a:tcPr marL="9525" marR="9525" marT="9525" marB="0"/>
                </a:tc>
                <a:tc>
                  <a:txBody>
                    <a:bodyPr/>
                    <a:lstStyle/>
                    <a:p>
                      <a:pPr algn="ctr" fontAlgn="t"/>
                      <a:r>
                        <a:rPr lang="en-US" altLang="zh-CN" sz="1000" b="0" i="0" u="none" strike="noStrike">
                          <a:solidFill>
                            <a:srgbClr val="000000"/>
                          </a:solidFill>
                          <a:effectLst/>
                          <a:latin typeface="宋体"/>
                        </a:rPr>
                        <a:t>33.5135</a:t>
                      </a:r>
                    </a:p>
                  </a:txBody>
                  <a:tcPr marL="9525" marR="9525" marT="9525" marB="0"/>
                </a:tc>
                <a:tc>
                  <a:txBody>
                    <a:bodyPr/>
                    <a:lstStyle/>
                    <a:p>
                      <a:pPr algn="ctr" fontAlgn="t"/>
                      <a:r>
                        <a:rPr lang="en-US" altLang="zh-CN" sz="1000" b="0" i="0" u="none" strike="noStrike">
                          <a:solidFill>
                            <a:srgbClr val="000000"/>
                          </a:solidFill>
                          <a:effectLst/>
                          <a:latin typeface="宋体"/>
                        </a:rPr>
                        <a:t>69,822,546.0922</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323955">
                <a:tc>
                  <a:txBody>
                    <a:bodyPr/>
                    <a:lstStyle/>
                    <a:p>
                      <a:pPr algn="ctr" fontAlgn="t"/>
                      <a:r>
                        <a:rPr lang="en-GB" sz="1000" b="0" i="0" u="none" strike="noStrike">
                          <a:solidFill>
                            <a:srgbClr val="000000"/>
                          </a:solidFill>
                          <a:effectLst/>
                          <a:latin typeface="宋体"/>
                        </a:rPr>
                        <a:t>GBSN.O</a:t>
                      </a:r>
                    </a:p>
                  </a:txBody>
                  <a:tcPr marL="9525" marR="9525" marT="9525" marB="0"/>
                </a:tc>
                <a:tc>
                  <a:txBody>
                    <a:bodyPr/>
                    <a:lstStyle/>
                    <a:p>
                      <a:pPr algn="ctr" fontAlgn="t"/>
                      <a:r>
                        <a:rPr lang="en-GB" sz="1000" b="0" i="0" u="none" strike="noStrike">
                          <a:solidFill>
                            <a:srgbClr val="000000"/>
                          </a:solidFill>
                          <a:effectLst/>
                          <a:latin typeface="宋体"/>
                        </a:rPr>
                        <a:t>GREAT BASIN SCIENTIFIC INC</a:t>
                      </a:r>
                    </a:p>
                  </a:txBody>
                  <a:tcPr marL="9525" marR="9525" marT="9525" marB="0"/>
                </a:tc>
                <a:tc>
                  <a:txBody>
                    <a:bodyPr/>
                    <a:lstStyle/>
                    <a:p>
                      <a:pPr algn="ctr" fontAlgn="t"/>
                      <a:r>
                        <a:rPr lang="en-US" altLang="zh-CN" sz="1000" b="0" i="0" u="none" strike="noStrike">
                          <a:solidFill>
                            <a:srgbClr val="000000"/>
                          </a:solidFill>
                          <a:effectLst/>
                          <a:latin typeface="宋体"/>
                        </a:rPr>
                        <a:t>29.7282</a:t>
                      </a:r>
                    </a:p>
                  </a:txBody>
                  <a:tcPr marL="9525" marR="9525" marT="9525" marB="0"/>
                </a:tc>
                <a:tc>
                  <a:txBody>
                    <a:bodyPr/>
                    <a:lstStyle/>
                    <a:p>
                      <a:pPr algn="ctr" fontAlgn="t"/>
                      <a:r>
                        <a:rPr lang="en-US" altLang="zh-CN" sz="1000" b="0" i="0" u="none" strike="noStrike">
                          <a:solidFill>
                            <a:srgbClr val="000000"/>
                          </a:solidFill>
                          <a:effectLst/>
                          <a:latin typeface="宋体"/>
                        </a:rPr>
                        <a:t>85,256,060.4785</a:t>
                      </a:r>
                    </a:p>
                  </a:txBody>
                  <a:tcPr marL="9525" marR="9525" marT="9525" marB="0"/>
                </a:tc>
                <a:tc>
                  <a:txBody>
                    <a:bodyPr/>
                    <a:lstStyle/>
                    <a:p>
                      <a:pPr algn="ctr" fontAlgn="t"/>
                      <a:r>
                        <a:rPr lang="zh-CN" altLang="en-US" sz="1000" b="0" i="0" u="none" strike="noStrike">
                          <a:solidFill>
                            <a:srgbClr val="000000"/>
                          </a:solidFill>
                          <a:effectLst/>
                          <a:latin typeface="宋体"/>
                        </a:rPr>
                        <a:t>医疗保健</a:t>
                      </a:r>
                    </a:p>
                  </a:txBody>
                  <a:tcPr marL="9525" marR="9525" marT="9525" marB="0"/>
                </a:tc>
              </a:tr>
              <a:tr h="323955">
                <a:tc>
                  <a:txBody>
                    <a:bodyPr/>
                    <a:lstStyle/>
                    <a:p>
                      <a:pPr algn="ctr" fontAlgn="t"/>
                      <a:r>
                        <a:rPr lang="en-GB" sz="1000" b="0" i="0" u="none" strike="noStrike">
                          <a:solidFill>
                            <a:srgbClr val="000000"/>
                          </a:solidFill>
                          <a:effectLst/>
                          <a:latin typeface="宋体"/>
                        </a:rPr>
                        <a:t>GMAN.O</a:t>
                      </a:r>
                    </a:p>
                  </a:txBody>
                  <a:tcPr marL="9525" marR="9525" marT="9525" marB="0"/>
                </a:tc>
                <a:tc>
                  <a:txBody>
                    <a:bodyPr/>
                    <a:lstStyle/>
                    <a:p>
                      <a:pPr algn="ctr" fontAlgn="t"/>
                      <a:r>
                        <a:rPr lang="en-GB" sz="1000" b="0" i="0" u="none" strike="noStrike">
                          <a:solidFill>
                            <a:srgbClr val="000000"/>
                          </a:solidFill>
                          <a:effectLst/>
                          <a:latin typeface="宋体"/>
                        </a:rPr>
                        <a:t>GORDMANS STORES INC</a:t>
                      </a:r>
                    </a:p>
                  </a:txBody>
                  <a:tcPr marL="9525" marR="9525" marT="9525" marB="0"/>
                </a:tc>
                <a:tc>
                  <a:txBody>
                    <a:bodyPr/>
                    <a:lstStyle/>
                    <a:p>
                      <a:pPr algn="ctr" fontAlgn="t"/>
                      <a:r>
                        <a:rPr lang="en-US" altLang="zh-CN" sz="1000" b="0" i="0" u="none" strike="noStrike">
                          <a:solidFill>
                            <a:srgbClr val="000000"/>
                          </a:solidFill>
                          <a:effectLst/>
                          <a:latin typeface="宋体"/>
                        </a:rPr>
                        <a:t>29.3279</a:t>
                      </a:r>
                    </a:p>
                  </a:txBody>
                  <a:tcPr marL="9525" marR="9525" marT="9525" marB="0"/>
                </a:tc>
                <a:tc>
                  <a:txBody>
                    <a:bodyPr/>
                    <a:lstStyle/>
                    <a:p>
                      <a:pPr algn="ctr" fontAlgn="t"/>
                      <a:r>
                        <a:rPr lang="en-US" altLang="zh-CN" sz="1000" b="0" i="0" u="none" strike="noStrike">
                          <a:solidFill>
                            <a:srgbClr val="000000"/>
                          </a:solidFill>
                          <a:effectLst/>
                          <a:latin typeface="宋体"/>
                        </a:rPr>
                        <a:t>756,403,991.0104</a:t>
                      </a:r>
                    </a:p>
                  </a:txBody>
                  <a:tcPr marL="9525" marR="9525" marT="9525" marB="0"/>
                </a:tc>
                <a:tc>
                  <a:txBody>
                    <a:bodyPr/>
                    <a:lstStyle/>
                    <a:p>
                      <a:pPr algn="ctr" fontAlgn="t"/>
                      <a:r>
                        <a:rPr lang="zh-CN" altLang="en-US" sz="1000" b="0" i="0" u="none" strike="noStrike">
                          <a:solidFill>
                            <a:srgbClr val="000000"/>
                          </a:solidFill>
                          <a:effectLst/>
                          <a:latin typeface="宋体"/>
                        </a:rPr>
                        <a:t>可选消费</a:t>
                      </a:r>
                    </a:p>
                  </a:txBody>
                  <a:tcPr marL="9525" marR="9525" marT="9525" marB="0"/>
                </a:tc>
              </a:tr>
              <a:tr h="217965">
                <a:tc>
                  <a:txBody>
                    <a:bodyPr/>
                    <a:lstStyle/>
                    <a:p>
                      <a:pPr algn="ctr" fontAlgn="t"/>
                      <a:r>
                        <a:rPr lang="en-GB" sz="1000" b="0" i="0" u="none" strike="noStrike">
                          <a:solidFill>
                            <a:srgbClr val="000000"/>
                          </a:solidFill>
                          <a:effectLst/>
                          <a:latin typeface="宋体"/>
                        </a:rPr>
                        <a:t>THST.O</a:t>
                      </a:r>
                    </a:p>
                  </a:txBody>
                  <a:tcPr marL="9525" marR="9525" marT="9525" marB="0"/>
                </a:tc>
                <a:tc>
                  <a:txBody>
                    <a:bodyPr/>
                    <a:lstStyle/>
                    <a:p>
                      <a:pPr algn="ctr" fontAlgn="t"/>
                      <a:r>
                        <a:rPr lang="en-GB" sz="1000" b="0" i="0" u="none" strike="noStrike">
                          <a:solidFill>
                            <a:srgbClr val="000000"/>
                          </a:solidFill>
                          <a:effectLst/>
                          <a:latin typeface="宋体"/>
                        </a:rPr>
                        <a:t>TRUETT-HURST INC</a:t>
                      </a:r>
                    </a:p>
                  </a:txBody>
                  <a:tcPr marL="9525" marR="9525" marT="9525" marB="0"/>
                </a:tc>
                <a:tc>
                  <a:txBody>
                    <a:bodyPr/>
                    <a:lstStyle/>
                    <a:p>
                      <a:pPr algn="ctr" fontAlgn="t"/>
                      <a:r>
                        <a:rPr lang="en-US" altLang="zh-CN" sz="1000" b="0" i="0" u="none" strike="noStrike">
                          <a:solidFill>
                            <a:srgbClr val="000000"/>
                          </a:solidFill>
                          <a:effectLst/>
                          <a:latin typeface="宋体"/>
                        </a:rPr>
                        <a:t>27.5720</a:t>
                      </a:r>
                    </a:p>
                  </a:txBody>
                  <a:tcPr marL="9525" marR="9525" marT="9525" marB="0"/>
                </a:tc>
                <a:tc>
                  <a:txBody>
                    <a:bodyPr/>
                    <a:lstStyle/>
                    <a:p>
                      <a:pPr algn="ctr" fontAlgn="t"/>
                      <a:r>
                        <a:rPr lang="en-US" altLang="zh-CN" sz="1000" b="0" i="0" u="none" strike="noStrike">
                          <a:solidFill>
                            <a:srgbClr val="000000"/>
                          </a:solidFill>
                          <a:effectLst/>
                          <a:latin typeface="宋体"/>
                        </a:rPr>
                        <a:t>71,383,167.4067</a:t>
                      </a:r>
                    </a:p>
                  </a:txBody>
                  <a:tcPr marL="9525" marR="9525" marT="9525" marB="0"/>
                </a:tc>
                <a:tc>
                  <a:txBody>
                    <a:bodyPr/>
                    <a:lstStyle/>
                    <a:p>
                      <a:pPr algn="ctr" fontAlgn="t"/>
                      <a:r>
                        <a:rPr lang="zh-CN" altLang="en-US" sz="1000" b="0" i="0" u="none" strike="noStrike">
                          <a:solidFill>
                            <a:srgbClr val="000000"/>
                          </a:solidFill>
                          <a:effectLst/>
                          <a:latin typeface="宋体"/>
                        </a:rPr>
                        <a:t>日常消费</a:t>
                      </a:r>
                    </a:p>
                  </a:txBody>
                  <a:tcPr marL="9525" marR="9525" marT="9525" marB="0"/>
                </a:tc>
              </a:tr>
              <a:tr h="217965">
                <a:tc>
                  <a:txBody>
                    <a:bodyPr/>
                    <a:lstStyle/>
                    <a:p>
                      <a:pPr algn="ctr" fontAlgn="t"/>
                      <a:r>
                        <a:rPr lang="en-GB" sz="1000" b="0" i="0" u="none" strike="noStrike">
                          <a:solidFill>
                            <a:srgbClr val="000000"/>
                          </a:solidFill>
                          <a:effectLst/>
                          <a:latin typeface="宋体"/>
                        </a:rPr>
                        <a:t>HQCL.O</a:t>
                      </a:r>
                    </a:p>
                  </a:txBody>
                  <a:tcPr marL="9525" marR="9525" marT="9525" marB="0"/>
                </a:tc>
                <a:tc>
                  <a:txBody>
                    <a:bodyPr/>
                    <a:lstStyle/>
                    <a:p>
                      <a:pPr algn="ctr" fontAlgn="t"/>
                      <a:r>
                        <a:rPr lang="en-US" sz="1000" b="0" i="0" u="none" strike="noStrike">
                          <a:solidFill>
                            <a:srgbClr val="000000"/>
                          </a:solidFill>
                          <a:effectLst/>
                          <a:latin typeface="宋体"/>
                        </a:rPr>
                        <a:t>HANWHA Q CELLS CO LTD</a:t>
                      </a:r>
                    </a:p>
                  </a:txBody>
                  <a:tcPr marL="9525" marR="9525" marT="9525" marB="0"/>
                </a:tc>
                <a:tc>
                  <a:txBody>
                    <a:bodyPr/>
                    <a:lstStyle/>
                    <a:p>
                      <a:pPr algn="ctr" fontAlgn="t"/>
                      <a:r>
                        <a:rPr lang="en-US" altLang="zh-CN" sz="1000" b="0" i="0" u="none" strike="noStrike">
                          <a:solidFill>
                            <a:srgbClr val="000000"/>
                          </a:solidFill>
                          <a:effectLst/>
                          <a:latin typeface="宋体"/>
                        </a:rPr>
                        <a:t>26.7857</a:t>
                      </a:r>
                    </a:p>
                  </a:txBody>
                  <a:tcPr marL="9525" marR="9525" marT="9525" marB="0"/>
                </a:tc>
                <a:tc>
                  <a:txBody>
                    <a:bodyPr/>
                    <a:lstStyle/>
                    <a:p>
                      <a:pPr algn="ctr" fontAlgn="t"/>
                      <a:r>
                        <a:rPr lang="en-US" altLang="zh-CN" sz="1000" b="0" i="0" u="none" strike="noStrike">
                          <a:solidFill>
                            <a:srgbClr val="000000"/>
                          </a:solidFill>
                          <a:effectLst/>
                          <a:latin typeface="宋体"/>
                        </a:rPr>
                        <a:t>1,128,660,032.0063</a:t>
                      </a:r>
                    </a:p>
                  </a:txBody>
                  <a:tcPr marL="9525" marR="9525" marT="9525" marB="0"/>
                </a:tc>
                <a:tc>
                  <a:txBody>
                    <a:bodyPr/>
                    <a:lstStyle/>
                    <a:p>
                      <a:pPr algn="ctr" fontAlgn="t"/>
                      <a:r>
                        <a:rPr lang="zh-CN" altLang="en-US" sz="1000" b="0" i="0" u="none" strike="noStrike">
                          <a:solidFill>
                            <a:srgbClr val="000000"/>
                          </a:solidFill>
                          <a:effectLst/>
                          <a:latin typeface="宋体"/>
                        </a:rPr>
                        <a:t>信息技术</a:t>
                      </a:r>
                    </a:p>
                  </a:txBody>
                  <a:tcPr marL="9525" marR="9525" marT="9525" marB="0"/>
                </a:tc>
              </a:tr>
              <a:tr h="253297">
                <a:tc>
                  <a:txBody>
                    <a:bodyPr/>
                    <a:lstStyle/>
                    <a:p>
                      <a:pPr algn="ctr" fontAlgn="t"/>
                      <a:r>
                        <a:rPr lang="en-GB" sz="1000" b="0" i="0" u="none" strike="noStrike">
                          <a:solidFill>
                            <a:srgbClr val="000000"/>
                          </a:solidFill>
                          <a:effectLst/>
                          <a:latin typeface="宋体"/>
                        </a:rPr>
                        <a:t>OTIV.O</a:t>
                      </a:r>
                    </a:p>
                  </a:txBody>
                  <a:tcPr marL="9525" marR="9525" marT="9525" marB="0"/>
                </a:tc>
                <a:tc>
                  <a:txBody>
                    <a:bodyPr/>
                    <a:lstStyle/>
                    <a:p>
                      <a:pPr algn="ctr" fontAlgn="t"/>
                      <a:r>
                        <a:rPr lang="en-GB" sz="1000" b="0" i="0" u="none" strike="noStrike">
                          <a:solidFill>
                            <a:srgbClr val="000000"/>
                          </a:solidFill>
                          <a:effectLst/>
                          <a:latin typeface="宋体"/>
                        </a:rPr>
                        <a:t>ON TRACK INNOVATIONS LTD</a:t>
                      </a:r>
                    </a:p>
                  </a:txBody>
                  <a:tcPr marL="9525" marR="9525" marT="9525" marB="0"/>
                </a:tc>
                <a:tc>
                  <a:txBody>
                    <a:bodyPr/>
                    <a:lstStyle/>
                    <a:p>
                      <a:pPr algn="ctr" fontAlgn="t"/>
                      <a:r>
                        <a:rPr lang="en-US" altLang="zh-CN" sz="1000" b="0" i="0" u="none" strike="noStrike">
                          <a:solidFill>
                            <a:srgbClr val="000000"/>
                          </a:solidFill>
                          <a:effectLst/>
                          <a:latin typeface="宋体"/>
                        </a:rPr>
                        <a:t>26.7717</a:t>
                      </a:r>
                    </a:p>
                  </a:txBody>
                  <a:tcPr marL="9525" marR="9525" marT="9525" marB="0"/>
                </a:tc>
                <a:tc>
                  <a:txBody>
                    <a:bodyPr/>
                    <a:lstStyle/>
                    <a:p>
                      <a:pPr algn="ctr" fontAlgn="t"/>
                      <a:r>
                        <a:rPr lang="en-US" altLang="zh-CN" sz="1000" b="0" i="0" u="none" strike="noStrike">
                          <a:solidFill>
                            <a:srgbClr val="000000"/>
                          </a:solidFill>
                          <a:effectLst/>
                          <a:latin typeface="宋体"/>
                        </a:rPr>
                        <a:t>327,594,719.6030</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323955">
                <a:tc>
                  <a:txBody>
                    <a:bodyPr/>
                    <a:lstStyle/>
                    <a:p>
                      <a:pPr algn="ctr" fontAlgn="t"/>
                      <a:r>
                        <a:rPr lang="en-GB" sz="1000" b="0" i="0" u="none" strike="noStrike">
                          <a:solidFill>
                            <a:srgbClr val="000000"/>
                          </a:solidFill>
                          <a:effectLst/>
                          <a:latin typeface="宋体"/>
                        </a:rPr>
                        <a:t>EVRY.O</a:t>
                      </a:r>
                    </a:p>
                  </a:txBody>
                  <a:tcPr marL="9525" marR="9525" marT="9525" marB="0"/>
                </a:tc>
                <a:tc>
                  <a:txBody>
                    <a:bodyPr/>
                    <a:lstStyle/>
                    <a:p>
                      <a:pPr algn="ctr" fontAlgn="t"/>
                      <a:r>
                        <a:rPr lang="en-GB" sz="1000" b="0" i="0" u="none" strike="noStrike">
                          <a:solidFill>
                            <a:srgbClr val="000000"/>
                          </a:solidFill>
                          <a:effectLst/>
                          <a:latin typeface="宋体"/>
                        </a:rPr>
                        <a:t>EVERYWARE GLOBAL</a:t>
                      </a:r>
                    </a:p>
                  </a:txBody>
                  <a:tcPr marL="9525" marR="9525" marT="9525" marB="0"/>
                </a:tc>
                <a:tc>
                  <a:txBody>
                    <a:bodyPr/>
                    <a:lstStyle/>
                    <a:p>
                      <a:pPr algn="ctr" fontAlgn="t"/>
                      <a:r>
                        <a:rPr lang="en-US" altLang="zh-CN" sz="1000" b="0" i="0" u="none" strike="noStrike">
                          <a:solidFill>
                            <a:srgbClr val="000000"/>
                          </a:solidFill>
                          <a:effectLst/>
                          <a:latin typeface="宋体"/>
                        </a:rPr>
                        <a:t>26.5408</a:t>
                      </a:r>
                    </a:p>
                  </a:txBody>
                  <a:tcPr marL="9525" marR="9525" marT="9525" marB="0"/>
                </a:tc>
                <a:tc>
                  <a:txBody>
                    <a:bodyPr/>
                    <a:lstStyle/>
                    <a:p>
                      <a:pPr algn="ctr" fontAlgn="t"/>
                      <a:r>
                        <a:rPr lang="en-US" altLang="zh-CN" sz="1000" b="0" i="0" u="none" strike="noStrike">
                          <a:solidFill>
                            <a:srgbClr val="000000"/>
                          </a:solidFill>
                          <a:effectLst/>
                          <a:latin typeface="宋体"/>
                        </a:rPr>
                        <a:t>168,418,359.4948</a:t>
                      </a:r>
                    </a:p>
                  </a:txBody>
                  <a:tcPr marL="9525" marR="9525" marT="9525" marB="0"/>
                </a:tc>
                <a:tc>
                  <a:txBody>
                    <a:bodyPr/>
                    <a:lstStyle/>
                    <a:p>
                      <a:pPr algn="ctr" fontAlgn="t"/>
                      <a:r>
                        <a:rPr lang="zh-CN" altLang="en-US" sz="1000" b="0" i="0" u="none" strike="noStrike">
                          <a:solidFill>
                            <a:srgbClr val="000000"/>
                          </a:solidFill>
                          <a:effectLst/>
                          <a:latin typeface="宋体"/>
                        </a:rPr>
                        <a:t>可选消费</a:t>
                      </a:r>
                    </a:p>
                  </a:txBody>
                  <a:tcPr marL="9525" marR="9525" marT="9525" marB="0"/>
                </a:tc>
              </a:tr>
              <a:tr h="256418">
                <a:tc>
                  <a:txBody>
                    <a:bodyPr/>
                    <a:lstStyle/>
                    <a:p>
                      <a:pPr algn="ctr" fontAlgn="t"/>
                      <a:r>
                        <a:rPr lang="en-GB" sz="1000" b="0" i="0" u="none" strike="noStrike">
                          <a:solidFill>
                            <a:srgbClr val="000000"/>
                          </a:solidFill>
                          <a:effectLst/>
                          <a:latin typeface="宋体"/>
                        </a:rPr>
                        <a:t>LIME.O</a:t>
                      </a:r>
                    </a:p>
                  </a:txBody>
                  <a:tcPr marL="9525" marR="9525" marT="9525" marB="0"/>
                </a:tc>
                <a:tc>
                  <a:txBody>
                    <a:bodyPr/>
                    <a:lstStyle/>
                    <a:p>
                      <a:pPr algn="ctr" fontAlgn="t"/>
                      <a:r>
                        <a:rPr lang="en-GB" sz="1000" b="0" i="0" u="none" strike="noStrike">
                          <a:solidFill>
                            <a:srgbClr val="000000"/>
                          </a:solidFill>
                          <a:effectLst/>
                          <a:latin typeface="宋体"/>
                        </a:rPr>
                        <a:t>LIME ENERGY CO</a:t>
                      </a:r>
                    </a:p>
                  </a:txBody>
                  <a:tcPr marL="9525" marR="9525" marT="9525" marB="0"/>
                </a:tc>
                <a:tc>
                  <a:txBody>
                    <a:bodyPr/>
                    <a:lstStyle/>
                    <a:p>
                      <a:pPr algn="ctr" fontAlgn="t"/>
                      <a:r>
                        <a:rPr lang="en-US" altLang="zh-CN" sz="1000" b="0" i="0" u="none" strike="noStrike">
                          <a:solidFill>
                            <a:srgbClr val="000000"/>
                          </a:solidFill>
                          <a:effectLst/>
                          <a:latin typeface="宋体"/>
                        </a:rPr>
                        <a:t>26.0638</a:t>
                      </a:r>
                    </a:p>
                  </a:txBody>
                  <a:tcPr marL="9525" marR="9525" marT="9525" marB="0"/>
                </a:tc>
                <a:tc>
                  <a:txBody>
                    <a:bodyPr/>
                    <a:lstStyle/>
                    <a:p>
                      <a:pPr algn="ctr" fontAlgn="t"/>
                      <a:r>
                        <a:rPr lang="en-US" altLang="zh-CN" sz="1000" b="0" i="0" u="none" strike="noStrike">
                          <a:solidFill>
                            <a:srgbClr val="000000"/>
                          </a:solidFill>
                          <a:effectLst/>
                          <a:latin typeface="宋体"/>
                        </a:rPr>
                        <a:t>81,341,424.1976</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323955">
                <a:tc>
                  <a:txBody>
                    <a:bodyPr/>
                    <a:lstStyle/>
                    <a:p>
                      <a:pPr algn="ctr" fontAlgn="t"/>
                      <a:r>
                        <a:rPr lang="en-GB" sz="1000" b="0" i="0" u="none" strike="noStrike">
                          <a:solidFill>
                            <a:srgbClr val="000000"/>
                          </a:solidFill>
                          <a:effectLst/>
                          <a:latin typeface="宋体"/>
                        </a:rPr>
                        <a:t>BGMD.O</a:t>
                      </a:r>
                    </a:p>
                  </a:txBody>
                  <a:tcPr marL="9525" marR="9525" marT="9525" marB="0"/>
                </a:tc>
                <a:tc>
                  <a:txBody>
                    <a:bodyPr/>
                    <a:lstStyle/>
                    <a:p>
                      <a:pPr algn="ctr" fontAlgn="t"/>
                      <a:r>
                        <a:rPr lang="en-GB" sz="1000" b="0" i="0" u="none" strike="noStrike">
                          <a:solidFill>
                            <a:srgbClr val="000000"/>
                          </a:solidFill>
                          <a:effectLst/>
                          <a:latin typeface="宋体"/>
                        </a:rPr>
                        <a:t>BG MEDICINE INC</a:t>
                      </a:r>
                    </a:p>
                  </a:txBody>
                  <a:tcPr marL="9525" marR="9525" marT="9525" marB="0"/>
                </a:tc>
                <a:tc>
                  <a:txBody>
                    <a:bodyPr/>
                    <a:lstStyle/>
                    <a:p>
                      <a:pPr algn="ctr" fontAlgn="t"/>
                      <a:r>
                        <a:rPr lang="en-US" altLang="zh-CN" sz="1000" b="0" i="0" u="none" strike="noStrike">
                          <a:solidFill>
                            <a:srgbClr val="000000"/>
                          </a:solidFill>
                          <a:effectLst/>
                          <a:latin typeface="宋体"/>
                        </a:rPr>
                        <a:t>25.9494</a:t>
                      </a:r>
                    </a:p>
                  </a:txBody>
                  <a:tcPr marL="9525" marR="9525" marT="9525" marB="0"/>
                </a:tc>
                <a:tc>
                  <a:txBody>
                    <a:bodyPr/>
                    <a:lstStyle/>
                    <a:p>
                      <a:pPr algn="ctr" fontAlgn="t"/>
                      <a:r>
                        <a:rPr lang="en-US" altLang="zh-CN" sz="1000" b="0" i="0" u="none" strike="noStrike">
                          <a:solidFill>
                            <a:srgbClr val="000000"/>
                          </a:solidFill>
                          <a:effectLst/>
                          <a:latin typeface="宋体"/>
                        </a:rPr>
                        <a:t>170,667,553.6636</a:t>
                      </a:r>
                    </a:p>
                  </a:txBody>
                  <a:tcPr marL="9525" marR="9525" marT="9525" marB="0"/>
                </a:tc>
                <a:tc>
                  <a:txBody>
                    <a:bodyPr/>
                    <a:lstStyle/>
                    <a:p>
                      <a:pPr algn="ctr" fontAlgn="t"/>
                      <a:r>
                        <a:rPr lang="zh-CN" altLang="en-US" sz="1000" b="0" i="0" u="none" strike="noStrike">
                          <a:solidFill>
                            <a:srgbClr val="000000"/>
                          </a:solidFill>
                          <a:effectLst/>
                          <a:latin typeface="宋体"/>
                        </a:rPr>
                        <a:t>　</a:t>
                      </a:r>
                    </a:p>
                  </a:txBody>
                  <a:tcPr marL="9525" marR="9525" marT="9525" marB="0"/>
                </a:tc>
              </a:tr>
              <a:tr h="253297">
                <a:tc>
                  <a:txBody>
                    <a:bodyPr/>
                    <a:lstStyle/>
                    <a:p>
                      <a:pPr algn="ctr" fontAlgn="t"/>
                      <a:r>
                        <a:rPr lang="en-GB" sz="1000" b="0" i="0" u="none" strike="noStrike">
                          <a:solidFill>
                            <a:srgbClr val="000000"/>
                          </a:solidFill>
                          <a:effectLst/>
                          <a:latin typeface="宋体"/>
                        </a:rPr>
                        <a:t>CNAT.O</a:t>
                      </a:r>
                    </a:p>
                  </a:txBody>
                  <a:tcPr marL="9525" marR="9525" marT="9525" marB="0"/>
                </a:tc>
                <a:tc>
                  <a:txBody>
                    <a:bodyPr/>
                    <a:lstStyle/>
                    <a:p>
                      <a:pPr algn="ctr" fontAlgn="t"/>
                      <a:r>
                        <a:rPr lang="en-GB" sz="1000" b="0" i="0" u="none" strike="noStrike">
                          <a:solidFill>
                            <a:srgbClr val="000000"/>
                          </a:solidFill>
                          <a:effectLst/>
                          <a:latin typeface="宋体"/>
                        </a:rPr>
                        <a:t>CONATUS PHARMACEUTICALS</a:t>
                      </a:r>
                    </a:p>
                  </a:txBody>
                  <a:tcPr marL="9525" marR="9525" marT="9525" marB="0"/>
                </a:tc>
                <a:tc>
                  <a:txBody>
                    <a:bodyPr/>
                    <a:lstStyle/>
                    <a:p>
                      <a:pPr algn="ctr" fontAlgn="t"/>
                      <a:r>
                        <a:rPr lang="en-US" altLang="zh-CN" sz="1000" b="0" i="0" u="none" strike="noStrike">
                          <a:solidFill>
                            <a:srgbClr val="000000"/>
                          </a:solidFill>
                          <a:effectLst/>
                          <a:latin typeface="宋体"/>
                        </a:rPr>
                        <a:t>24.1987</a:t>
                      </a:r>
                    </a:p>
                  </a:txBody>
                  <a:tcPr marL="9525" marR="9525" marT="9525" marB="0"/>
                </a:tc>
                <a:tc>
                  <a:txBody>
                    <a:bodyPr/>
                    <a:lstStyle/>
                    <a:p>
                      <a:pPr algn="ctr" fontAlgn="t"/>
                      <a:r>
                        <a:rPr lang="en-US" altLang="zh-CN" sz="1000" b="0" i="0" u="none" strike="noStrike">
                          <a:solidFill>
                            <a:srgbClr val="000000"/>
                          </a:solidFill>
                          <a:effectLst/>
                          <a:latin typeface="宋体"/>
                        </a:rPr>
                        <a:t>746,724,244.9793</a:t>
                      </a:r>
                    </a:p>
                  </a:txBody>
                  <a:tcPr marL="9525" marR="9525" marT="9525" marB="0"/>
                </a:tc>
                <a:tc>
                  <a:txBody>
                    <a:bodyPr/>
                    <a:lstStyle/>
                    <a:p>
                      <a:pPr algn="ctr" fontAlgn="t"/>
                      <a:r>
                        <a:rPr lang="zh-CN" altLang="en-US" sz="1000" b="0" i="0" u="none" strike="noStrike">
                          <a:solidFill>
                            <a:srgbClr val="000000"/>
                          </a:solidFill>
                          <a:effectLst/>
                          <a:latin typeface="宋体"/>
                        </a:rPr>
                        <a:t>医疗保健</a:t>
                      </a:r>
                    </a:p>
                  </a:txBody>
                  <a:tcPr marL="9525" marR="9525" marT="9525" marB="0"/>
                </a:tc>
              </a:tr>
              <a:tr h="323955">
                <a:tc>
                  <a:txBody>
                    <a:bodyPr/>
                    <a:lstStyle/>
                    <a:p>
                      <a:pPr algn="ctr" fontAlgn="t"/>
                      <a:r>
                        <a:rPr lang="en-GB" sz="1000" b="0" i="0" u="none" strike="noStrike">
                          <a:solidFill>
                            <a:srgbClr val="000000"/>
                          </a:solidFill>
                          <a:effectLst/>
                          <a:latin typeface="宋体"/>
                        </a:rPr>
                        <a:t>CLWT.O</a:t>
                      </a:r>
                    </a:p>
                  </a:txBody>
                  <a:tcPr marL="9525" marR="9525" marT="9525" marB="0"/>
                </a:tc>
                <a:tc>
                  <a:txBody>
                    <a:bodyPr/>
                    <a:lstStyle/>
                    <a:p>
                      <a:pPr algn="ctr" fontAlgn="t"/>
                      <a:r>
                        <a:rPr lang="zh-CN" altLang="en-US" sz="1000" b="0" i="0" u="none" strike="noStrike">
                          <a:solidFill>
                            <a:srgbClr val="000000"/>
                          </a:solidFill>
                          <a:effectLst/>
                          <a:latin typeface="宋体"/>
                        </a:rPr>
                        <a:t>欧陆科仪</a:t>
                      </a:r>
                    </a:p>
                  </a:txBody>
                  <a:tcPr marL="9525" marR="9525" marT="9525" marB="0"/>
                </a:tc>
                <a:tc>
                  <a:txBody>
                    <a:bodyPr/>
                    <a:lstStyle/>
                    <a:p>
                      <a:pPr algn="ctr" fontAlgn="t"/>
                      <a:r>
                        <a:rPr lang="en-US" altLang="zh-CN" sz="1000" b="0" i="0" u="none" strike="noStrike">
                          <a:solidFill>
                            <a:srgbClr val="000000"/>
                          </a:solidFill>
                          <a:effectLst/>
                          <a:latin typeface="宋体"/>
                        </a:rPr>
                        <a:t>23.5088</a:t>
                      </a:r>
                    </a:p>
                  </a:txBody>
                  <a:tcPr marL="9525" marR="9525" marT="9525" marB="0"/>
                </a:tc>
                <a:tc>
                  <a:txBody>
                    <a:bodyPr/>
                    <a:lstStyle/>
                    <a:p>
                      <a:pPr algn="ctr" fontAlgn="t"/>
                      <a:r>
                        <a:rPr lang="en-US" altLang="zh-CN" sz="1000" b="0" i="0" u="none" strike="noStrike">
                          <a:solidFill>
                            <a:srgbClr val="000000"/>
                          </a:solidFill>
                          <a:effectLst/>
                          <a:latin typeface="宋体"/>
                        </a:rPr>
                        <a:t>44,719,517.7549</a:t>
                      </a:r>
                    </a:p>
                  </a:txBody>
                  <a:tcPr marL="9525" marR="9525" marT="9525" marB="0"/>
                </a:tc>
                <a:tc>
                  <a:txBody>
                    <a:bodyPr/>
                    <a:lstStyle/>
                    <a:p>
                      <a:pPr algn="ctr" fontAlgn="t"/>
                      <a:r>
                        <a:rPr lang="zh-CN" altLang="en-US" sz="1000" b="0" i="0" u="none" strike="noStrike">
                          <a:solidFill>
                            <a:srgbClr val="000000"/>
                          </a:solidFill>
                          <a:effectLst/>
                          <a:latin typeface="宋体"/>
                        </a:rPr>
                        <a:t>工业</a:t>
                      </a:r>
                    </a:p>
                  </a:txBody>
                  <a:tcPr marL="9525" marR="9525" marT="9525" marB="0"/>
                </a:tc>
              </a:tr>
              <a:tr h="256418">
                <a:tc>
                  <a:txBody>
                    <a:bodyPr/>
                    <a:lstStyle/>
                    <a:p>
                      <a:pPr algn="ctr" fontAlgn="t"/>
                      <a:r>
                        <a:rPr lang="en-GB" sz="1000" b="0" i="0" u="none" strike="noStrike">
                          <a:solidFill>
                            <a:srgbClr val="000000"/>
                          </a:solidFill>
                          <a:effectLst/>
                          <a:latin typeface="宋体"/>
                        </a:rPr>
                        <a:t>SUTR.O</a:t>
                      </a:r>
                    </a:p>
                  </a:txBody>
                  <a:tcPr marL="9525" marR="9525" marT="9525" marB="0"/>
                </a:tc>
                <a:tc>
                  <a:txBody>
                    <a:bodyPr/>
                    <a:lstStyle/>
                    <a:p>
                      <a:pPr algn="ctr" fontAlgn="t"/>
                      <a:r>
                        <a:rPr lang="zh-CN" altLang="en-US" sz="1000" b="0" i="0" u="none" strike="noStrike">
                          <a:solidFill>
                            <a:srgbClr val="000000"/>
                          </a:solidFill>
                          <a:effectLst/>
                          <a:latin typeface="宋体"/>
                        </a:rPr>
                        <a:t>森特集团</a:t>
                      </a:r>
                    </a:p>
                  </a:txBody>
                  <a:tcPr marL="9525" marR="9525" marT="9525" marB="0"/>
                </a:tc>
                <a:tc>
                  <a:txBody>
                    <a:bodyPr/>
                    <a:lstStyle/>
                    <a:p>
                      <a:pPr algn="ctr" fontAlgn="t"/>
                      <a:r>
                        <a:rPr lang="en-US" altLang="zh-CN" sz="1000" b="0" i="0" u="none" strike="noStrike">
                          <a:solidFill>
                            <a:srgbClr val="000000"/>
                          </a:solidFill>
                          <a:effectLst/>
                          <a:latin typeface="宋体"/>
                        </a:rPr>
                        <a:t>22.4138</a:t>
                      </a:r>
                    </a:p>
                  </a:txBody>
                  <a:tcPr marL="9525" marR="9525" marT="9525" marB="0"/>
                </a:tc>
                <a:tc>
                  <a:txBody>
                    <a:bodyPr/>
                    <a:lstStyle/>
                    <a:p>
                      <a:pPr algn="ctr" fontAlgn="t"/>
                      <a:r>
                        <a:rPr lang="en-US" altLang="zh-CN" sz="1000" b="0" i="0" u="none" strike="noStrike">
                          <a:solidFill>
                            <a:srgbClr val="000000"/>
                          </a:solidFill>
                          <a:effectLst/>
                          <a:latin typeface="宋体"/>
                        </a:rPr>
                        <a:t>181,413,796.2832</a:t>
                      </a:r>
                    </a:p>
                  </a:txBody>
                  <a:tcPr marL="9525" marR="9525" marT="9525" marB="0"/>
                </a:tc>
                <a:tc>
                  <a:txBody>
                    <a:bodyPr/>
                    <a:lstStyle/>
                    <a:p>
                      <a:pPr algn="ctr" fontAlgn="t"/>
                      <a:r>
                        <a:rPr lang="zh-CN" altLang="en-US" sz="1000" b="0" i="0" u="none" strike="noStrike">
                          <a:solidFill>
                            <a:srgbClr val="000000"/>
                          </a:solidFill>
                          <a:effectLst/>
                          <a:latin typeface="宋体"/>
                        </a:rPr>
                        <a:t>材料</a:t>
                      </a:r>
                    </a:p>
                  </a:txBody>
                  <a:tcPr marL="9525" marR="9525" marT="9525" marB="0"/>
                </a:tc>
              </a:tr>
              <a:tr h="253297">
                <a:tc>
                  <a:txBody>
                    <a:bodyPr/>
                    <a:lstStyle/>
                    <a:p>
                      <a:pPr algn="ctr" fontAlgn="t"/>
                      <a:r>
                        <a:rPr lang="en-GB" sz="1000" b="0" i="0" u="none" strike="noStrike">
                          <a:solidFill>
                            <a:srgbClr val="000000"/>
                          </a:solidFill>
                          <a:effectLst/>
                          <a:latin typeface="宋体"/>
                        </a:rPr>
                        <a:t>CBAK.O</a:t>
                      </a:r>
                    </a:p>
                  </a:txBody>
                  <a:tcPr marL="9525" marR="9525" marT="9525" marB="0"/>
                </a:tc>
                <a:tc>
                  <a:txBody>
                    <a:bodyPr/>
                    <a:lstStyle/>
                    <a:p>
                      <a:pPr algn="ctr" fontAlgn="t"/>
                      <a:r>
                        <a:rPr lang="zh-CN" altLang="en-US" sz="1000" b="0" i="0" u="none" strike="noStrike">
                          <a:solidFill>
                            <a:srgbClr val="000000"/>
                          </a:solidFill>
                          <a:effectLst/>
                          <a:latin typeface="宋体"/>
                        </a:rPr>
                        <a:t>比克电池</a:t>
                      </a:r>
                    </a:p>
                  </a:txBody>
                  <a:tcPr marL="9525" marR="9525" marT="9525" marB="0"/>
                </a:tc>
                <a:tc>
                  <a:txBody>
                    <a:bodyPr/>
                    <a:lstStyle/>
                    <a:p>
                      <a:pPr algn="ctr" fontAlgn="t"/>
                      <a:r>
                        <a:rPr lang="en-US" altLang="zh-CN" sz="1000" b="0" i="0" u="none" strike="noStrike">
                          <a:solidFill>
                            <a:srgbClr val="000000"/>
                          </a:solidFill>
                          <a:effectLst/>
                          <a:latin typeface="宋体"/>
                        </a:rPr>
                        <a:t>21.7391</a:t>
                      </a:r>
                    </a:p>
                  </a:txBody>
                  <a:tcPr marL="9525" marR="9525" marT="9525" marB="0"/>
                </a:tc>
                <a:tc>
                  <a:txBody>
                    <a:bodyPr/>
                    <a:lstStyle/>
                    <a:p>
                      <a:pPr algn="ctr" fontAlgn="t"/>
                      <a:r>
                        <a:rPr lang="en-US" altLang="zh-CN" sz="1000" b="0" i="0" u="none" strike="noStrike">
                          <a:solidFill>
                            <a:srgbClr val="000000"/>
                          </a:solidFill>
                          <a:effectLst/>
                          <a:latin typeface="宋体"/>
                        </a:rPr>
                        <a:t>260,334,613.3950</a:t>
                      </a:r>
                    </a:p>
                  </a:txBody>
                  <a:tcPr marL="9525" marR="9525" marT="9525" marB="0"/>
                </a:tc>
                <a:tc>
                  <a:txBody>
                    <a:bodyPr/>
                    <a:lstStyle/>
                    <a:p>
                      <a:pPr algn="ctr" fontAlgn="t"/>
                      <a:r>
                        <a:rPr lang="zh-CN" altLang="en-US" sz="1000" b="0" i="0" u="none" strike="noStrike" dirty="0">
                          <a:solidFill>
                            <a:srgbClr val="000000"/>
                          </a:solidFill>
                          <a:effectLst/>
                          <a:latin typeface="宋体"/>
                        </a:rPr>
                        <a:t>信息技术</a:t>
                      </a:r>
                    </a:p>
                  </a:txBody>
                  <a:tcPr marL="9525" marR="9525" marT="9525" marB="0"/>
                </a:tc>
              </a:tr>
            </a:tbl>
          </a:graphicData>
        </a:graphic>
      </p:graphicFrame>
    </p:spTree>
    <p:extLst>
      <p:ext uri="{BB962C8B-B14F-4D97-AF65-F5344CB8AC3E}">
        <p14:creationId xmlns="" xmlns:p14="http://schemas.microsoft.com/office/powerpoint/2010/main" val="28003512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28</a:t>
            </a:fld>
            <a:endParaRPr lang="zh-CN" altLang="en-US"/>
          </a:p>
        </p:txBody>
      </p:sp>
      <p:sp>
        <p:nvSpPr>
          <p:cNvPr id="6" name="TextBox 5"/>
          <p:cNvSpPr txBox="1"/>
          <p:nvPr/>
        </p:nvSpPr>
        <p:spPr>
          <a:xfrm>
            <a:off x="179512" y="0"/>
            <a:ext cx="8643998" cy="954107"/>
          </a:xfrm>
          <a:prstGeom prst="rect">
            <a:avLst/>
          </a:prstGeom>
          <a:noFill/>
        </p:spPr>
        <p:txBody>
          <a:bodyPr wrap="square" rtlCol="0">
            <a:spAutoFit/>
          </a:bodyPr>
          <a:lstStyle/>
          <a:p>
            <a:r>
              <a:rPr lang="zh-CN" altLang="en-US" sz="2800" b="1" dirty="0" smtClean="0">
                <a:solidFill>
                  <a:srgbClr val="FFFF00"/>
                </a:solidFill>
                <a:latin typeface="楷体" panose="02010609060101010101" pitchFamily="49" charset="-122"/>
                <a:ea typeface="楷体" panose="02010609060101010101" pitchFamily="49" charset="-122"/>
              </a:rPr>
              <a:t>港股前</a:t>
            </a:r>
            <a:r>
              <a:rPr lang="en-US" altLang="zh-CN" sz="2800" b="1" dirty="0" smtClean="0">
                <a:solidFill>
                  <a:srgbClr val="FFFF00"/>
                </a:solidFill>
                <a:latin typeface="楷体" panose="02010609060101010101" pitchFamily="49" charset="-122"/>
                <a:ea typeface="楷体" panose="02010609060101010101" pitchFamily="49" charset="-122"/>
              </a:rPr>
              <a:t>20</a:t>
            </a:r>
            <a:r>
              <a:rPr lang="zh-CN" altLang="en-US" sz="2800" b="1" dirty="0" smtClean="0">
                <a:solidFill>
                  <a:srgbClr val="FFFF00"/>
                </a:solidFill>
                <a:latin typeface="楷体" panose="02010609060101010101" pitchFamily="49" charset="-122"/>
                <a:ea typeface="楷体" panose="02010609060101010101" pitchFamily="49" charset="-122"/>
              </a:rPr>
              <a:t>及行业</a:t>
            </a:r>
            <a:endParaRPr lang="en-US" altLang="zh-CN" sz="2800" b="1" dirty="0" smtClean="0">
              <a:solidFill>
                <a:srgbClr val="FFFF00"/>
              </a:solidFill>
              <a:latin typeface="楷体" panose="02010609060101010101" pitchFamily="49" charset="-122"/>
              <a:ea typeface="楷体" panose="02010609060101010101" pitchFamily="49" charset="-122"/>
            </a:endParaRPr>
          </a:p>
          <a:p>
            <a:endParaRPr lang="en-US" altLang="zh-CN" sz="2800" b="1" dirty="0" smtClean="0">
              <a:solidFill>
                <a:srgbClr val="FFFF00"/>
              </a:solidFill>
              <a:latin typeface="楷体" panose="02010609060101010101" pitchFamily="49" charset="-122"/>
              <a:ea typeface="楷体" panose="02010609060101010101" pitchFamily="49" charset="-122"/>
            </a:endParaRPr>
          </a:p>
        </p:txBody>
      </p:sp>
      <p:graphicFrame>
        <p:nvGraphicFramePr>
          <p:cNvPr id="3" name="表格 2"/>
          <p:cNvGraphicFramePr>
            <a:graphicFrameLocks noGrp="1"/>
          </p:cNvGraphicFramePr>
          <p:nvPr>
            <p:extLst>
              <p:ext uri="{D42A27DB-BD31-4B8C-83A1-F6EECF244321}">
                <p14:modId xmlns="" xmlns:p14="http://schemas.microsoft.com/office/powerpoint/2010/main" val="2619227659"/>
              </p:ext>
            </p:extLst>
          </p:nvPr>
        </p:nvGraphicFramePr>
        <p:xfrm>
          <a:off x="-24820" y="692696"/>
          <a:ext cx="9168820" cy="5688634"/>
        </p:xfrm>
        <a:graphic>
          <a:graphicData uri="http://schemas.openxmlformats.org/drawingml/2006/table">
            <a:tbl>
              <a:tblPr firstRow="1">
                <a:tableStyleId>{3C2FFA5D-87B4-456A-9821-1D502468CF0F}</a:tableStyleId>
              </a:tblPr>
              <a:tblGrid>
                <a:gridCol w="1581841"/>
                <a:gridCol w="1581841"/>
                <a:gridCol w="1581841"/>
                <a:gridCol w="2841456"/>
                <a:gridCol w="1581841"/>
              </a:tblGrid>
              <a:tr h="523930">
                <a:tc>
                  <a:txBody>
                    <a:bodyPr/>
                    <a:lstStyle/>
                    <a:p>
                      <a:pPr algn="ctr" fontAlgn="ctr"/>
                      <a:r>
                        <a:rPr lang="zh-CN" altLang="en-US" sz="1000" u="none" strike="noStrike" dirty="0">
                          <a:effectLst/>
                        </a:rPr>
                        <a:t>证券代码</a:t>
                      </a:r>
                      <a:endParaRPr lang="zh-CN" altLang="en-US" sz="1000" b="0" i="0" u="none" strike="noStrike" dirty="0">
                        <a:solidFill>
                          <a:srgbClr val="000000"/>
                        </a:solidFill>
                        <a:effectLst/>
                        <a:latin typeface="宋体"/>
                      </a:endParaRPr>
                    </a:p>
                  </a:txBody>
                  <a:tcPr marL="7747" marR="7747" marT="7747" marB="0" anchor="ctr"/>
                </a:tc>
                <a:tc>
                  <a:txBody>
                    <a:bodyPr/>
                    <a:lstStyle/>
                    <a:p>
                      <a:pPr algn="ctr" fontAlgn="ctr"/>
                      <a:r>
                        <a:rPr lang="zh-CN" altLang="en-US" sz="1000" u="none" strike="noStrike">
                          <a:effectLst/>
                        </a:rPr>
                        <a:t>证券简称</a:t>
                      </a:r>
                      <a:endParaRPr lang="zh-CN" altLang="en-US" sz="1000" b="0" i="0" u="none" strike="noStrike">
                        <a:solidFill>
                          <a:srgbClr val="000000"/>
                        </a:solidFill>
                        <a:effectLst/>
                        <a:latin typeface="宋体"/>
                      </a:endParaRPr>
                    </a:p>
                  </a:txBody>
                  <a:tcPr marL="7747" marR="7747" marT="7747" marB="0" anchor="ctr"/>
                </a:tc>
                <a:tc>
                  <a:txBody>
                    <a:bodyPr/>
                    <a:lstStyle/>
                    <a:p>
                      <a:pPr algn="ctr" fontAlgn="ctr"/>
                      <a:r>
                        <a:rPr lang="zh-CN" altLang="en-US" sz="1000" u="none" strike="noStrike">
                          <a:effectLst/>
                        </a:rPr>
                        <a:t>周涨跌幅</a:t>
                      </a:r>
                      <a:br>
                        <a:rPr lang="zh-CN" altLang="en-US" sz="1000" u="none" strike="noStrike">
                          <a:effectLst/>
                        </a:rPr>
                      </a:br>
                      <a:r>
                        <a:rPr lang="en-US" altLang="zh-CN" sz="1000" u="none" strike="noStrike">
                          <a:effectLst/>
                        </a:rPr>
                        <a:t>%</a:t>
                      </a:r>
                      <a:endParaRPr lang="en-US" altLang="zh-CN" sz="1000" b="0" i="0" u="none" strike="noStrike">
                        <a:solidFill>
                          <a:srgbClr val="000000"/>
                        </a:solidFill>
                        <a:effectLst/>
                        <a:latin typeface="宋体"/>
                      </a:endParaRPr>
                    </a:p>
                  </a:txBody>
                  <a:tcPr marL="7747" marR="7747" marT="7747" marB="0" anchor="ctr"/>
                </a:tc>
                <a:tc>
                  <a:txBody>
                    <a:bodyPr/>
                    <a:lstStyle/>
                    <a:p>
                      <a:pPr algn="ctr" fontAlgn="ctr"/>
                      <a:r>
                        <a:rPr lang="zh-CN" altLang="en-US" sz="1000" u="none" strike="noStrike" dirty="0">
                          <a:effectLst/>
                        </a:rPr>
                        <a:t>总</a:t>
                      </a:r>
                      <a:r>
                        <a:rPr lang="zh-CN" altLang="en-US" sz="1000" u="none" strike="noStrike" dirty="0" smtClean="0">
                          <a:effectLst/>
                        </a:rPr>
                        <a:t>市值</a:t>
                      </a:r>
                      <a:endParaRPr lang="en-US" altLang="zh-CN" sz="1000" b="0" i="0" u="none" strike="noStrike" dirty="0">
                        <a:solidFill>
                          <a:srgbClr val="000000"/>
                        </a:solidFill>
                        <a:effectLst/>
                        <a:latin typeface="宋体"/>
                      </a:endParaRPr>
                    </a:p>
                  </a:txBody>
                  <a:tcPr marL="7747" marR="7747" marT="7747" marB="0" anchor="ctr"/>
                </a:tc>
                <a:tc>
                  <a:txBody>
                    <a:bodyPr/>
                    <a:lstStyle/>
                    <a:p>
                      <a:pPr algn="ctr" fontAlgn="ctr"/>
                      <a:r>
                        <a:rPr lang="zh-CN" altLang="en-US" sz="1000" u="none" strike="noStrike">
                          <a:effectLst/>
                        </a:rPr>
                        <a:t>所属</a:t>
                      </a:r>
                      <a:r>
                        <a:rPr lang="en-US" altLang="zh-CN" sz="1000" u="none" strike="noStrike">
                          <a:effectLst/>
                        </a:rPr>
                        <a:t>Wind</a:t>
                      </a:r>
                      <a:r>
                        <a:rPr lang="zh-CN" altLang="en-US" sz="1000" u="none" strike="noStrike">
                          <a:effectLst/>
                        </a:rPr>
                        <a:t>行业名称</a:t>
                      </a:r>
                      <a:br>
                        <a:rPr lang="zh-CN" altLang="en-US" sz="1000" u="none" strike="noStrike">
                          <a:effectLst/>
                        </a:rPr>
                      </a:br>
                      <a:endParaRPr lang="zh-CN" altLang="en-US" sz="1000" b="0" i="0" u="none" strike="noStrike">
                        <a:solidFill>
                          <a:srgbClr val="000000"/>
                        </a:solidFill>
                        <a:effectLst/>
                        <a:latin typeface="宋体"/>
                      </a:endParaRPr>
                    </a:p>
                  </a:txBody>
                  <a:tcPr marL="7747" marR="7747" marT="7747" marB="0" anchor="ctr"/>
                </a:tc>
              </a:tr>
              <a:tr h="181098">
                <a:tc>
                  <a:txBody>
                    <a:bodyPr/>
                    <a:lstStyle/>
                    <a:p>
                      <a:pPr algn="ctr" fontAlgn="t"/>
                      <a:r>
                        <a:rPr lang="en-GB" sz="1100" b="0" i="0" u="none" strike="noStrike" dirty="0">
                          <a:solidFill>
                            <a:srgbClr val="000000"/>
                          </a:solidFill>
                          <a:effectLst/>
                          <a:latin typeface="宋体"/>
                        </a:rPr>
                        <a:t>0993.HK</a:t>
                      </a:r>
                    </a:p>
                  </a:txBody>
                  <a:tcPr marL="9525" marR="9525" marT="9525" marB="0"/>
                </a:tc>
                <a:tc>
                  <a:txBody>
                    <a:bodyPr/>
                    <a:lstStyle/>
                    <a:p>
                      <a:pPr algn="ctr" fontAlgn="t"/>
                      <a:r>
                        <a:rPr lang="zh-CN" altLang="en-US" sz="1100" b="0" i="0" u="none" strike="noStrike">
                          <a:solidFill>
                            <a:srgbClr val="000000"/>
                          </a:solidFill>
                          <a:effectLst/>
                          <a:latin typeface="宋体"/>
                        </a:rPr>
                        <a:t>天行国际</a:t>
                      </a:r>
                    </a:p>
                  </a:txBody>
                  <a:tcPr marL="9525" marR="9525" marT="9525" marB="0"/>
                </a:tc>
                <a:tc>
                  <a:txBody>
                    <a:bodyPr/>
                    <a:lstStyle/>
                    <a:p>
                      <a:pPr algn="ctr" fontAlgn="t"/>
                      <a:r>
                        <a:rPr lang="en-US" altLang="zh-CN" sz="1100" b="0" i="0" u="none" strike="noStrike">
                          <a:solidFill>
                            <a:srgbClr val="000000"/>
                          </a:solidFill>
                          <a:effectLst/>
                          <a:latin typeface="宋体"/>
                        </a:rPr>
                        <a:t>97.0760</a:t>
                      </a:r>
                    </a:p>
                  </a:txBody>
                  <a:tcPr marL="9525" marR="9525" marT="9525" marB="0"/>
                </a:tc>
                <a:tc>
                  <a:txBody>
                    <a:bodyPr/>
                    <a:lstStyle/>
                    <a:p>
                      <a:pPr algn="ctr" fontAlgn="t"/>
                      <a:r>
                        <a:rPr lang="en-US" altLang="zh-CN" sz="1100" b="0" i="0" u="none" strike="noStrike">
                          <a:solidFill>
                            <a:srgbClr val="000000"/>
                          </a:solidFill>
                          <a:effectLst/>
                          <a:latin typeface="宋体"/>
                        </a:rPr>
                        <a:t>4,204,365,739.7620</a:t>
                      </a:r>
                    </a:p>
                  </a:txBody>
                  <a:tcPr marL="9525" marR="9525" marT="9525" marB="0"/>
                </a:tc>
                <a:tc>
                  <a:txBody>
                    <a:bodyPr/>
                    <a:lstStyle/>
                    <a:p>
                      <a:pPr algn="ctr" fontAlgn="t"/>
                      <a:r>
                        <a:rPr lang="zh-CN" altLang="en-US" sz="1100" b="0" i="0" u="none" strike="noStrike">
                          <a:solidFill>
                            <a:srgbClr val="000000"/>
                          </a:solidFill>
                          <a:effectLst/>
                          <a:latin typeface="宋体"/>
                        </a:rPr>
                        <a:t>金融</a:t>
                      </a:r>
                    </a:p>
                  </a:txBody>
                  <a:tcPr marL="9525" marR="9525" marT="9525" marB="0"/>
                </a:tc>
              </a:tr>
              <a:tr h="352514">
                <a:tc>
                  <a:txBody>
                    <a:bodyPr/>
                    <a:lstStyle/>
                    <a:p>
                      <a:pPr algn="ctr" fontAlgn="t"/>
                      <a:r>
                        <a:rPr lang="en-GB" sz="1100" b="0" i="0" u="none" strike="noStrike">
                          <a:solidFill>
                            <a:srgbClr val="000000"/>
                          </a:solidFill>
                          <a:effectLst/>
                          <a:latin typeface="宋体"/>
                        </a:rPr>
                        <a:t>2379.HK</a:t>
                      </a:r>
                    </a:p>
                  </a:txBody>
                  <a:tcPr marL="9525" marR="9525" marT="9525" marB="0"/>
                </a:tc>
                <a:tc>
                  <a:txBody>
                    <a:bodyPr/>
                    <a:lstStyle/>
                    <a:p>
                      <a:pPr algn="ctr" fontAlgn="t"/>
                      <a:r>
                        <a:rPr lang="zh-CN" altLang="en-US" sz="1100" b="0" i="0" u="none" strike="noStrike">
                          <a:solidFill>
                            <a:srgbClr val="000000"/>
                          </a:solidFill>
                          <a:effectLst/>
                          <a:latin typeface="宋体"/>
                        </a:rPr>
                        <a:t>中天国际</a:t>
                      </a:r>
                    </a:p>
                  </a:txBody>
                  <a:tcPr marL="9525" marR="9525" marT="9525" marB="0"/>
                </a:tc>
                <a:tc>
                  <a:txBody>
                    <a:bodyPr/>
                    <a:lstStyle/>
                    <a:p>
                      <a:pPr algn="ctr" fontAlgn="t"/>
                      <a:r>
                        <a:rPr lang="en-US" altLang="zh-CN" sz="1100" b="0" i="0" u="none" strike="noStrike">
                          <a:solidFill>
                            <a:srgbClr val="000000"/>
                          </a:solidFill>
                          <a:effectLst/>
                          <a:latin typeface="宋体"/>
                        </a:rPr>
                        <a:t>92.2581</a:t>
                      </a:r>
                    </a:p>
                  </a:txBody>
                  <a:tcPr marL="9525" marR="9525" marT="9525" marB="0"/>
                </a:tc>
                <a:tc>
                  <a:txBody>
                    <a:bodyPr/>
                    <a:lstStyle/>
                    <a:p>
                      <a:pPr algn="ctr" fontAlgn="t"/>
                      <a:r>
                        <a:rPr lang="en-US" altLang="zh-CN" sz="1100" b="0" i="0" u="none" strike="noStrike">
                          <a:solidFill>
                            <a:srgbClr val="000000"/>
                          </a:solidFill>
                          <a:effectLst/>
                          <a:latin typeface="宋体"/>
                        </a:rPr>
                        <a:t>562,763,322.7991</a:t>
                      </a:r>
                    </a:p>
                  </a:txBody>
                  <a:tcPr marL="9525" marR="9525" marT="9525" marB="0"/>
                </a:tc>
                <a:tc>
                  <a:txBody>
                    <a:bodyPr/>
                    <a:lstStyle/>
                    <a:p>
                      <a:pPr algn="ctr" fontAlgn="t"/>
                      <a:r>
                        <a:rPr lang="zh-CN" altLang="en-US" sz="1100" b="0" i="0" u="none" strike="noStrike">
                          <a:solidFill>
                            <a:srgbClr val="000000"/>
                          </a:solidFill>
                          <a:effectLst/>
                          <a:latin typeface="宋体"/>
                        </a:rPr>
                        <a:t>信息技术</a:t>
                      </a:r>
                    </a:p>
                  </a:txBody>
                  <a:tcPr marL="9525" marR="9525" marT="9525" marB="0"/>
                </a:tc>
              </a:tr>
              <a:tr h="181098">
                <a:tc>
                  <a:txBody>
                    <a:bodyPr/>
                    <a:lstStyle/>
                    <a:p>
                      <a:pPr algn="ctr" fontAlgn="t"/>
                      <a:r>
                        <a:rPr lang="en-GB" sz="1100" b="0" i="0" u="none" strike="noStrike">
                          <a:solidFill>
                            <a:srgbClr val="000000"/>
                          </a:solidFill>
                          <a:effectLst/>
                          <a:latin typeface="宋体"/>
                        </a:rPr>
                        <a:t>0058.HK</a:t>
                      </a:r>
                    </a:p>
                  </a:txBody>
                  <a:tcPr marL="9525" marR="9525" marT="9525" marB="0"/>
                </a:tc>
                <a:tc>
                  <a:txBody>
                    <a:bodyPr/>
                    <a:lstStyle/>
                    <a:p>
                      <a:pPr algn="ctr" fontAlgn="t"/>
                      <a:r>
                        <a:rPr lang="zh-CN" altLang="en-US" sz="1100" b="0" i="0" u="none" strike="noStrike">
                          <a:solidFill>
                            <a:srgbClr val="000000"/>
                          </a:solidFill>
                          <a:effectLst/>
                          <a:latin typeface="宋体"/>
                        </a:rPr>
                        <a:t>新威国际</a:t>
                      </a:r>
                    </a:p>
                  </a:txBody>
                  <a:tcPr marL="9525" marR="9525" marT="9525" marB="0"/>
                </a:tc>
                <a:tc>
                  <a:txBody>
                    <a:bodyPr/>
                    <a:lstStyle/>
                    <a:p>
                      <a:pPr algn="ctr" fontAlgn="t"/>
                      <a:r>
                        <a:rPr lang="en-US" altLang="zh-CN" sz="1100" b="0" i="0" u="none" strike="noStrike">
                          <a:solidFill>
                            <a:srgbClr val="000000"/>
                          </a:solidFill>
                          <a:effectLst/>
                          <a:latin typeface="宋体"/>
                        </a:rPr>
                        <a:t>56.8627</a:t>
                      </a:r>
                    </a:p>
                  </a:txBody>
                  <a:tcPr marL="9525" marR="9525" marT="9525" marB="0"/>
                </a:tc>
                <a:tc>
                  <a:txBody>
                    <a:bodyPr/>
                    <a:lstStyle/>
                    <a:p>
                      <a:pPr algn="ctr" fontAlgn="t"/>
                      <a:r>
                        <a:rPr lang="en-US" altLang="zh-CN" sz="1100" b="0" i="0" u="none" strike="noStrike">
                          <a:solidFill>
                            <a:srgbClr val="000000"/>
                          </a:solidFill>
                          <a:effectLst/>
                          <a:latin typeface="宋体"/>
                        </a:rPr>
                        <a:t>454,735,501.0089</a:t>
                      </a:r>
                    </a:p>
                  </a:txBody>
                  <a:tcPr marL="9525" marR="9525" marT="9525" marB="0"/>
                </a:tc>
                <a:tc>
                  <a:txBody>
                    <a:bodyPr/>
                    <a:lstStyle/>
                    <a:p>
                      <a:pPr algn="ctr" fontAlgn="t"/>
                      <a:r>
                        <a:rPr lang="zh-CN" altLang="en-US" sz="1100" b="0" i="0" u="none" strike="noStrike">
                          <a:solidFill>
                            <a:srgbClr val="000000"/>
                          </a:solidFill>
                          <a:effectLst/>
                          <a:latin typeface="宋体"/>
                        </a:rPr>
                        <a:t>信息技术</a:t>
                      </a:r>
                    </a:p>
                  </a:txBody>
                  <a:tcPr marL="9525" marR="9525" marT="9525" marB="0"/>
                </a:tc>
              </a:tr>
              <a:tr h="352514">
                <a:tc>
                  <a:txBody>
                    <a:bodyPr/>
                    <a:lstStyle/>
                    <a:p>
                      <a:pPr algn="ctr" fontAlgn="t"/>
                      <a:r>
                        <a:rPr lang="en-GB" sz="1100" b="0" i="0" u="none" strike="noStrike">
                          <a:solidFill>
                            <a:srgbClr val="000000"/>
                          </a:solidFill>
                          <a:effectLst/>
                          <a:latin typeface="宋体"/>
                        </a:rPr>
                        <a:t>1191.HK</a:t>
                      </a:r>
                    </a:p>
                  </a:txBody>
                  <a:tcPr marL="9525" marR="9525" marT="9525" marB="0"/>
                </a:tc>
                <a:tc>
                  <a:txBody>
                    <a:bodyPr/>
                    <a:lstStyle/>
                    <a:p>
                      <a:pPr algn="ctr" fontAlgn="t"/>
                      <a:r>
                        <a:rPr lang="zh-CN" altLang="en-US" sz="1100" b="0" i="0" u="none" strike="noStrike">
                          <a:solidFill>
                            <a:srgbClr val="000000"/>
                          </a:solidFill>
                          <a:effectLst/>
                          <a:latin typeface="宋体"/>
                        </a:rPr>
                        <a:t>粤首环保</a:t>
                      </a:r>
                    </a:p>
                  </a:txBody>
                  <a:tcPr marL="9525" marR="9525" marT="9525" marB="0"/>
                </a:tc>
                <a:tc>
                  <a:txBody>
                    <a:bodyPr/>
                    <a:lstStyle/>
                    <a:p>
                      <a:pPr algn="ctr" fontAlgn="t"/>
                      <a:r>
                        <a:rPr lang="en-US" altLang="zh-CN" sz="1100" b="0" i="0" u="none" strike="noStrike">
                          <a:solidFill>
                            <a:srgbClr val="000000"/>
                          </a:solidFill>
                          <a:effectLst/>
                          <a:latin typeface="宋体"/>
                        </a:rPr>
                        <a:t>55.5556</a:t>
                      </a:r>
                    </a:p>
                  </a:txBody>
                  <a:tcPr marL="9525" marR="9525" marT="9525" marB="0"/>
                </a:tc>
                <a:tc>
                  <a:txBody>
                    <a:bodyPr/>
                    <a:lstStyle/>
                    <a:p>
                      <a:pPr algn="ctr" fontAlgn="t"/>
                      <a:r>
                        <a:rPr lang="en-US" altLang="zh-CN" sz="1100" b="0" i="0" u="none" strike="noStrike">
                          <a:solidFill>
                            <a:srgbClr val="000000"/>
                          </a:solidFill>
                          <a:effectLst/>
                          <a:latin typeface="宋体"/>
                        </a:rPr>
                        <a:t>1,162,431,958.4214</a:t>
                      </a:r>
                    </a:p>
                  </a:txBody>
                  <a:tcPr marL="9525" marR="9525" marT="9525" marB="0"/>
                </a:tc>
                <a:tc>
                  <a:txBody>
                    <a:bodyPr/>
                    <a:lstStyle/>
                    <a:p>
                      <a:pPr algn="ctr" fontAlgn="t"/>
                      <a:r>
                        <a:rPr lang="zh-CN" altLang="en-US" sz="1100" b="0" i="0" u="none" strike="noStrike">
                          <a:solidFill>
                            <a:srgbClr val="000000"/>
                          </a:solidFill>
                          <a:effectLst/>
                          <a:latin typeface="宋体"/>
                        </a:rPr>
                        <a:t>工业</a:t>
                      </a:r>
                    </a:p>
                  </a:txBody>
                  <a:tcPr marL="9525" marR="9525" marT="9525" marB="0"/>
                </a:tc>
              </a:tr>
              <a:tr h="352514">
                <a:tc>
                  <a:txBody>
                    <a:bodyPr/>
                    <a:lstStyle/>
                    <a:p>
                      <a:pPr algn="ctr" fontAlgn="t"/>
                      <a:r>
                        <a:rPr lang="en-GB" sz="1100" b="0" i="0" u="none" strike="noStrike">
                          <a:solidFill>
                            <a:srgbClr val="000000"/>
                          </a:solidFill>
                          <a:effectLst/>
                          <a:latin typeface="宋体"/>
                        </a:rPr>
                        <a:t>8379.HK</a:t>
                      </a:r>
                    </a:p>
                  </a:txBody>
                  <a:tcPr marL="9525" marR="9525" marT="9525" marB="0"/>
                </a:tc>
                <a:tc>
                  <a:txBody>
                    <a:bodyPr/>
                    <a:lstStyle/>
                    <a:p>
                      <a:pPr algn="ctr" fontAlgn="t"/>
                      <a:r>
                        <a:rPr lang="zh-CN" altLang="en-US" sz="1100" b="0" i="0" u="none" strike="noStrike">
                          <a:solidFill>
                            <a:srgbClr val="000000"/>
                          </a:solidFill>
                          <a:effectLst/>
                          <a:latin typeface="宋体"/>
                        </a:rPr>
                        <a:t>汇隆控股</a:t>
                      </a:r>
                    </a:p>
                  </a:txBody>
                  <a:tcPr marL="9525" marR="9525" marT="9525" marB="0"/>
                </a:tc>
                <a:tc>
                  <a:txBody>
                    <a:bodyPr/>
                    <a:lstStyle/>
                    <a:p>
                      <a:pPr algn="ctr" fontAlgn="t"/>
                      <a:r>
                        <a:rPr lang="en-US" altLang="zh-CN" sz="1100" b="0" i="0" u="none" strike="noStrike">
                          <a:solidFill>
                            <a:srgbClr val="000000"/>
                          </a:solidFill>
                          <a:effectLst/>
                          <a:latin typeface="宋体"/>
                        </a:rPr>
                        <a:t>52.9412</a:t>
                      </a:r>
                    </a:p>
                  </a:txBody>
                  <a:tcPr marL="9525" marR="9525" marT="9525" marB="0"/>
                </a:tc>
                <a:tc>
                  <a:txBody>
                    <a:bodyPr/>
                    <a:lstStyle/>
                    <a:p>
                      <a:pPr algn="ctr" fontAlgn="t"/>
                      <a:r>
                        <a:rPr lang="en-US" altLang="zh-CN" sz="1100" b="0" i="0" u="none" strike="noStrike">
                          <a:solidFill>
                            <a:srgbClr val="000000"/>
                          </a:solidFill>
                          <a:effectLst/>
                          <a:latin typeface="宋体"/>
                        </a:rPr>
                        <a:t>654,528,044.1031</a:t>
                      </a:r>
                    </a:p>
                  </a:txBody>
                  <a:tcPr marL="9525" marR="9525" marT="9525" marB="0"/>
                </a:tc>
                <a:tc>
                  <a:txBody>
                    <a:bodyPr/>
                    <a:lstStyle/>
                    <a:p>
                      <a:pPr algn="ctr" fontAlgn="t"/>
                      <a:r>
                        <a:rPr lang="zh-CN" altLang="en-US" sz="1100" b="0" i="0" u="none" strike="noStrike">
                          <a:solidFill>
                            <a:srgbClr val="000000"/>
                          </a:solidFill>
                          <a:effectLst/>
                          <a:latin typeface="宋体"/>
                        </a:rPr>
                        <a:t>工业</a:t>
                      </a:r>
                    </a:p>
                  </a:txBody>
                  <a:tcPr marL="9525" marR="9525" marT="9525" marB="0"/>
                </a:tc>
              </a:tr>
              <a:tr h="181098">
                <a:tc>
                  <a:txBody>
                    <a:bodyPr/>
                    <a:lstStyle/>
                    <a:p>
                      <a:pPr algn="ctr" fontAlgn="t"/>
                      <a:r>
                        <a:rPr lang="en-GB" sz="1100" b="0" i="0" u="none" strike="noStrike">
                          <a:solidFill>
                            <a:srgbClr val="000000"/>
                          </a:solidFill>
                          <a:effectLst/>
                          <a:latin typeface="宋体"/>
                        </a:rPr>
                        <a:t>0521.HK</a:t>
                      </a:r>
                    </a:p>
                  </a:txBody>
                  <a:tcPr marL="9525" marR="9525" marT="9525" marB="0"/>
                </a:tc>
                <a:tc>
                  <a:txBody>
                    <a:bodyPr/>
                    <a:lstStyle/>
                    <a:p>
                      <a:pPr algn="ctr" fontAlgn="t"/>
                      <a:r>
                        <a:rPr lang="zh-CN" altLang="en-US" sz="1100" b="0" i="0" u="none" strike="noStrike">
                          <a:solidFill>
                            <a:srgbClr val="000000"/>
                          </a:solidFill>
                          <a:effectLst/>
                          <a:latin typeface="宋体"/>
                        </a:rPr>
                        <a:t>首长科技</a:t>
                      </a:r>
                    </a:p>
                  </a:txBody>
                  <a:tcPr marL="9525" marR="9525" marT="9525" marB="0"/>
                </a:tc>
                <a:tc>
                  <a:txBody>
                    <a:bodyPr/>
                    <a:lstStyle/>
                    <a:p>
                      <a:pPr algn="ctr" fontAlgn="t"/>
                      <a:r>
                        <a:rPr lang="en-US" altLang="zh-CN" sz="1100" b="0" i="0" u="none" strike="noStrike">
                          <a:solidFill>
                            <a:srgbClr val="000000"/>
                          </a:solidFill>
                          <a:effectLst/>
                          <a:latin typeface="宋体"/>
                        </a:rPr>
                        <a:t>44.8276</a:t>
                      </a:r>
                    </a:p>
                  </a:txBody>
                  <a:tcPr marL="9525" marR="9525" marT="9525" marB="0"/>
                </a:tc>
                <a:tc>
                  <a:txBody>
                    <a:bodyPr/>
                    <a:lstStyle/>
                    <a:p>
                      <a:pPr algn="ctr" fontAlgn="t"/>
                      <a:r>
                        <a:rPr lang="en-US" altLang="zh-CN" sz="1100" b="0" i="0" u="none" strike="noStrike">
                          <a:solidFill>
                            <a:srgbClr val="000000"/>
                          </a:solidFill>
                          <a:effectLst/>
                          <a:latin typeface="宋体"/>
                        </a:rPr>
                        <a:t>1,309,809,614.7648</a:t>
                      </a:r>
                    </a:p>
                  </a:txBody>
                  <a:tcPr marL="9525" marR="9525" marT="9525" marB="0"/>
                </a:tc>
                <a:tc>
                  <a:txBody>
                    <a:bodyPr/>
                    <a:lstStyle/>
                    <a:p>
                      <a:pPr algn="ctr" fontAlgn="t"/>
                      <a:r>
                        <a:rPr lang="zh-CN" altLang="en-US" sz="1100" b="0" i="0" u="none" strike="noStrike">
                          <a:solidFill>
                            <a:srgbClr val="000000"/>
                          </a:solidFill>
                          <a:effectLst/>
                          <a:latin typeface="宋体"/>
                        </a:rPr>
                        <a:t>信息技术</a:t>
                      </a:r>
                    </a:p>
                  </a:txBody>
                  <a:tcPr marL="9525" marR="9525" marT="9525" marB="0"/>
                </a:tc>
              </a:tr>
              <a:tr h="352514">
                <a:tc>
                  <a:txBody>
                    <a:bodyPr/>
                    <a:lstStyle/>
                    <a:p>
                      <a:pPr algn="ctr" fontAlgn="t"/>
                      <a:r>
                        <a:rPr lang="en-GB" sz="1100" b="0" i="0" u="none" strike="noStrike">
                          <a:solidFill>
                            <a:srgbClr val="000000"/>
                          </a:solidFill>
                          <a:effectLst/>
                          <a:latin typeface="宋体"/>
                        </a:rPr>
                        <a:t>8021.HK</a:t>
                      </a:r>
                    </a:p>
                  </a:txBody>
                  <a:tcPr marL="9525" marR="9525" marT="9525" marB="0"/>
                </a:tc>
                <a:tc>
                  <a:txBody>
                    <a:bodyPr/>
                    <a:lstStyle/>
                    <a:p>
                      <a:pPr algn="ctr" fontAlgn="t"/>
                      <a:r>
                        <a:rPr lang="zh-CN" altLang="en-US" sz="1100" b="0" i="0" u="none" strike="noStrike">
                          <a:solidFill>
                            <a:srgbClr val="000000"/>
                          </a:solidFill>
                          <a:effectLst/>
                          <a:latin typeface="宋体"/>
                        </a:rPr>
                        <a:t>汇隆控股</a:t>
                      </a:r>
                    </a:p>
                  </a:txBody>
                  <a:tcPr marL="9525" marR="9525" marT="9525" marB="0"/>
                </a:tc>
                <a:tc>
                  <a:txBody>
                    <a:bodyPr/>
                    <a:lstStyle/>
                    <a:p>
                      <a:pPr algn="ctr" fontAlgn="t"/>
                      <a:r>
                        <a:rPr lang="en-US" altLang="zh-CN" sz="1100" b="0" i="0" u="none" strike="noStrike">
                          <a:solidFill>
                            <a:srgbClr val="000000"/>
                          </a:solidFill>
                          <a:effectLst/>
                          <a:latin typeface="宋体"/>
                        </a:rPr>
                        <a:t>43.6782</a:t>
                      </a:r>
                    </a:p>
                  </a:txBody>
                  <a:tcPr marL="9525" marR="9525" marT="9525" marB="0"/>
                </a:tc>
                <a:tc>
                  <a:txBody>
                    <a:bodyPr/>
                    <a:lstStyle/>
                    <a:p>
                      <a:pPr algn="ctr" fontAlgn="t"/>
                      <a:r>
                        <a:rPr lang="en-US" altLang="zh-CN" sz="1100" b="0" i="0" u="none" strike="noStrike">
                          <a:solidFill>
                            <a:srgbClr val="000000"/>
                          </a:solidFill>
                          <a:effectLst/>
                          <a:latin typeface="宋体"/>
                        </a:rPr>
                        <a:t>629,353,888.5606</a:t>
                      </a:r>
                    </a:p>
                  </a:txBody>
                  <a:tcPr marL="9525" marR="9525" marT="9525" marB="0"/>
                </a:tc>
                <a:tc>
                  <a:txBody>
                    <a:bodyPr/>
                    <a:lstStyle/>
                    <a:p>
                      <a:pPr algn="ctr" fontAlgn="t"/>
                      <a:r>
                        <a:rPr lang="zh-CN" altLang="en-US" sz="1100" b="0" i="0" u="none" strike="noStrike">
                          <a:solidFill>
                            <a:srgbClr val="000000"/>
                          </a:solidFill>
                          <a:effectLst/>
                          <a:latin typeface="宋体"/>
                        </a:rPr>
                        <a:t>工业</a:t>
                      </a:r>
                    </a:p>
                  </a:txBody>
                  <a:tcPr marL="9525" marR="9525" marT="9525" marB="0"/>
                </a:tc>
              </a:tr>
              <a:tr h="181098">
                <a:tc>
                  <a:txBody>
                    <a:bodyPr/>
                    <a:lstStyle/>
                    <a:p>
                      <a:pPr algn="ctr" fontAlgn="t"/>
                      <a:r>
                        <a:rPr lang="en-GB" sz="1100" b="0" i="0" u="none" strike="noStrike">
                          <a:solidFill>
                            <a:srgbClr val="000000"/>
                          </a:solidFill>
                          <a:effectLst/>
                          <a:latin typeface="宋体"/>
                        </a:rPr>
                        <a:t>0360.HK</a:t>
                      </a:r>
                    </a:p>
                  </a:txBody>
                  <a:tcPr marL="9525" marR="9525" marT="9525" marB="0"/>
                </a:tc>
                <a:tc>
                  <a:txBody>
                    <a:bodyPr/>
                    <a:lstStyle/>
                    <a:p>
                      <a:pPr algn="ctr" fontAlgn="t"/>
                      <a:r>
                        <a:rPr lang="zh-CN" altLang="en-US" sz="1100" b="0" i="0" u="none" strike="noStrike">
                          <a:solidFill>
                            <a:srgbClr val="000000"/>
                          </a:solidFill>
                          <a:effectLst/>
                          <a:latin typeface="宋体"/>
                        </a:rPr>
                        <a:t>新焦点</a:t>
                      </a:r>
                    </a:p>
                  </a:txBody>
                  <a:tcPr marL="9525" marR="9525" marT="9525" marB="0"/>
                </a:tc>
                <a:tc>
                  <a:txBody>
                    <a:bodyPr/>
                    <a:lstStyle/>
                    <a:p>
                      <a:pPr algn="ctr" fontAlgn="t"/>
                      <a:r>
                        <a:rPr lang="en-US" altLang="zh-CN" sz="1100" b="0" i="0" u="none" strike="noStrike">
                          <a:solidFill>
                            <a:srgbClr val="000000"/>
                          </a:solidFill>
                          <a:effectLst/>
                          <a:latin typeface="宋体"/>
                        </a:rPr>
                        <a:t>42.3077</a:t>
                      </a:r>
                    </a:p>
                  </a:txBody>
                  <a:tcPr marL="9525" marR="9525" marT="9525" marB="0"/>
                </a:tc>
                <a:tc>
                  <a:txBody>
                    <a:bodyPr/>
                    <a:lstStyle/>
                    <a:p>
                      <a:pPr algn="ctr" fontAlgn="t"/>
                      <a:r>
                        <a:rPr lang="en-US" altLang="zh-CN" sz="1100" b="0" i="0" u="none" strike="noStrike">
                          <a:solidFill>
                            <a:srgbClr val="000000"/>
                          </a:solidFill>
                          <a:effectLst/>
                          <a:latin typeface="宋体"/>
                        </a:rPr>
                        <a:t>2,203,731,272.5690</a:t>
                      </a:r>
                    </a:p>
                  </a:txBody>
                  <a:tcPr marL="9525" marR="9525" marT="9525" marB="0"/>
                </a:tc>
                <a:tc>
                  <a:txBody>
                    <a:bodyPr/>
                    <a:lstStyle/>
                    <a:p>
                      <a:pPr algn="ctr" fontAlgn="t"/>
                      <a:r>
                        <a:rPr lang="zh-CN" altLang="en-US" sz="1100" b="0" i="0" u="none" strike="noStrike">
                          <a:solidFill>
                            <a:srgbClr val="000000"/>
                          </a:solidFill>
                          <a:effectLst/>
                          <a:latin typeface="宋体"/>
                        </a:rPr>
                        <a:t>可选消费</a:t>
                      </a:r>
                    </a:p>
                  </a:txBody>
                  <a:tcPr marL="9525" marR="9525" marT="9525" marB="0"/>
                </a:tc>
              </a:tr>
              <a:tr h="352514">
                <a:tc>
                  <a:txBody>
                    <a:bodyPr/>
                    <a:lstStyle/>
                    <a:p>
                      <a:pPr algn="ctr" fontAlgn="t"/>
                      <a:r>
                        <a:rPr lang="en-GB" sz="1100" b="0" i="0" u="none" strike="noStrike">
                          <a:solidFill>
                            <a:srgbClr val="000000"/>
                          </a:solidFill>
                          <a:effectLst/>
                          <a:latin typeface="宋体"/>
                        </a:rPr>
                        <a:t>0979.HK</a:t>
                      </a:r>
                    </a:p>
                  </a:txBody>
                  <a:tcPr marL="9525" marR="9525" marT="9525" marB="0"/>
                </a:tc>
                <a:tc>
                  <a:txBody>
                    <a:bodyPr/>
                    <a:lstStyle/>
                    <a:p>
                      <a:pPr algn="ctr" fontAlgn="t"/>
                      <a:r>
                        <a:rPr lang="zh-CN" altLang="en-US" sz="1100" b="0" i="0" u="none" strike="noStrike">
                          <a:solidFill>
                            <a:srgbClr val="000000"/>
                          </a:solidFill>
                          <a:effectLst/>
                          <a:latin typeface="宋体"/>
                        </a:rPr>
                        <a:t>绿色能源科技集团</a:t>
                      </a:r>
                    </a:p>
                  </a:txBody>
                  <a:tcPr marL="9525" marR="9525" marT="9525" marB="0"/>
                </a:tc>
                <a:tc>
                  <a:txBody>
                    <a:bodyPr/>
                    <a:lstStyle/>
                    <a:p>
                      <a:pPr algn="ctr" fontAlgn="t"/>
                      <a:r>
                        <a:rPr lang="en-US" altLang="zh-CN" sz="1100" b="0" i="0" u="none" strike="noStrike">
                          <a:solidFill>
                            <a:srgbClr val="000000"/>
                          </a:solidFill>
                          <a:effectLst/>
                          <a:latin typeface="宋体"/>
                        </a:rPr>
                        <a:t>40.0000</a:t>
                      </a:r>
                    </a:p>
                  </a:txBody>
                  <a:tcPr marL="9525" marR="9525" marT="9525" marB="0"/>
                </a:tc>
                <a:tc>
                  <a:txBody>
                    <a:bodyPr/>
                    <a:lstStyle/>
                    <a:p>
                      <a:pPr algn="ctr" fontAlgn="t"/>
                      <a:r>
                        <a:rPr lang="en-US" altLang="zh-CN" sz="1100" b="0" i="0" u="none" strike="noStrike">
                          <a:solidFill>
                            <a:srgbClr val="000000"/>
                          </a:solidFill>
                          <a:effectLst/>
                          <a:latin typeface="宋体"/>
                        </a:rPr>
                        <a:t>427,817,404.2991</a:t>
                      </a:r>
                    </a:p>
                  </a:txBody>
                  <a:tcPr marL="9525" marR="9525" marT="9525" marB="0"/>
                </a:tc>
                <a:tc>
                  <a:txBody>
                    <a:bodyPr/>
                    <a:lstStyle/>
                    <a:p>
                      <a:pPr algn="ctr" fontAlgn="t"/>
                      <a:r>
                        <a:rPr lang="zh-CN" altLang="en-US" sz="1100" b="0" i="0" u="none" strike="noStrike">
                          <a:solidFill>
                            <a:srgbClr val="000000"/>
                          </a:solidFill>
                          <a:effectLst/>
                          <a:latin typeface="宋体"/>
                        </a:rPr>
                        <a:t>工业</a:t>
                      </a:r>
                    </a:p>
                  </a:txBody>
                  <a:tcPr marL="9525" marR="9525" marT="9525" marB="0"/>
                </a:tc>
              </a:tr>
              <a:tr h="181098">
                <a:tc>
                  <a:txBody>
                    <a:bodyPr/>
                    <a:lstStyle/>
                    <a:p>
                      <a:pPr algn="ctr" fontAlgn="t"/>
                      <a:r>
                        <a:rPr lang="en-GB" sz="1100" b="0" i="0" u="none" strike="noStrike">
                          <a:solidFill>
                            <a:srgbClr val="000000"/>
                          </a:solidFill>
                          <a:effectLst/>
                          <a:latin typeface="宋体"/>
                        </a:rPr>
                        <a:t>1201.HK</a:t>
                      </a:r>
                    </a:p>
                  </a:txBody>
                  <a:tcPr marL="9525" marR="9525" marT="9525" marB="0"/>
                </a:tc>
                <a:tc>
                  <a:txBody>
                    <a:bodyPr/>
                    <a:lstStyle/>
                    <a:p>
                      <a:pPr algn="ctr" fontAlgn="t"/>
                      <a:r>
                        <a:rPr lang="zh-CN" altLang="en-US" sz="1100" b="0" i="0" u="none" strike="noStrike">
                          <a:solidFill>
                            <a:srgbClr val="000000"/>
                          </a:solidFill>
                          <a:effectLst/>
                          <a:latin typeface="宋体"/>
                        </a:rPr>
                        <a:t>侨威集团</a:t>
                      </a:r>
                    </a:p>
                  </a:txBody>
                  <a:tcPr marL="9525" marR="9525" marT="9525" marB="0"/>
                </a:tc>
                <a:tc>
                  <a:txBody>
                    <a:bodyPr/>
                    <a:lstStyle/>
                    <a:p>
                      <a:pPr algn="ctr" fontAlgn="t"/>
                      <a:r>
                        <a:rPr lang="en-US" altLang="zh-CN" sz="1100" b="0" i="0" u="none" strike="noStrike">
                          <a:solidFill>
                            <a:srgbClr val="000000"/>
                          </a:solidFill>
                          <a:effectLst/>
                          <a:latin typeface="宋体"/>
                        </a:rPr>
                        <a:t>39.1679</a:t>
                      </a:r>
                    </a:p>
                  </a:txBody>
                  <a:tcPr marL="9525" marR="9525" marT="9525" marB="0"/>
                </a:tc>
                <a:tc>
                  <a:txBody>
                    <a:bodyPr/>
                    <a:lstStyle/>
                    <a:p>
                      <a:pPr algn="ctr" fontAlgn="t"/>
                      <a:r>
                        <a:rPr lang="en-US" altLang="zh-CN" sz="1100" b="0" i="0" u="none" strike="noStrike">
                          <a:solidFill>
                            <a:srgbClr val="000000"/>
                          </a:solidFill>
                          <a:effectLst/>
                          <a:latin typeface="宋体"/>
                        </a:rPr>
                        <a:t>301,204,979.1986</a:t>
                      </a:r>
                    </a:p>
                  </a:txBody>
                  <a:tcPr marL="9525" marR="9525" marT="9525" marB="0"/>
                </a:tc>
                <a:tc>
                  <a:txBody>
                    <a:bodyPr/>
                    <a:lstStyle/>
                    <a:p>
                      <a:pPr algn="ctr" fontAlgn="t"/>
                      <a:r>
                        <a:rPr lang="zh-CN" altLang="en-US" sz="1100" b="0" i="0" u="none" strike="noStrike">
                          <a:solidFill>
                            <a:srgbClr val="000000"/>
                          </a:solidFill>
                          <a:effectLst/>
                          <a:latin typeface="宋体"/>
                        </a:rPr>
                        <a:t>材料</a:t>
                      </a:r>
                    </a:p>
                  </a:txBody>
                  <a:tcPr marL="9525" marR="9525" marT="9525" marB="0"/>
                </a:tc>
              </a:tr>
              <a:tr h="181098">
                <a:tc>
                  <a:txBody>
                    <a:bodyPr/>
                    <a:lstStyle/>
                    <a:p>
                      <a:pPr algn="ctr" fontAlgn="t"/>
                      <a:r>
                        <a:rPr lang="en-GB" sz="1100" b="0" i="0" u="none" strike="noStrike">
                          <a:solidFill>
                            <a:srgbClr val="000000"/>
                          </a:solidFill>
                          <a:effectLst/>
                          <a:latin typeface="宋体"/>
                        </a:rPr>
                        <a:t>1980.HK</a:t>
                      </a:r>
                    </a:p>
                  </a:txBody>
                  <a:tcPr marL="9525" marR="9525" marT="9525" marB="0"/>
                </a:tc>
                <a:tc>
                  <a:txBody>
                    <a:bodyPr/>
                    <a:lstStyle/>
                    <a:p>
                      <a:pPr algn="ctr" fontAlgn="t"/>
                      <a:r>
                        <a:rPr lang="zh-CN" altLang="en-US" sz="1100" b="0" i="0" u="none" strike="noStrike">
                          <a:solidFill>
                            <a:srgbClr val="000000"/>
                          </a:solidFill>
                          <a:effectLst/>
                          <a:latin typeface="宋体"/>
                        </a:rPr>
                        <a:t>天鸽互动</a:t>
                      </a:r>
                    </a:p>
                  </a:txBody>
                  <a:tcPr marL="9525" marR="9525" marT="9525" marB="0"/>
                </a:tc>
                <a:tc>
                  <a:txBody>
                    <a:bodyPr/>
                    <a:lstStyle/>
                    <a:p>
                      <a:pPr algn="ctr" fontAlgn="t"/>
                      <a:r>
                        <a:rPr lang="en-US" altLang="zh-CN" sz="1100" b="0" i="0" u="none" strike="noStrike">
                          <a:solidFill>
                            <a:srgbClr val="000000"/>
                          </a:solidFill>
                          <a:effectLst/>
                          <a:latin typeface="宋体"/>
                        </a:rPr>
                        <a:t>36.4516</a:t>
                      </a:r>
                    </a:p>
                  </a:txBody>
                  <a:tcPr marL="9525" marR="9525" marT="9525" marB="0"/>
                </a:tc>
                <a:tc>
                  <a:txBody>
                    <a:bodyPr/>
                    <a:lstStyle/>
                    <a:p>
                      <a:pPr algn="ctr" fontAlgn="t"/>
                      <a:r>
                        <a:rPr lang="en-US" altLang="zh-CN" sz="1100" b="0" i="0" u="none" strike="noStrike">
                          <a:solidFill>
                            <a:srgbClr val="000000"/>
                          </a:solidFill>
                          <a:effectLst/>
                          <a:latin typeface="宋体"/>
                        </a:rPr>
                        <a:t>4,198,242,306.7530</a:t>
                      </a:r>
                    </a:p>
                  </a:txBody>
                  <a:tcPr marL="9525" marR="9525" marT="9525" marB="0"/>
                </a:tc>
                <a:tc>
                  <a:txBody>
                    <a:bodyPr/>
                    <a:lstStyle/>
                    <a:p>
                      <a:pPr algn="ctr" fontAlgn="t"/>
                      <a:r>
                        <a:rPr lang="zh-CN" altLang="en-US" sz="1100" b="0" i="0" u="none" strike="noStrike">
                          <a:solidFill>
                            <a:srgbClr val="000000"/>
                          </a:solidFill>
                          <a:effectLst/>
                          <a:latin typeface="宋体"/>
                        </a:rPr>
                        <a:t>信息技术</a:t>
                      </a:r>
                    </a:p>
                  </a:txBody>
                  <a:tcPr marL="9525" marR="9525" marT="9525" marB="0"/>
                </a:tc>
              </a:tr>
              <a:tr h="352514">
                <a:tc>
                  <a:txBody>
                    <a:bodyPr/>
                    <a:lstStyle/>
                    <a:p>
                      <a:pPr algn="ctr" fontAlgn="t"/>
                      <a:r>
                        <a:rPr lang="en-GB" sz="1100" b="0" i="0" u="none" strike="noStrike">
                          <a:solidFill>
                            <a:srgbClr val="000000"/>
                          </a:solidFill>
                          <a:effectLst/>
                          <a:latin typeface="宋体"/>
                        </a:rPr>
                        <a:t>0295.HK</a:t>
                      </a:r>
                    </a:p>
                  </a:txBody>
                  <a:tcPr marL="9525" marR="9525" marT="9525" marB="0"/>
                </a:tc>
                <a:tc>
                  <a:txBody>
                    <a:bodyPr/>
                    <a:lstStyle/>
                    <a:p>
                      <a:pPr algn="ctr" fontAlgn="t"/>
                      <a:r>
                        <a:rPr lang="zh-CN" altLang="en-US" sz="1100" b="0" i="0" u="none" strike="noStrike">
                          <a:solidFill>
                            <a:srgbClr val="000000"/>
                          </a:solidFill>
                          <a:effectLst/>
                          <a:latin typeface="宋体"/>
                        </a:rPr>
                        <a:t>江山控股</a:t>
                      </a:r>
                    </a:p>
                  </a:txBody>
                  <a:tcPr marL="9525" marR="9525" marT="9525" marB="0"/>
                </a:tc>
                <a:tc>
                  <a:txBody>
                    <a:bodyPr/>
                    <a:lstStyle/>
                    <a:p>
                      <a:pPr algn="ctr" fontAlgn="t"/>
                      <a:r>
                        <a:rPr lang="en-US" altLang="zh-CN" sz="1100" b="0" i="0" u="none" strike="noStrike">
                          <a:solidFill>
                            <a:srgbClr val="000000"/>
                          </a:solidFill>
                          <a:effectLst/>
                          <a:latin typeface="宋体"/>
                        </a:rPr>
                        <a:t>35.6061</a:t>
                      </a:r>
                    </a:p>
                  </a:txBody>
                  <a:tcPr marL="9525" marR="9525" marT="9525" marB="0"/>
                </a:tc>
                <a:tc>
                  <a:txBody>
                    <a:bodyPr/>
                    <a:lstStyle/>
                    <a:p>
                      <a:pPr algn="ctr" fontAlgn="t"/>
                      <a:r>
                        <a:rPr lang="en-US" altLang="zh-CN" sz="1100" b="0" i="0" u="none" strike="noStrike">
                          <a:solidFill>
                            <a:srgbClr val="000000"/>
                          </a:solidFill>
                          <a:effectLst/>
                          <a:latin typeface="宋体"/>
                        </a:rPr>
                        <a:t>11,750,354,959.9319</a:t>
                      </a:r>
                    </a:p>
                  </a:txBody>
                  <a:tcPr marL="9525" marR="9525" marT="9525" marB="0"/>
                </a:tc>
                <a:tc>
                  <a:txBody>
                    <a:bodyPr/>
                    <a:lstStyle/>
                    <a:p>
                      <a:pPr algn="ctr" fontAlgn="t"/>
                      <a:r>
                        <a:rPr lang="zh-CN" altLang="en-US" sz="1100" b="0" i="0" u="none" strike="noStrike">
                          <a:solidFill>
                            <a:srgbClr val="000000"/>
                          </a:solidFill>
                          <a:effectLst/>
                          <a:latin typeface="宋体"/>
                        </a:rPr>
                        <a:t>可选消费</a:t>
                      </a:r>
                    </a:p>
                  </a:txBody>
                  <a:tcPr marL="9525" marR="9525" marT="9525" marB="0"/>
                </a:tc>
              </a:tr>
              <a:tr h="181098">
                <a:tc>
                  <a:txBody>
                    <a:bodyPr/>
                    <a:lstStyle/>
                    <a:p>
                      <a:pPr algn="ctr" fontAlgn="t"/>
                      <a:r>
                        <a:rPr lang="en-GB" sz="1100" b="0" i="0" u="none" strike="noStrike">
                          <a:solidFill>
                            <a:srgbClr val="000000"/>
                          </a:solidFill>
                          <a:effectLst/>
                          <a:latin typeface="宋体"/>
                        </a:rPr>
                        <a:t>0705.HK</a:t>
                      </a:r>
                    </a:p>
                  </a:txBody>
                  <a:tcPr marL="9525" marR="9525" marT="9525" marB="0"/>
                </a:tc>
                <a:tc>
                  <a:txBody>
                    <a:bodyPr/>
                    <a:lstStyle/>
                    <a:p>
                      <a:pPr algn="ctr" fontAlgn="t"/>
                      <a:r>
                        <a:rPr lang="zh-CN" altLang="en-US" sz="1100" b="0" i="0" u="none" strike="noStrike">
                          <a:solidFill>
                            <a:srgbClr val="000000"/>
                          </a:solidFill>
                          <a:effectLst/>
                          <a:latin typeface="宋体"/>
                        </a:rPr>
                        <a:t>鼎和矿业</a:t>
                      </a:r>
                    </a:p>
                  </a:txBody>
                  <a:tcPr marL="9525" marR="9525" marT="9525" marB="0"/>
                </a:tc>
                <a:tc>
                  <a:txBody>
                    <a:bodyPr/>
                    <a:lstStyle/>
                    <a:p>
                      <a:pPr algn="ctr" fontAlgn="t"/>
                      <a:r>
                        <a:rPr lang="en-US" altLang="zh-CN" sz="1100" b="0" i="0" u="none" strike="noStrike">
                          <a:solidFill>
                            <a:srgbClr val="000000"/>
                          </a:solidFill>
                          <a:effectLst/>
                          <a:latin typeface="宋体"/>
                        </a:rPr>
                        <a:t>35.2941</a:t>
                      </a:r>
                    </a:p>
                  </a:txBody>
                  <a:tcPr marL="9525" marR="9525" marT="9525" marB="0"/>
                </a:tc>
                <a:tc>
                  <a:txBody>
                    <a:bodyPr/>
                    <a:lstStyle/>
                    <a:p>
                      <a:pPr algn="ctr" fontAlgn="t"/>
                      <a:r>
                        <a:rPr lang="en-US" altLang="zh-CN" sz="1100" b="0" i="0" u="none" strike="noStrike">
                          <a:solidFill>
                            <a:srgbClr val="000000"/>
                          </a:solidFill>
                          <a:effectLst/>
                          <a:latin typeface="宋体"/>
                        </a:rPr>
                        <a:t>454,445,163.9212</a:t>
                      </a:r>
                    </a:p>
                  </a:txBody>
                  <a:tcPr marL="9525" marR="9525" marT="9525" marB="0"/>
                </a:tc>
                <a:tc>
                  <a:txBody>
                    <a:bodyPr/>
                    <a:lstStyle/>
                    <a:p>
                      <a:pPr algn="ctr" fontAlgn="t"/>
                      <a:r>
                        <a:rPr lang="zh-CN" altLang="en-US" sz="1100" b="0" i="0" u="none" strike="noStrike">
                          <a:solidFill>
                            <a:srgbClr val="000000"/>
                          </a:solidFill>
                          <a:effectLst/>
                          <a:latin typeface="宋体"/>
                        </a:rPr>
                        <a:t>材料</a:t>
                      </a:r>
                    </a:p>
                  </a:txBody>
                  <a:tcPr marL="9525" marR="9525" marT="9525" marB="0"/>
                </a:tc>
              </a:tr>
              <a:tr h="352514">
                <a:tc>
                  <a:txBody>
                    <a:bodyPr/>
                    <a:lstStyle/>
                    <a:p>
                      <a:pPr algn="ctr" fontAlgn="t"/>
                      <a:r>
                        <a:rPr lang="en-GB" sz="1100" b="0" i="0" u="none" strike="noStrike">
                          <a:solidFill>
                            <a:srgbClr val="000000"/>
                          </a:solidFill>
                          <a:effectLst/>
                          <a:latin typeface="宋体"/>
                        </a:rPr>
                        <a:t>0708.HK</a:t>
                      </a:r>
                    </a:p>
                  </a:txBody>
                  <a:tcPr marL="9525" marR="9525" marT="9525" marB="0"/>
                </a:tc>
                <a:tc>
                  <a:txBody>
                    <a:bodyPr/>
                    <a:lstStyle/>
                    <a:p>
                      <a:pPr algn="ctr" fontAlgn="t"/>
                      <a:r>
                        <a:rPr lang="zh-CN" altLang="en-US" sz="1100" b="0" i="0" u="none" strike="noStrike">
                          <a:solidFill>
                            <a:srgbClr val="000000"/>
                          </a:solidFill>
                          <a:effectLst/>
                          <a:latin typeface="宋体"/>
                        </a:rPr>
                        <a:t>新传媒</a:t>
                      </a:r>
                    </a:p>
                  </a:txBody>
                  <a:tcPr marL="9525" marR="9525" marT="9525" marB="0"/>
                </a:tc>
                <a:tc>
                  <a:txBody>
                    <a:bodyPr/>
                    <a:lstStyle/>
                    <a:p>
                      <a:pPr algn="ctr" fontAlgn="t"/>
                      <a:r>
                        <a:rPr lang="en-US" altLang="zh-CN" sz="1100" b="0" i="0" u="none" strike="noStrike">
                          <a:solidFill>
                            <a:srgbClr val="000000"/>
                          </a:solidFill>
                          <a:effectLst/>
                          <a:latin typeface="宋体"/>
                        </a:rPr>
                        <a:t>34.5924</a:t>
                      </a:r>
                    </a:p>
                  </a:txBody>
                  <a:tcPr marL="9525" marR="9525" marT="9525" marB="0"/>
                </a:tc>
                <a:tc>
                  <a:txBody>
                    <a:bodyPr/>
                    <a:lstStyle/>
                    <a:p>
                      <a:pPr algn="ctr" fontAlgn="t"/>
                      <a:r>
                        <a:rPr lang="en-US" altLang="zh-CN" sz="1100" b="0" i="0" u="none" strike="noStrike">
                          <a:solidFill>
                            <a:srgbClr val="000000"/>
                          </a:solidFill>
                          <a:effectLst/>
                          <a:latin typeface="宋体"/>
                        </a:rPr>
                        <a:t>4,631,342,918.4000</a:t>
                      </a:r>
                    </a:p>
                  </a:txBody>
                  <a:tcPr marL="9525" marR="9525" marT="9525" marB="0"/>
                </a:tc>
                <a:tc>
                  <a:txBody>
                    <a:bodyPr/>
                    <a:lstStyle/>
                    <a:p>
                      <a:pPr algn="ctr" fontAlgn="t"/>
                      <a:r>
                        <a:rPr lang="zh-CN" altLang="en-US" sz="1100" b="0" i="0" u="none" strike="noStrike">
                          <a:solidFill>
                            <a:srgbClr val="000000"/>
                          </a:solidFill>
                          <a:effectLst/>
                          <a:latin typeface="宋体"/>
                        </a:rPr>
                        <a:t>可选消费</a:t>
                      </a:r>
                    </a:p>
                  </a:txBody>
                  <a:tcPr marL="9525" marR="9525" marT="9525" marB="0"/>
                </a:tc>
              </a:tr>
              <a:tr h="352514">
                <a:tc>
                  <a:txBody>
                    <a:bodyPr/>
                    <a:lstStyle/>
                    <a:p>
                      <a:pPr algn="ctr" fontAlgn="t"/>
                      <a:r>
                        <a:rPr lang="en-GB" sz="1100" b="0" i="0" u="none" strike="noStrike">
                          <a:solidFill>
                            <a:srgbClr val="000000"/>
                          </a:solidFill>
                          <a:effectLst/>
                          <a:latin typeface="宋体"/>
                        </a:rPr>
                        <a:t>1094.HK</a:t>
                      </a:r>
                    </a:p>
                  </a:txBody>
                  <a:tcPr marL="9525" marR="9525" marT="9525" marB="0"/>
                </a:tc>
                <a:tc>
                  <a:txBody>
                    <a:bodyPr/>
                    <a:lstStyle/>
                    <a:p>
                      <a:pPr algn="ctr" fontAlgn="t"/>
                      <a:r>
                        <a:rPr lang="zh-CN" altLang="en-US" sz="1100" b="0" i="0" u="none" strike="noStrike">
                          <a:solidFill>
                            <a:srgbClr val="000000"/>
                          </a:solidFill>
                          <a:effectLst/>
                          <a:latin typeface="宋体"/>
                        </a:rPr>
                        <a:t>中国公共采购</a:t>
                      </a:r>
                    </a:p>
                  </a:txBody>
                  <a:tcPr marL="9525" marR="9525" marT="9525" marB="0"/>
                </a:tc>
                <a:tc>
                  <a:txBody>
                    <a:bodyPr/>
                    <a:lstStyle/>
                    <a:p>
                      <a:pPr algn="ctr" fontAlgn="t"/>
                      <a:r>
                        <a:rPr lang="en-US" altLang="zh-CN" sz="1100" b="0" i="0" u="none" strike="noStrike">
                          <a:solidFill>
                            <a:srgbClr val="000000"/>
                          </a:solidFill>
                          <a:effectLst/>
                          <a:latin typeface="宋体"/>
                        </a:rPr>
                        <a:t>33.9623</a:t>
                      </a:r>
                    </a:p>
                  </a:txBody>
                  <a:tcPr marL="9525" marR="9525" marT="9525" marB="0"/>
                </a:tc>
                <a:tc>
                  <a:txBody>
                    <a:bodyPr/>
                    <a:lstStyle/>
                    <a:p>
                      <a:pPr algn="ctr" fontAlgn="t"/>
                      <a:r>
                        <a:rPr lang="en-US" altLang="zh-CN" sz="1100" b="0" i="0" u="none" strike="noStrike">
                          <a:solidFill>
                            <a:srgbClr val="000000"/>
                          </a:solidFill>
                          <a:effectLst/>
                          <a:latin typeface="宋体"/>
                        </a:rPr>
                        <a:t>2,037,910,804.0385</a:t>
                      </a:r>
                    </a:p>
                  </a:txBody>
                  <a:tcPr marL="9525" marR="9525" marT="9525" marB="0"/>
                </a:tc>
                <a:tc>
                  <a:txBody>
                    <a:bodyPr/>
                    <a:lstStyle/>
                    <a:p>
                      <a:pPr algn="ctr" fontAlgn="t"/>
                      <a:r>
                        <a:rPr lang="zh-CN" altLang="en-US" sz="1100" b="0" i="0" u="none" strike="noStrike">
                          <a:solidFill>
                            <a:srgbClr val="000000"/>
                          </a:solidFill>
                          <a:effectLst/>
                          <a:latin typeface="宋体"/>
                        </a:rPr>
                        <a:t>信息技术</a:t>
                      </a:r>
                    </a:p>
                  </a:txBody>
                  <a:tcPr marL="9525" marR="9525" marT="9525" marB="0"/>
                </a:tc>
              </a:tr>
              <a:tr h="181098">
                <a:tc>
                  <a:txBody>
                    <a:bodyPr/>
                    <a:lstStyle/>
                    <a:p>
                      <a:pPr algn="ctr" fontAlgn="t"/>
                      <a:r>
                        <a:rPr lang="en-GB" sz="1100" b="0" i="0" u="none" strike="noStrike">
                          <a:solidFill>
                            <a:srgbClr val="000000"/>
                          </a:solidFill>
                          <a:effectLst/>
                          <a:latin typeface="宋体"/>
                        </a:rPr>
                        <a:t>1011.HK</a:t>
                      </a:r>
                    </a:p>
                  </a:txBody>
                  <a:tcPr marL="9525" marR="9525" marT="9525" marB="0"/>
                </a:tc>
                <a:tc>
                  <a:txBody>
                    <a:bodyPr/>
                    <a:lstStyle/>
                    <a:p>
                      <a:pPr algn="ctr" fontAlgn="t"/>
                      <a:r>
                        <a:rPr lang="zh-CN" altLang="en-US" sz="1100" b="0" i="0" u="none" strike="noStrike">
                          <a:solidFill>
                            <a:srgbClr val="000000"/>
                          </a:solidFill>
                          <a:effectLst/>
                          <a:latin typeface="宋体"/>
                        </a:rPr>
                        <a:t>泰凌医药</a:t>
                      </a:r>
                    </a:p>
                  </a:txBody>
                  <a:tcPr marL="9525" marR="9525" marT="9525" marB="0"/>
                </a:tc>
                <a:tc>
                  <a:txBody>
                    <a:bodyPr/>
                    <a:lstStyle/>
                    <a:p>
                      <a:pPr algn="ctr" fontAlgn="t"/>
                      <a:r>
                        <a:rPr lang="en-US" altLang="zh-CN" sz="1100" b="0" i="0" u="none" strike="noStrike">
                          <a:solidFill>
                            <a:srgbClr val="000000"/>
                          </a:solidFill>
                          <a:effectLst/>
                          <a:latin typeface="宋体"/>
                        </a:rPr>
                        <a:t>31.2500</a:t>
                      </a:r>
                    </a:p>
                  </a:txBody>
                  <a:tcPr marL="9525" marR="9525" marT="9525" marB="0"/>
                </a:tc>
                <a:tc>
                  <a:txBody>
                    <a:bodyPr/>
                    <a:lstStyle/>
                    <a:p>
                      <a:pPr algn="ctr" fontAlgn="t"/>
                      <a:r>
                        <a:rPr lang="en-US" altLang="zh-CN" sz="1100" b="0" i="0" u="none" strike="noStrike">
                          <a:solidFill>
                            <a:srgbClr val="000000"/>
                          </a:solidFill>
                          <a:effectLst/>
                          <a:latin typeface="宋体"/>
                        </a:rPr>
                        <a:t>1,942,931,001.8488</a:t>
                      </a:r>
                    </a:p>
                  </a:txBody>
                  <a:tcPr marL="9525" marR="9525" marT="9525" marB="0"/>
                </a:tc>
                <a:tc>
                  <a:txBody>
                    <a:bodyPr/>
                    <a:lstStyle/>
                    <a:p>
                      <a:pPr algn="ctr" fontAlgn="t"/>
                      <a:r>
                        <a:rPr lang="zh-CN" altLang="en-US" sz="1100" b="0" i="0" u="none" strike="noStrike">
                          <a:solidFill>
                            <a:srgbClr val="000000"/>
                          </a:solidFill>
                          <a:effectLst/>
                          <a:latin typeface="宋体"/>
                        </a:rPr>
                        <a:t>医疗保健</a:t>
                      </a:r>
                    </a:p>
                  </a:txBody>
                  <a:tcPr marL="9525" marR="9525" marT="9525" marB="0"/>
                </a:tc>
              </a:tr>
              <a:tr h="181098">
                <a:tc>
                  <a:txBody>
                    <a:bodyPr/>
                    <a:lstStyle/>
                    <a:p>
                      <a:pPr algn="ctr" fontAlgn="t"/>
                      <a:r>
                        <a:rPr lang="en-GB" sz="1100" b="0" i="0" u="none" strike="noStrike">
                          <a:solidFill>
                            <a:srgbClr val="000000"/>
                          </a:solidFill>
                          <a:effectLst/>
                          <a:latin typeface="宋体"/>
                        </a:rPr>
                        <a:t>0444.HK</a:t>
                      </a:r>
                    </a:p>
                  </a:txBody>
                  <a:tcPr marL="9525" marR="9525" marT="9525" marB="0"/>
                </a:tc>
                <a:tc>
                  <a:txBody>
                    <a:bodyPr/>
                    <a:lstStyle/>
                    <a:p>
                      <a:pPr algn="ctr" fontAlgn="t"/>
                      <a:r>
                        <a:rPr lang="en-GB" sz="1100" b="0" i="0" u="none" strike="noStrike">
                          <a:solidFill>
                            <a:srgbClr val="000000"/>
                          </a:solidFill>
                          <a:effectLst/>
                          <a:latin typeface="宋体"/>
                        </a:rPr>
                        <a:t>SINCEREWATCH HK</a:t>
                      </a:r>
                    </a:p>
                  </a:txBody>
                  <a:tcPr marL="9525" marR="9525" marT="9525" marB="0"/>
                </a:tc>
                <a:tc>
                  <a:txBody>
                    <a:bodyPr/>
                    <a:lstStyle/>
                    <a:p>
                      <a:pPr algn="ctr" fontAlgn="t"/>
                      <a:r>
                        <a:rPr lang="en-US" altLang="zh-CN" sz="1100" b="0" i="0" u="none" strike="noStrike">
                          <a:solidFill>
                            <a:srgbClr val="000000"/>
                          </a:solidFill>
                          <a:effectLst/>
                          <a:latin typeface="宋体"/>
                        </a:rPr>
                        <a:t>31.0345</a:t>
                      </a:r>
                    </a:p>
                  </a:txBody>
                  <a:tcPr marL="9525" marR="9525" marT="9525" marB="0"/>
                </a:tc>
                <a:tc>
                  <a:txBody>
                    <a:bodyPr/>
                    <a:lstStyle/>
                    <a:p>
                      <a:pPr algn="ctr" fontAlgn="t"/>
                      <a:r>
                        <a:rPr lang="en-US" altLang="zh-CN" sz="1100" b="0" i="0" u="none" strike="noStrike">
                          <a:solidFill>
                            <a:srgbClr val="000000"/>
                          </a:solidFill>
                          <a:effectLst/>
                          <a:latin typeface="宋体"/>
                        </a:rPr>
                        <a:t>2,082,064,688.0000</a:t>
                      </a:r>
                    </a:p>
                  </a:txBody>
                  <a:tcPr marL="9525" marR="9525" marT="9525" marB="0"/>
                </a:tc>
                <a:tc>
                  <a:txBody>
                    <a:bodyPr/>
                    <a:lstStyle/>
                    <a:p>
                      <a:pPr algn="ctr" fontAlgn="t"/>
                      <a:r>
                        <a:rPr lang="zh-CN" altLang="en-US" sz="1100" b="0" i="0" u="none" strike="noStrike">
                          <a:solidFill>
                            <a:srgbClr val="000000"/>
                          </a:solidFill>
                          <a:effectLst/>
                          <a:latin typeface="宋体"/>
                        </a:rPr>
                        <a:t>可选消费</a:t>
                      </a:r>
                    </a:p>
                  </a:txBody>
                  <a:tcPr marL="9525" marR="9525" marT="9525" marB="0"/>
                </a:tc>
              </a:tr>
              <a:tr h="352514">
                <a:tc>
                  <a:txBody>
                    <a:bodyPr/>
                    <a:lstStyle/>
                    <a:p>
                      <a:pPr algn="ctr" fontAlgn="t"/>
                      <a:r>
                        <a:rPr lang="en-GB" sz="1100" b="0" i="0" u="none" strike="noStrike">
                          <a:solidFill>
                            <a:srgbClr val="000000"/>
                          </a:solidFill>
                          <a:effectLst/>
                          <a:latin typeface="宋体"/>
                        </a:rPr>
                        <a:t>8030.HK</a:t>
                      </a:r>
                    </a:p>
                  </a:txBody>
                  <a:tcPr marL="9525" marR="9525" marT="9525" marB="0"/>
                </a:tc>
                <a:tc>
                  <a:txBody>
                    <a:bodyPr/>
                    <a:lstStyle/>
                    <a:p>
                      <a:pPr algn="ctr" fontAlgn="t"/>
                      <a:r>
                        <a:rPr lang="zh-CN" altLang="en-US" sz="1100" b="0" i="0" u="none" strike="noStrike">
                          <a:solidFill>
                            <a:srgbClr val="000000"/>
                          </a:solidFill>
                          <a:effectLst/>
                          <a:latin typeface="宋体"/>
                        </a:rPr>
                        <a:t>汇联金融服务</a:t>
                      </a:r>
                    </a:p>
                  </a:txBody>
                  <a:tcPr marL="9525" marR="9525" marT="9525" marB="0"/>
                </a:tc>
                <a:tc>
                  <a:txBody>
                    <a:bodyPr/>
                    <a:lstStyle/>
                    <a:p>
                      <a:pPr algn="ctr" fontAlgn="t"/>
                      <a:r>
                        <a:rPr lang="en-US" altLang="zh-CN" sz="1100" b="0" i="0" u="none" strike="noStrike">
                          <a:solidFill>
                            <a:srgbClr val="000000"/>
                          </a:solidFill>
                          <a:effectLst/>
                          <a:latin typeface="宋体"/>
                        </a:rPr>
                        <a:t>30.4348</a:t>
                      </a:r>
                    </a:p>
                  </a:txBody>
                  <a:tcPr marL="9525" marR="9525" marT="9525" marB="0"/>
                </a:tc>
                <a:tc>
                  <a:txBody>
                    <a:bodyPr/>
                    <a:lstStyle/>
                    <a:p>
                      <a:pPr algn="ctr" fontAlgn="t"/>
                      <a:r>
                        <a:rPr lang="en-US" altLang="zh-CN" sz="1100" b="0" i="0" u="none" strike="noStrike">
                          <a:solidFill>
                            <a:srgbClr val="000000"/>
                          </a:solidFill>
                          <a:effectLst/>
                          <a:latin typeface="宋体"/>
                        </a:rPr>
                        <a:t>727,249,534.1100</a:t>
                      </a:r>
                    </a:p>
                  </a:txBody>
                  <a:tcPr marL="9525" marR="9525" marT="9525" marB="0"/>
                </a:tc>
                <a:tc>
                  <a:txBody>
                    <a:bodyPr/>
                    <a:lstStyle/>
                    <a:p>
                      <a:pPr algn="ctr" fontAlgn="t"/>
                      <a:r>
                        <a:rPr lang="zh-CN" altLang="en-US" sz="1100" b="0" i="0" u="none" strike="noStrike">
                          <a:solidFill>
                            <a:srgbClr val="000000"/>
                          </a:solidFill>
                          <a:effectLst/>
                          <a:latin typeface="宋体"/>
                        </a:rPr>
                        <a:t>金融</a:t>
                      </a:r>
                    </a:p>
                  </a:txBody>
                  <a:tcPr marL="9525" marR="9525" marT="9525" marB="0"/>
                </a:tc>
              </a:tr>
              <a:tr h="181098">
                <a:tc>
                  <a:txBody>
                    <a:bodyPr/>
                    <a:lstStyle/>
                    <a:p>
                      <a:pPr algn="ctr" fontAlgn="t"/>
                      <a:r>
                        <a:rPr lang="en-GB" sz="1100" b="0" i="0" u="none" strike="noStrike">
                          <a:solidFill>
                            <a:srgbClr val="000000"/>
                          </a:solidFill>
                          <a:effectLst/>
                          <a:latin typeface="宋体"/>
                        </a:rPr>
                        <a:t>1194.HK</a:t>
                      </a:r>
                    </a:p>
                  </a:txBody>
                  <a:tcPr marL="9525" marR="9525" marT="9525" marB="0"/>
                </a:tc>
                <a:tc>
                  <a:txBody>
                    <a:bodyPr/>
                    <a:lstStyle/>
                    <a:p>
                      <a:pPr algn="ctr" fontAlgn="t"/>
                      <a:r>
                        <a:rPr lang="zh-CN" altLang="en-US" sz="1100" b="0" i="0" u="none" strike="noStrike">
                          <a:solidFill>
                            <a:srgbClr val="000000"/>
                          </a:solidFill>
                          <a:effectLst/>
                          <a:latin typeface="宋体"/>
                        </a:rPr>
                        <a:t>中国贵金属</a:t>
                      </a:r>
                    </a:p>
                  </a:txBody>
                  <a:tcPr marL="9525" marR="9525" marT="9525" marB="0"/>
                </a:tc>
                <a:tc>
                  <a:txBody>
                    <a:bodyPr/>
                    <a:lstStyle/>
                    <a:p>
                      <a:pPr algn="ctr" fontAlgn="t"/>
                      <a:r>
                        <a:rPr lang="en-US" altLang="zh-CN" sz="1100" b="0" i="0" u="none" strike="noStrike">
                          <a:solidFill>
                            <a:srgbClr val="000000"/>
                          </a:solidFill>
                          <a:effectLst/>
                          <a:latin typeface="宋体"/>
                        </a:rPr>
                        <a:t>29.7872</a:t>
                      </a:r>
                    </a:p>
                  </a:txBody>
                  <a:tcPr marL="9525" marR="9525" marT="9525" marB="0"/>
                </a:tc>
                <a:tc>
                  <a:txBody>
                    <a:bodyPr/>
                    <a:lstStyle/>
                    <a:p>
                      <a:pPr algn="ctr" fontAlgn="t"/>
                      <a:r>
                        <a:rPr lang="en-US" altLang="zh-CN" sz="1100" b="0" i="0" u="none" strike="noStrike">
                          <a:solidFill>
                            <a:srgbClr val="000000"/>
                          </a:solidFill>
                          <a:effectLst/>
                          <a:latin typeface="宋体"/>
                        </a:rPr>
                        <a:t>2,222,618,912.5322</a:t>
                      </a:r>
                    </a:p>
                  </a:txBody>
                  <a:tcPr marL="9525" marR="9525" marT="9525" marB="0"/>
                </a:tc>
                <a:tc>
                  <a:txBody>
                    <a:bodyPr/>
                    <a:lstStyle/>
                    <a:p>
                      <a:pPr algn="ctr" fontAlgn="t"/>
                      <a:r>
                        <a:rPr lang="zh-CN" altLang="en-US" sz="1100" b="0" i="0" u="none" strike="noStrike">
                          <a:solidFill>
                            <a:srgbClr val="000000"/>
                          </a:solidFill>
                          <a:effectLst/>
                          <a:latin typeface="宋体"/>
                        </a:rPr>
                        <a:t>材料</a:t>
                      </a:r>
                    </a:p>
                  </a:txBody>
                  <a:tcPr marL="9525" marR="9525" marT="9525" marB="0"/>
                </a:tc>
              </a:tr>
              <a:tr h="181098">
                <a:tc>
                  <a:txBody>
                    <a:bodyPr/>
                    <a:lstStyle/>
                    <a:p>
                      <a:pPr algn="ctr" fontAlgn="t"/>
                      <a:r>
                        <a:rPr lang="en-GB" sz="1100" b="0" i="0" u="none" strike="noStrike">
                          <a:solidFill>
                            <a:srgbClr val="000000"/>
                          </a:solidFill>
                          <a:effectLst/>
                          <a:latin typeface="宋体"/>
                        </a:rPr>
                        <a:t>1027.HK</a:t>
                      </a:r>
                    </a:p>
                  </a:txBody>
                  <a:tcPr marL="9525" marR="9525" marT="9525" marB="0"/>
                </a:tc>
                <a:tc>
                  <a:txBody>
                    <a:bodyPr/>
                    <a:lstStyle/>
                    <a:p>
                      <a:pPr algn="ctr" fontAlgn="t"/>
                      <a:r>
                        <a:rPr lang="zh-CN" altLang="en-US" sz="1100" b="0" i="0" u="none" strike="noStrike">
                          <a:solidFill>
                            <a:srgbClr val="000000"/>
                          </a:solidFill>
                          <a:effectLst/>
                          <a:latin typeface="宋体"/>
                        </a:rPr>
                        <a:t>集成伞业</a:t>
                      </a:r>
                    </a:p>
                  </a:txBody>
                  <a:tcPr marL="9525" marR="9525" marT="9525" marB="0"/>
                </a:tc>
                <a:tc>
                  <a:txBody>
                    <a:bodyPr/>
                    <a:lstStyle/>
                    <a:p>
                      <a:pPr algn="ctr" fontAlgn="t"/>
                      <a:r>
                        <a:rPr lang="en-US" altLang="zh-CN" sz="1100" b="0" i="0" u="none" strike="noStrike">
                          <a:solidFill>
                            <a:srgbClr val="000000"/>
                          </a:solidFill>
                          <a:effectLst/>
                          <a:latin typeface="宋体"/>
                        </a:rPr>
                        <a:t>29.6117</a:t>
                      </a:r>
                    </a:p>
                  </a:txBody>
                  <a:tcPr marL="9525" marR="9525" marT="9525" marB="0"/>
                </a:tc>
                <a:tc>
                  <a:txBody>
                    <a:bodyPr/>
                    <a:lstStyle/>
                    <a:p>
                      <a:pPr algn="ctr" fontAlgn="t"/>
                      <a:r>
                        <a:rPr lang="en-US" altLang="zh-CN" sz="1100" b="0" i="0" u="none" strike="noStrike">
                          <a:solidFill>
                            <a:srgbClr val="000000"/>
                          </a:solidFill>
                          <a:effectLst/>
                          <a:latin typeface="宋体"/>
                        </a:rPr>
                        <a:t>1,268,431,560.0000</a:t>
                      </a:r>
                    </a:p>
                  </a:txBody>
                  <a:tcPr marL="9525" marR="9525" marT="9525" marB="0"/>
                </a:tc>
                <a:tc>
                  <a:txBody>
                    <a:bodyPr/>
                    <a:lstStyle/>
                    <a:p>
                      <a:pPr algn="ctr" fontAlgn="t"/>
                      <a:r>
                        <a:rPr lang="zh-CN" altLang="en-US" sz="1100" b="0" i="0" u="none" strike="noStrike" dirty="0">
                          <a:solidFill>
                            <a:srgbClr val="000000"/>
                          </a:solidFill>
                          <a:effectLst/>
                          <a:latin typeface="宋体"/>
                        </a:rPr>
                        <a:t>可选消费</a:t>
                      </a:r>
                    </a:p>
                  </a:txBody>
                  <a:tcPr marL="9525" marR="9525" marT="9525" marB="0"/>
                </a:tc>
              </a:tr>
            </a:tbl>
          </a:graphicData>
        </a:graphic>
      </p:graphicFrame>
    </p:spTree>
    <p:extLst>
      <p:ext uri="{BB962C8B-B14F-4D97-AF65-F5344CB8AC3E}">
        <p14:creationId xmlns="" xmlns:p14="http://schemas.microsoft.com/office/powerpoint/2010/main" val="31066198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图片 3" descr="沃胜资产管理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099" name="标题 1"/>
          <p:cNvSpPr>
            <a:spLocks noGrp="1"/>
          </p:cNvSpPr>
          <p:nvPr>
            <p:ph type="ctrTitle"/>
          </p:nvPr>
        </p:nvSpPr>
        <p:spPr>
          <a:xfrm>
            <a:off x="642938" y="2857500"/>
            <a:ext cx="7772400" cy="1470025"/>
          </a:xfrm>
        </p:spPr>
        <p:txBody>
          <a:bodyPr/>
          <a:lstStyle/>
          <a:p>
            <a:r>
              <a:rPr lang="zh-CN" altLang="en-US" sz="5400" b="1" smtClean="0">
                <a:solidFill>
                  <a:schemeClr val="bg1"/>
                </a:solidFill>
              </a:rPr>
              <a:t>谢     谢 </a:t>
            </a:r>
          </a:p>
        </p:txBody>
      </p:sp>
      <p:sp>
        <p:nvSpPr>
          <p:cNvPr id="2" name="灯片编号占位符 1"/>
          <p:cNvSpPr>
            <a:spLocks noGrp="1"/>
          </p:cNvSpPr>
          <p:nvPr>
            <p:ph type="sldNum" sz="quarter" idx="12"/>
          </p:nvPr>
        </p:nvSpPr>
        <p:spPr/>
        <p:txBody>
          <a:bodyPr/>
          <a:lstStyle/>
          <a:p>
            <a:pPr>
              <a:defRPr/>
            </a:pPr>
            <a:fld id="{93F3D8AA-525E-4344-981D-71FC0508C9A6}" type="slidenum">
              <a:rPr lang="zh-CN" altLang="en-US" smtClean="0"/>
              <a:pPr>
                <a:defRPr/>
              </a:pPr>
              <a:t>29</a:t>
            </a:fld>
            <a:endParaRPr lang="zh-CN"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3</a:t>
            </a:fld>
            <a:endParaRPr lang="zh-CN" altLang="en-US"/>
          </a:p>
        </p:txBody>
      </p:sp>
      <p:sp>
        <p:nvSpPr>
          <p:cNvPr id="3" name="TextBox 2"/>
          <p:cNvSpPr txBox="1"/>
          <p:nvPr/>
        </p:nvSpPr>
        <p:spPr>
          <a:xfrm>
            <a:off x="35839" y="0"/>
            <a:ext cx="8643998" cy="523220"/>
          </a:xfrm>
          <a:prstGeom prst="rect">
            <a:avLst/>
          </a:prstGeom>
          <a:noFill/>
        </p:spPr>
        <p:txBody>
          <a:bodyPr wrap="square" rtlCol="0">
            <a:spAutoFit/>
          </a:bodyPr>
          <a:lstStyle/>
          <a:p>
            <a:r>
              <a:rPr lang="en-GB" altLang="zh-CN" sz="2800" b="1" dirty="0" smtClean="0">
                <a:solidFill>
                  <a:srgbClr val="FFFF00"/>
                </a:solidFill>
                <a:latin typeface="楷体" panose="02010609060101010101" pitchFamily="49" charset="-122"/>
                <a:ea typeface="楷体" panose="02010609060101010101" pitchFamily="49" charset="-122"/>
              </a:rPr>
              <a:t>1.1</a:t>
            </a:r>
            <a:r>
              <a:rPr lang="zh-CN" altLang="en-US" sz="2800" b="1" dirty="0">
                <a:solidFill>
                  <a:srgbClr val="FFFF00"/>
                </a:solidFill>
                <a:latin typeface="楷体" panose="02010609060101010101" pitchFamily="49" charset="-122"/>
                <a:ea typeface="楷体" panose="02010609060101010101" pitchFamily="49" charset="-122"/>
              </a:rPr>
              <a:t> </a:t>
            </a:r>
            <a:r>
              <a:rPr lang="zh-CN" altLang="en-US" sz="2800" b="1" dirty="0" smtClean="0">
                <a:solidFill>
                  <a:srgbClr val="FFFF00"/>
                </a:solidFill>
                <a:latin typeface="楷体" panose="02010609060101010101" pitchFamily="49" charset="-122"/>
                <a:ea typeface="楷体" panose="02010609060101010101" pitchFamily="49" charset="-122"/>
              </a:rPr>
              <a:t>世界各股市月表现</a:t>
            </a:r>
            <a:endParaRPr lang="en-US" altLang="zh-CN" sz="2800" b="1" dirty="0" smtClean="0">
              <a:solidFill>
                <a:srgbClr val="FFFF00"/>
              </a:solidFill>
              <a:latin typeface="楷体" panose="02010609060101010101" pitchFamily="49" charset="-122"/>
              <a:ea typeface="楷体" panose="02010609060101010101" pitchFamily="49" charset="-122"/>
            </a:endParaRPr>
          </a:p>
        </p:txBody>
      </p:sp>
      <p:pic>
        <p:nvPicPr>
          <p:cNvPr id="2050"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4390" y="740209"/>
            <a:ext cx="9119610" cy="3552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aphicFrame>
        <p:nvGraphicFramePr>
          <p:cNvPr id="4" name="表格 3"/>
          <p:cNvGraphicFramePr>
            <a:graphicFrameLocks noGrp="1"/>
          </p:cNvGraphicFramePr>
          <p:nvPr>
            <p:extLst>
              <p:ext uri="{D42A27DB-BD31-4B8C-83A1-F6EECF244321}">
                <p14:modId xmlns="" xmlns:p14="http://schemas.microsoft.com/office/powerpoint/2010/main" val="2402629770"/>
              </p:ext>
            </p:extLst>
          </p:nvPr>
        </p:nvGraphicFramePr>
        <p:xfrm>
          <a:off x="35837" y="4322952"/>
          <a:ext cx="9108162" cy="1986368"/>
        </p:xfrm>
        <a:graphic>
          <a:graphicData uri="http://schemas.openxmlformats.org/drawingml/2006/table">
            <a:tbl>
              <a:tblPr>
                <a:tableStyleId>{5C22544A-7EE6-4342-B048-85BDC9FD1C3A}</a:tableStyleId>
              </a:tblPr>
              <a:tblGrid>
                <a:gridCol w="908594"/>
                <a:gridCol w="908594"/>
                <a:gridCol w="585154"/>
                <a:gridCol w="760453"/>
                <a:gridCol w="612314"/>
                <a:gridCol w="809835"/>
                <a:gridCol w="503677"/>
                <a:gridCol w="770329"/>
                <a:gridCol w="898718"/>
                <a:gridCol w="503677"/>
                <a:gridCol w="503677"/>
                <a:gridCol w="533305"/>
                <a:gridCol w="809835"/>
              </a:tblGrid>
              <a:tr h="993184">
                <a:tc>
                  <a:txBody>
                    <a:bodyPr/>
                    <a:lstStyle/>
                    <a:p>
                      <a:pPr algn="ctr" fontAlgn="ctr"/>
                      <a:r>
                        <a:rPr lang="zh-CN" altLang="en-US" sz="1200" u="none" strike="noStrike" dirty="0">
                          <a:effectLst/>
                        </a:rPr>
                        <a:t>指数</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沪深</a:t>
                      </a:r>
                      <a:r>
                        <a:rPr lang="en-US" altLang="zh-CN" sz="1200" u="none" strike="noStrike" dirty="0">
                          <a:effectLst/>
                        </a:rPr>
                        <a:t>300</a:t>
                      </a:r>
                      <a:endParaRPr lang="en-US" altLang="zh-CN"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德国</a:t>
                      </a:r>
                      <a:r>
                        <a:rPr lang="en-GB" sz="1200" u="none" strike="noStrike" dirty="0">
                          <a:effectLst/>
                        </a:rPr>
                        <a:t>DAX</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日经</a:t>
                      </a:r>
                      <a:r>
                        <a:rPr lang="en-US" altLang="zh-CN" sz="1200" u="none" strike="noStrike" dirty="0">
                          <a:effectLst/>
                        </a:rPr>
                        <a:t>225</a:t>
                      </a:r>
                      <a:endParaRPr lang="en-US" altLang="zh-CN"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法国</a:t>
                      </a:r>
                      <a:r>
                        <a:rPr lang="en-GB" sz="1200" u="none" strike="noStrike" dirty="0">
                          <a:effectLst/>
                        </a:rPr>
                        <a:t>CAC40</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富时</a:t>
                      </a:r>
                      <a:r>
                        <a:rPr lang="en-US" altLang="zh-CN" sz="1200" u="none" strike="noStrike" dirty="0">
                          <a:effectLst/>
                        </a:rPr>
                        <a:t>100</a:t>
                      </a:r>
                      <a:endParaRPr lang="en-US" altLang="zh-CN"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恒生指数</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纳斯达克指数</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标普</a:t>
                      </a:r>
                      <a:r>
                        <a:rPr lang="en-US" altLang="zh-CN" sz="1200" u="none" strike="noStrike" dirty="0">
                          <a:effectLst/>
                        </a:rPr>
                        <a:t>500</a:t>
                      </a:r>
                      <a:endParaRPr lang="en-US" altLang="zh-CN"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道琼斯工业指数</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巴西</a:t>
                      </a:r>
                      <a:r>
                        <a:rPr lang="en-GB" sz="1200" u="none" strike="noStrike" dirty="0">
                          <a:effectLst/>
                        </a:rPr>
                        <a:t>IBOVESPA</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俄罗斯</a:t>
                      </a:r>
                      <a:r>
                        <a:rPr lang="en-GB" sz="1200" u="none" strike="noStrike" dirty="0">
                          <a:effectLst/>
                        </a:rPr>
                        <a:t>RTS</a:t>
                      </a:r>
                      <a:endParaRPr lang="en-GB"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孟买</a:t>
                      </a:r>
                      <a:r>
                        <a:rPr lang="en-GB" sz="1200" u="none" strike="noStrike" dirty="0">
                          <a:effectLst/>
                        </a:rPr>
                        <a:t>SENSEX30</a:t>
                      </a:r>
                      <a:endParaRPr lang="en-GB" sz="1200" b="0" i="0" u="none" strike="noStrike" dirty="0">
                        <a:solidFill>
                          <a:srgbClr val="000000"/>
                        </a:solidFill>
                        <a:effectLst/>
                        <a:latin typeface="宋体"/>
                      </a:endParaRPr>
                    </a:p>
                  </a:txBody>
                  <a:tcPr marL="0" marR="0" marT="0" marB="0" anchor="ctr"/>
                </a:tc>
              </a:tr>
              <a:tr h="496592">
                <a:tc>
                  <a:txBody>
                    <a:bodyPr/>
                    <a:lstStyle/>
                    <a:p>
                      <a:pPr algn="ctr" fontAlgn="ctr"/>
                      <a:r>
                        <a:rPr lang="zh-CN" altLang="en-US" sz="1200" u="none" strike="noStrike" dirty="0" smtClean="0">
                          <a:effectLst/>
                        </a:rPr>
                        <a:t>月涨跌</a:t>
                      </a:r>
                      <a:r>
                        <a:rPr lang="zh-CN" altLang="en-US" sz="1200" u="none" strike="noStrike" dirty="0">
                          <a:effectLst/>
                        </a:rPr>
                        <a:t>幅</a:t>
                      </a:r>
                      <a:endParaRPr lang="zh-CN" altLang="en-US" sz="1200" b="0" i="0" u="none" strike="noStrike" dirty="0">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11.16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4.09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2.59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1.67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(1.32)</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(1.36)</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(1.46)</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(2.07)</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(2.32)</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(2.89)</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(4.48)</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       </a:t>
                      </a:r>
                      <a:r>
                        <a:rPr lang="en-US" altLang="zh-CN" sz="1200" u="none" strike="noStrike" dirty="0">
                          <a:effectLst/>
                        </a:rPr>
                        <a:t>(6.48)</a:t>
                      </a:r>
                      <a:endParaRPr lang="en-US" altLang="zh-CN" sz="1200" b="0" i="0" u="none" strike="noStrike" dirty="0">
                        <a:solidFill>
                          <a:srgbClr val="000000"/>
                        </a:solidFill>
                        <a:effectLst/>
                        <a:latin typeface="宋体"/>
                      </a:endParaRPr>
                    </a:p>
                  </a:txBody>
                  <a:tcPr marL="0" marR="0" marT="0" marB="0" anchor="ctr"/>
                </a:tc>
              </a:tr>
              <a:tr h="496592">
                <a:tc>
                  <a:txBody>
                    <a:bodyPr/>
                    <a:lstStyle/>
                    <a:p>
                      <a:pPr algn="ctr" fontAlgn="ctr"/>
                      <a:r>
                        <a:rPr lang="zh-CN" altLang="en-US" sz="1200" u="none" strike="noStrike">
                          <a:effectLst/>
                        </a:rPr>
                        <a:t>年线</a:t>
                      </a:r>
                      <a:endParaRPr lang="zh-CN" altLang="en-US"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12.39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21.04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10.51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17.82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4.40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3.73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3.28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0.10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(0.62)</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0.17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a:effectLst/>
                        </a:rPr>
                        <a:t>   </a:t>
                      </a:r>
                      <a:r>
                        <a:rPr lang="en-US" altLang="zh-CN" sz="1200" u="none" strike="noStrike">
                          <a:effectLst/>
                        </a:rPr>
                        <a:t>8.31 </a:t>
                      </a:r>
                      <a:endParaRPr lang="en-US" altLang="zh-CN" sz="1200" b="0" i="0" u="none" strike="noStrike">
                        <a:solidFill>
                          <a:srgbClr val="000000"/>
                        </a:solidFill>
                        <a:effectLst/>
                        <a:latin typeface="宋体"/>
                      </a:endParaRPr>
                    </a:p>
                  </a:txBody>
                  <a:tcPr marL="0" marR="0" marT="0" marB="0" anchor="ctr"/>
                </a:tc>
                <a:tc>
                  <a:txBody>
                    <a:bodyPr/>
                    <a:lstStyle/>
                    <a:p>
                      <a:pPr algn="ctr" fontAlgn="ctr"/>
                      <a:r>
                        <a:rPr lang="zh-CN" altLang="en-US" sz="1200" u="none" strike="noStrike" dirty="0">
                          <a:effectLst/>
                        </a:rPr>
                        <a:t>       </a:t>
                      </a:r>
                      <a:r>
                        <a:rPr lang="en-US" altLang="zh-CN" sz="1200" u="none" strike="noStrike" dirty="0">
                          <a:effectLst/>
                        </a:rPr>
                        <a:t>(0.15)</a:t>
                      </a:r>
                      <a:endParaRPr lang="en-US" altLang="zh-CN" sz="1200" b="0" i="0" u="none" strike="noStrike" dirty="0">
                        <a:solidFill>
                          <a:srgbClr val="000000"/>
                        </a:solidFill>
                        <a:effectLst/>
                        <a:latin typeface="宋体"/>
                      </a:endParaRPr>
                    </a:p>
                  </a:txBody>
                  <a:tcPr marL="0" marR="0" marT="0" marB="0" anchor="ctr"/>
                </a:tc>
              </a:tr>
            </a:tbl>
          </a:graphicData>
        </a:graphic>
      </p:graphicFrame>
    </p:spTree>
    <p:extLst>
      <p:ext uri="{BB962C8B-B14F-4D97-AF65-F5344CB8AC3E}">
        <p14:creationId xmlns="" xmlns:p14="http://schemas.microsoft.com/office/powerpoint/2010/main" val="16241790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4</a:t>
            </a:fld>
            <a:endParaRPr lang="zh-CN" altLang="en-US"/>
          </a:p>
        </p:txBody>
      </p:sp>
      <p:sp>
        <p:nvSpPr>
          <p:cNvPr id="3" name="TextBox 2"/>
          <p:cNvSpPr txBox="1"/>
          <p:nvPr/>
        </p:nvSpPr>
        <p:spPr>
          <a:xfrm>
            <a:off x="35839" y="0"/>
            <a:ext cx="8643998" cy="523220"/>
          </a:xfrm>
          <a:prstGeom prst="rect">
            <a:avLst/>
          </a:prstGeom>
          <a:noFill/>
        </p:spPr>
        <p:txBody>
          <a:bodyPr wrap="square" rtlCol="0">
            <a:spAutoFit/>
          </a:bodyPr>
          <a:lstStyle/>
          <a:p>
            <a:r>
              <a:rPr lang="en-GB" altLang="zh-CN" sz="2800" b="1" dirty="0" smtClean="0">
                <a:solidFill>
                  <a:srgbClr val="FFFF00"/>
                </a:solidFill>
                <a:latin typeface="楷体" panose="02010609060101010101" pitchFamily="49" charset="-122"/>
                <a:ea typeface="楷体" panose="02010609060101010101" pitchFamily="49" charset="-122"/>
              </a:rPr>
              <a:t>1.2</a:t>
            </a:r>
            <a:r>
              <a:rPr lang="zh-CN" altLang="en-US" sz="2800" b="1" dirty="0" smtClean="0">
                <a:solidFill>
                  <a:srgbClr val="FFFF00"/>
                </a:solidFill>
                <a:latin typeface="楷体" panose="02010609060101010101" pitchFamily="49" charset="-122"/>
                <a:ea typeface="楷体" panose="02010609060101010101" pitchFamily="49" charset="-122"/>
              </a:rPr>
              <a:t> 美元，黄金，原油一周表现</a:t>
            </a:r>
            <a:endParaRPr lang="en-US" altLang="zh-CN" sz="2800" b="1" dirty="0" smtClean="0">
              <a:solidFill>
                <a:srgbClr val="FFFF00"/>
              </a:solidFill>
              <a:latin typeface="楷体" panose="02010609060101010101" pitchFamily="49" charset="-122"/>
              <a:ea typeface="楷体" panose="02010609060101010101" pitchFamily="49" charset="-122"/>
            </a:endParaRPr>
          </a:p>
        </p:txBody>
      </p:sp>
      <p:graphicFrame>
        <p:nvGraphicFramePr>
          <p:cNvPr id="4" name="表格 3"/>
          <p:cNvGraphicFramePr>
            <a:graphicFrameLocks noGrp="1"/>
          </p:cNvGraphicFramePr>
          <p:nvPr>
            <p:extLst>
              <p:ext uri="{D42A27DB-BD31-4B8C-83A1-F6EECF244321}">
                <p14:modId xmlns="" xmlns:p14="http://schemas.microsoft.com/office/powerpoint/2010/main" val="1653140784"/>
              </p:ext>
            </p:extLst>
          </p:nvPr>
        </p:nvGraphicFramePr>
        <p:xfrm>
          <a:off x="0" y="764703"/>
          <a:ext cx="9036497" cy="5616625"/>
        </p:xfrm>
        <a:graphic>
          <a:graphicData uri="http://schemas.openxmlformats.org/drawingml/2006/table">
            <a:tbl>
              <a:tblPr>
                <a:tableStyleId>{3C2FFA5D-87B4-456A-9821-1D502468CF0F}</a:tableStyleId>
              </a:tblPr>
              <a:tblGrid>
                <a:gridCol w="3427637"/>
                <a:gridCol w="2804430"/>
                <a:gridCol w="2804430"/>
              </a:tblGrid>
              <a:tr h="802375">
                <a:tc>
                  <a:txBody>
                    <a:bodyPr/>
                    <a:lstStyle/>
                    <a:p>
                      <a:pPr algn="ctr" fontAlgn="ctr"/>
                      <a:endParaRPr lang="zh-CN" altLang="en-US" sz="2000" b="0" i="0" u="none" strike="noStrike" dirty="0">
                        <a:solidFill>
                          <a:srgbClr val="000000"/>
                        </a:solidFill>
                        <a:effectLst/>
                        <a:latin typeface="宋体"/>
                      </a:endParaRPr>
                    </a:p>
                  </a:txBody>
                  <a:tcPr marL="0" marR="0" marT="0" marB="0" anchor="ctr"/>
                </a:tc>
                <a:tc>
                  <a:txBody>
                    <a:bodyPr/>
                    <a:lstStyle/>
                    <a:p>
                      <a:pPr algn="ctr" fontAlgn="ctr"/>
                      <a:r>
                        <a:rPr lang="zh-CN" altLang="en-US" sz="2000" u="none" strike="noStrike" dirty="0">
                          <a:effectLst/>
                        </a:rPr>
                        <a:t>周收盘价</a:t>
                      </a:r>
                      <a:endParaRPr lang="zh-CN" altLang="en-US" sz="2000" b="0" i="0" u="none" strike="noStrike" dirty="0">
                        <a:solidFill>
                          <a:srgbClr val="000000"/>
                        </a:solidFill>
                        <a:effectLst/>
                        <a:latin typeface="宋体"/>
                      </a:endParaRPr>
                    </a:p>
                  </a:txBody>
                  <a:tcPr marL="0" marR="0" marT="0" marB="0" anchor="ctr"/>
                </a:tc>
                <a:tc>
                  <a:txBody>
                    <a:bodyPr/>
                    <a:lstStyle/>
                    <a:p>
                      <a:pPr algn="ctr" fontAlgn="ctr"/>
                      <a:r>
                        <a:rPr lang="zh-CN" altLang="en-US" sz="2000" u="none" strike="noStrike" dirty="0">
                          <a:effectLst/>
                        </a:rPr>
                        <a:t>周涨幅 </a:t>
                      </a:r>
                      <a:r>
                        <a:rPr lang="en-US" altLang="zh-CN" sz="2000" u="none" strike="noStrike" dirty="0">
                          <a:effectLst/>
                        </a:rPr>
                        <a:t>%</a:t>
                      </a:r>
                      <a:endParaRPr lang="en-US" altLang="zh-CN" sz="2000" b="0" i="0" u="none" strike="noStrike" dirty="0">
                        <a:solidFill>
                          <a:srgbClr val="000000"/>
                        </a:solidFill>
                        <a:effectLst/>
                        <a:latin typeface="宋体"/>
                      </a:endParaRPr>
                    </a:p>
                  </a:txBody>
                  <a:tcPr marL="0" marR="0" marT="0" marB="0" anchor="ctr"/>
                </a:tc>
              </a:tr>
              <a:tr h="802375">
                <a:tc>
                  <a:txBody>
                    <a:bodyPr/>
                    <a:lstStyle/>
                    <a:p>
                      <a:pPr algn="ctr" fontAlgn="ctr"/>
                      <a:r>
                        <a:rPr lang="zh-CN" altLang="en-US" sz="2000" u="none" strike="noStrike" dirty="0">
                          <a:effectLst/>
                        </a:rPr>
                        <a:t>黄金</a:t>
                      </a:r>
                      <a:endParaRPr lang="zh-CN" altLang="en-US" sz="2000" b="0" i="0" u="none" strike="noStrike" dirty="0">
                        <a:solidFill>
                          <a:srgbClr val="000000"/>
                        </a:solidFill>
                        <a:effectLst/>
                        <a:latin typeface="宋体"/>
                      </a:endParaRPr>
                    </a:p>
                  </a:txBody>
                  <a:tcPr marL="0" marR="0" marT="0" marB="0" anchor="ctr"/>
                </a:tc>
                <a:tc>
                  <a:txBody>
                    <a:bodyPr/>
                    <a:lstStyle/>
                    <a:p>
                      <a:pPr algn="ctr" fontAlgn="ctr"/>
                      <a:r>
                        <a:rPr lang="en-US" altLang="zh-CN" sz="2000" u="none" strike="noStrike" dirty="0" smtClean="0">
                          <a:effectLst/>
                          <a:latin typeface="+mn-ea"/>
                          <a:ea typeface="+mn-ea"/>
                        </a:rPr>
                        <a:t>1197.45</a:t>
                      </a:r>
                      <a:endParaRPr lang="en-US" altLang="zh-CN" sz="2000" b="0" i="0" u="none" strike="noStrike" dirty="0">
                        <a:solidFill>
                          <a:srgbClr val="000000"/>
                        </a:solidFill>
                        <a:effectLst/>
                        <a:latin typeface="+mn-ea"/>
                        <a:ea typeface="+mn-ea"/>
                      </a:endParaRPr>
                    </a:p>
                  </a:txBody>
                  <a:tcPr marL="0" marR="0" marT="0" marB="0" anchor="ctr"/>
                </a:tc>
                <a:tc>
                  <a:txBody>
                    <a:bodyPr/>
                    <a:lstStyle/>
                    <a:p>
                      <a:pPr algn="ctr" fontAlgn="ctr"/>
                      <a:r>
                        <a:rPr lang="en-US" altLang="zh-CN" sz="2000" b="0" i="0" u="none" strike="noStrike" dirty="0" smtClean="0">
                          <a:solidFill>
                            <a:srgbClr val="000000"/>
                          </a:solidFill>
                          <a:effectLst/>
                          <a:latin typeface="+mn-ea"/>
                          <a:ea typeface="+mn-ea"/>
                        </a:rPr>
                        <a:t>1.01</a:t>
                      </a:r>
                      <a:endParaRPr lang="en-US" altLang="zh-CN" sz="2000" b="0" i="0" u="none" strike="noStrike" dirty="0">
                        <a:solidFill>
                          <a:srgbClr val="000000"/>
                        </a:solidFill>
                        <a:effectLst/>
                        <a:latin typeface="+mn-ea"/>
                        <a:ea typeface="+mn-ea"/>
                      </a:endParaRPr>
                    </a:p>
                  </a:txBody>
                  <a:tcPr marL="0" marR="0" marT="0" marB="0" anchor="ctr"/>
                </a:tc>
              </a:tr>
              <a:tr h="802375">
                <a:tc>
                  <a:txBody>
                    <a:bodyPr/>
                    <a:lstStyle/>
                    <a:p>
                      <a:pPr algn="ctr" fontAlgn="ctr"/>
                      <a:r>
                        <a:rPr lang="zh-CN" altLang="en-US" sz="2000" u="none" strike="noStrike" dirty="0">
                          <a:effectLst/>
                        </a:rPr>
                        <a:t>布伦特原油</a:t>
                      </a:r>
                      <a:endParaRPr lang="zh-CN" altLang="en-US" sz="2000" b="0" i="0" u="none" strike="noStrike" dirty="0">
                        <a:solidFill>
                          <a:srgbClr val="000000"/>
                        </a:solidFill>
                        <a:effectLst/>
                        <a:latin typeface="宋体"/>
                      </a:endParaRPr>
                    </a:p>
                  </a:txBody>
                  <a:tcPr marL="0" marR="0" marT="0" marB="0" anchor="ctr"/>
                </a:tc>
                <a:tc>
                  <a:txBody>
                    <a:bodyPr/>
                    <a:lstStyle/>
                    <a:p>
                      <a:pPr algn="ctr" fontAlgn="ctr"/>
                      <a:r>
                        <a:rPr lang="en-US" altLang="zh-CN" sz="2000" b="0" i="0" u="none" strike="noStrike" dirty="0" smtClean="0">
                          <a:solidFill>
                            <a:srgbClr val="000000"/>
                          </a:solidFill>
                          <a:effectLst/>
                          <a:latin typeface="+mn-ea"/>
                          <a:ea typeface="+mn-ea"/>
                        </a:rPr>
                        <a:t>56.32</a:t>
                      </a:r>
                      <a:endParaRPr lang="en-US" altLang="zh-CN" sz="2000" b="0" i="0" u="none" strike="noStrike" dirty="0">
                        <a:solidFill>
                          <a:srgbClr val="000000"/>
                        </a:solidFill>
                        <a:effectLst/>
                        <a:latin typeface="+mn-ea"/>
                        <a:ea typeface="+mn-ea"/>
                      </a:endParaRPr>
                    </a:p>
                  </a:txBody>
                  <a:tcPr marL="0" marR="0" marT="0" marB="0" anchor="ctr"/>
                </a:tc>
                <a:tc>
                  <a:txBody>
                    <a:bodyPr/>
                    <a:lstStyle/>
                    <a:p>
                      <a:pPr algn="ctr" fontAlgn="ctr"/>
                      <a:r>
                        <a:rPr lang="en-US" altLang="zh-CN" sz="2000" b="0" i="0" u="none" strike="noStrike" dirty="0" smtClean="0">
                          <a:solidFill>
                            <a:schemeClr val="dk1"/>
                          </a:solidFill>
                          <a:effectLst/>
                          <a:latin typeface="+mn-ea"/>
                          <a:ea typeface="+mn-ea"/>
                        </a:rPr>
                        <a:t>1.99</a:t>
                      </a:r>
                      <a:endParaRPr lang="en-US" altLang="zh-CN" sz="2000" b="0" i="0" u="none" strike="noStrike" dirty="0">
                        <a:solidFill>
                          <a:srgbClr val="000000"/>
                        </a:solidFill>
                        <a:effectLst/>
                        <a:latin typeface="+mn-ea"/>
                        <a:ea typeface="+mn-ea"/>
                      </a:endParaRPr>
                    </a:p>
                  </a:txBody>
                  <a:tcPr marL="0" marR="0" marT="0" marB="0" anchor="ctr"/>
                </a:tc>
              </a:tr>
              <a:tr h="802375">
                <a:tc>
                  <a:txBody>
                    <a:bodyPr/>
                    <a:lstStyle/>
                    <a:p>
                      <a:pPr algn="ctr" fontAlgn="ctr"/>
                      <a:r>
                        <a:rPr lang="zh-CN" altLang="en-US" sz="2000" dirty="0" smtClean="0"/>
                        <a:t>纽约轻质原油期货</a:t>
                      </a:r>
                      <a:endParaRPr lang="zh-CN" altLang="en-US" sz="2000" b="0" i="0" u="none" strike="noStrike" dirty="0">
                        <a:solidFill>
                          <a:srgbClr val="000000"/>
                        </a:solidFill>
                        <a:effectLst/>
                        <a:latin typeface="宋体"/>
                      </a:endParaRPr>
                    </a:p>
                  </a:txBody>
                  <a:tcPr marL="0" marR="0" marT="0" marB="0" anchor="ctr"/>
                </a:tc>
                <a:tc>
                  <a:txBody>
                    <a:bodyPr/>
                    <a:lstStyle/>
                    <a:p>
                      <a:pPr algn="ctr" fontAlgn="ctr"/>
                      <a:r>
                        <a:rPr lang="en-US" altLang="zh-CN" sz="2000" b="0" i="0" u="none" strike="noStrike" dirty="0" smtClean="0">
                          <a:solidFill>
                            <a:srgbClr val="000000"/>
                          </a:solidFill>
                          <a:effectLst/>
                          <a:latin typeface="+mn-ea"/>
                          <a:ea typeface="+mn-ea"/>
                        </a:rPr>
                        <a:t>48.43</a:t>
                      </a:r>
                      <a:endParaRPr lang="en-US" altLang="zh-CN" sz="2000" b="0" i="0" u="none" strike="noStrike" dirty="0">
                        <a:solidFill>
                          <a:srgbClr val="000000"/>
                        </a:solidFill>
                        <a:effectLst/>
                        <a:latin typeface="+mn-ea"/>
                        <a:ea typeface="+mn-ea"/>
                      </a:endParaRPr>
                    </a:p>
                  </a:txBody>
                  <a:tcPr marL="0" marR="0" marT="0" marB="0" anchor="ctr"/>
                </a:tc>
                <a:tc>
                  <a:txBody>
                    <a:bodyPr/>
                    <a:lstStyle/>
                    <a:p>
                      <a:pPr algn="ctr" fontAlgn="ctr"/>
                      <a:r>
                        <a:rPr lang="en-US" altLang="zh-CN" sz="2000" b="0" i="0" u="none" strike="noStrike" dirty="0" smtClean="0">
                          <a:solidFill>
                            <a:srgbClr val="000000"/>
                          </a:solidFill>
                          <a:effectLst/>
                          <a:latin typeface="+mn-ea"/>
                          <a:ea typeface="+mn-ea"/>
                        </a:rPr>
                        <a:t>4.15</a:t>
                      </a:r>
                      <a:endParaRPr lang="en-US" altLang="zh-CN" sz="2000" b="0" i="0" u="none" strike="noStrike" dirty="0">
                        <a:solidFill>
                          <a:srgbClr val="000000"/>
                        </a:solidFill>
                        <a:effectLst/>
                        <a:latin typeface="+mn-ea"/>
                        <a:ea typeface="+mn-ea"/>
                      </a:endParaRPr>
                    </a:p>
                  </a:txBody>
                  <a:tcPr marL="0" marR="0" marT="0" marB="0" anchor="ctr"/>
                </a:tc>
              </a:tr>
              <a:tr h="802375">
                <a:tc>
                  <a:txBody>
                    <a:bodyPr/>
                    <a:lstStyle/>
                    <a:p>
                      <a:pPr algn="ctr" fontAlgn="ctr"/>
                      <a:r>
                        <a:rPr lang="zh-CN" altLang="en-US" sz="2000" u="none" strike="noStrike">
                          <a:effectLst/>
                        </a:rPr>
                        <a:t>美元指数</a:t>
                      </a:r>
                      <a:endParaRPr lang="zh-CN" altLang="en-US" sz="2000" b="0" i="0" u="none" strike="noStrike">
                        <a:solidFill>
                          <a:srgbClr val="000000"/>
                        </a:solidFill>
                        <a:effectLst/>
                        <a:latin typeface="宋体"/>
                      </a:endParaRPr>
                    </a:p>
                  </a:txBody>
                  <a:tcPr marL="0" marR="0" marT="0" marB="0" anchor="ctr"/>
                </a:tc>
                <a:tc>
                  <a:txBody>
                    <a:bodyPr/>
                    <a:lstStyle/>
                    <a:p>
                      <a:pPr algn="ctr" fontAlgn="ctr"/>
                      <a:r>
                        <a:rPr lang="en-US" altLang="zh-CN" sz="2000" b="0" i="0" u="none" strike="noStrike" dirty="0" smtClean="0">
                          <a:solidFill>
                            <a:srgbClr val="000000"/>
                          </a:solidFill>
                          <a:effectLst/>
                          <a:latin typeface="+mn-ea"/>
                          <a:ea typeface="+mn-ea"/>
                        </a:rPr>
                        <a:t>97.5</a:t>
                      </a:r>
                      <a:endParaRPr lang="en-US" altLang="zh-CN" sz="2000" b="0" i="0" u="none" strike="noStrike" dirty="0">
                        <a:solidFill>
                          <a:srgbClr val="000000"/>
                        </a:solidFill>
                        <a:effectLst/>
                        <a:latin typeface="+mn-ea"/>
                        <a:ea typeface="+mn-ea"/>
                      </a:endParaRPr>
                    </a:p>
                  </a:txBody>
                  <a:tcPr marL="0" marR="0" marT="0" marB="0" anchor="ctr"/>
                </a:tc>
                <a:tc>
                  <a:txBody>
                    <a:bodyPr/>
                    <a:lstStyle/>
                    <a:p>
                      <a:pPr algn="ctr" fontAlgn="ctr"/>
                      <a:r>
                        <a:rPr lang="en-US" altLang="zh-CN" sz="2000" b="0" i="0" u="none" strike="noStrike" dirty="0" smtClean="0">
                          <a:solidFill>
                            <a:srgbClr val="000000"/>
                          </a:solidFill>
                          <a:effectLst/>
                          <a:latin typeface="+mn-ea"/>
                          <a:ea typeface="+mn-ea"/>
                        </a:rPr>
                        <a:t>-0.51</a:t>
                      </a:r>
                      <a:endParaRPr lang="en-US" altLang="zh-CN" sz="2000" b="0" i="0" u="none" strike="noStrike" dirty="0">
                        <a:solidFill>
                          <a:srgbClr val="000000"/>
                        </a:solidFill>
                        <a:effectLst/>
                        <a:latin typeface="+mn-ea"/>
                        <a:ea typeface="+mn-ea"/>
                      </a:endParaRPr>
                    </a:p>
                  </a:txBody>
                  <a:tcPr marL="0" marR="0" marT="0" marB="0" anchor="ctr"/>
                </a:tc>
              </a:tr>
              <a:tr h="802375">
                <a:tc>
                  <a:txBody>
                    <a:bodyPr/>
                    <a:lstStyle/>
                    <a:p>
                      <a:pPr algn="ctr" fontAlgn="ctr"/>
                      <a:r>
                        <a:rPr lang="zh-CN" altLang="en-US" sz="2000" u="none" strike="noStrike" dirty="0">
                          <a:effectLst/>
                        </a:rPr>
                        <a:t>美元兑人民币</a:t>
                      </a:r>
                      <a:endParaRPr lang="zh-CN" altLang="en-US" sz="2000" b="0" i="0" u="none" strike="noStrike" dirty="0">
                        <a:solidFill>
                          <a:srgbClr val="000000"/>
                        </a:solidFill>
                        <a:effectLst/>
                        <a:latin typeface="宋体"/>
                      </a:endParaRPr>
                    </a:p>
                  </a:txBody>
                  <a:tcPr marL="0" marR="0" marT="0" marB="0" anchor="ctr"/>
                </a:tc>
                <a:tc>
                  <a:txBody>
                    <a:bodyPr/>
                    <a:lstStyle/>
                    <a:p>
                      <a:pPr algn="ctr" fontAlgn="ctr"/>
                      <a:r>
                        <a:rPr lang="en-US" altLang="zh-CN" sz="2000" u="none" strike="noStrike" dirty="0" smtClean="0">
                          <a:effectLst/>
                          <a:latin typeface="+mn-ea"/>
                          <a:ea typeface="+mn-ea"/>
                        </a:rPr>
                        <a:t>6.2146</a:t>
                      </a:r>
                      <a:endParaRPr lang="en-US" altLang="zh-CN" sz="2000" b="0" i="0" u="none" strike="noStrike" dirty="0">
                        <a:solidFill>
                          <a:srgbClr val="000000"/>
                        </a:solidFill>
                        <a:effectLst/>
                        <a:latin typeface="+mn-ea"/>
                        <a:ea typeface="+mn-ea"/>
                      </a:endParaRPr>
                    </a:p>
                  </a:txBody>
                  <a:tcPr marL="0" marR="0" marT="0" marB="0" anchor="ctr"/>
                </a:tc>
                <a:tc>
                  <a:txBody>
                    <a:bodyPr/>
                    <a:lstStyle/>
                    <a:p>
                      <a:pPr algn="ctr" fontAlgn="ctr"/>
                      <a:r>
                        <a:rPr lang="en-US" altLang="zh-CN" sz="2000" b="0" i="0" u="none" strike="noStrike" dirty="0" smtClean="0">
                          <a:solidFill>
                            <a:srgbClr val="000000"/>
                          </a:solidFill>
                          <a:effectLst/>
                          <a:latin typeface="+mn-ea"/>
                          <a:ea typeface="+mn-ea"/>
                        </a:rPr>
                        <a:t>0.26</a:t>
                      </a:r>
                      <a:endParaRPr lang="en-US" altLang="zh-CN" sz="2000" b="0" i="0" u="none" strike="noStrike" dirty="0">
                        <a:solidFill>
                          <a:srgbClr val="000000"/>
                        </a:solidFill>
                        <a:effectLst/>
                        <a:latin typeface="+mn-ea"/>
                        <a:ea typeface="+mn-ea"/>
                      </a:endParaRPr>
                    </a:p>
                  </a:txBody>
                  <a:tcPr marL="0" marR="0" marT="0" marB="0" anchor="ctr"/>
                </a:tc>
              </a:tr>
              <a:tr h="802375">
                <a:tc>
                  <a:txBody>
                    <a:bodyPr/>
                    <a:lstStyle/>
                    <a:p>
                      <a:pPr marL="0" algn="ctr" defTabSz="914400" rtl="0" eaLnBrk="1" fontAlgn="ctr" latinLnBrk="0" hangingPunct="1"/>
                      <a:r>
                        <a:rPr lang="zh-CN" altLang="en-US" sz="2000" u="none" strike="noStrike" kern="1200" dirty="0">
                          <a:solidFill>
                            <a:schemeClr val="dk1"/>
                          </a:solidFill>
                          <a:effectLst/>
                          <a:latin typeface="+mn-lt"/>
                          <a:ea typeface="+mn-ea"/>
                          <a:cs typeface="+mn-cs"/>
                        </a:rPr>
                        <a:t>瑞郎兑人民币</a:t>
                      </a:r>
                    </a:p>
                  </a:txBody>
                  <a:tcPr marL="0" marR="0" marT="0" marB="0" anchor="ctr"/>
                </a:tc>
                <a:tc>
                  <a:txBody>
                    <a:bodyPr/>
                    <a:lstStyle/>
                    <a:p>
                      <a:pPr marL="0" algn="ctr" defTabSz="914400" rtl="0" eaLnBrk="1" fontAlgn="ctr" latinLnBrk="0" hangingPunct="1"/>
                      <a:r>
                        <a:rPr lang="en-US" altLang="zh-CN" sz="2000" u="none" strike="noStrike" kern="1200" dirty="0" smtClean="0">
                          <a:solidFill>
                            <a:schemeClr val="dk1"/>
                          </a:solidFill>
                          <a:effectLst/>
                          <a:latin typeface="+mn-lt"/>
                          <a:ea typeface="+mn-ea"/>
                          <a:cs typeface="+mn-cs"/>
                        </a:rPr>
                        <a:t>6.4593</a:t>
                      </a:r>
                      <a:endParaRPr lang="en-US" altLang="zh-CN" sz="2000" u="none" strike="noStrike" kern="1200" dirty="0">
                        <a:solidFill>
                          <a:schemeClr val="dk1"/>
                        </a:solidFill>
                        <a:effectLst/>
                        <a:latin typeface="+mn-lt"/>
                        <a:ea typeface="+mn-ea"/>
                        <a:cs typeface="+mn-cs"/>
                      </a:endParaRPr>
                    </a:p>
                  </a:txBody>
                  <a:tcPr marL="0" marR="0" marT="0" marB="0" anchor="ctr"/>
                </a:tc>
                <a:tc>
                  <a:txBody>
                    <a:bodyPr/>
                    <a:lstStyle/>
                    <a:p>
                      <a:pPr algn="ctr" fontAlgn="ctr"/>
                      <a:r>
                        <a:rPr lang="en-US" altLang="zh-CN" sz="2000" b="0" i="0" u="none" strike="noStrike" dirty="0" smtClean="0">
                          <a:solidFill>
                            <a:srgbClr val="000000"/>
                          </a:solidFill>
                          <a:effectLst/>
                          <a:latin typeface="+mn-ea"/>
                          <a:ea typeface="+mn-ea"/>
                        </a:rPr>
                        <a:t>1.96</a:t>
                      </a:r>
                      <a:endParaRPr lang="en-US" altLang="zh-CN" sz="2000" b="0" i="0" u="none" strike="noStrike" dirty="0">
                        <a:solidFill>
                          <a:srgbClr val="000000"/>
                        </a:solidFill>
                        <a:effectLst/>
                        <a:latin typeface="+mn-ea"/>
                        <a:ea typeface="+mn-ea"/>
                      </a:endParaRPr>
                    </a:p>
                  </a:txBody>
                  <a:tcPr marL="0" marR="0" marT="0" marB="0" anchor="ctr"/>
                </a:tc>
              </a:tr>
            </a:tbl>
          </a:graphicData>
        </a:graphic>
      </p:graphicFrame>
      <p:sp>
        <p:nvSpPr>
          <p:cNvPr id="5" name="TextBox 4"/>
          <p:cNvSpPr txBox="1"/>
          <p:nvPr/>
        </p:nvSpPr>
        <p:spPr>
          <a:xfrm>
            <a:off x="-978643" y="5877272"/>
            <a:ext cx="864096" cy="276999"/>
          </a:xfrm>
          <a:prstGeom prst="rect">
            <a:avLst/>
          </a:prstGeom>
          <a:noFill/>
        </p:spPr>
        <p:txBody>
          <a:bodyPr wrap="square" rtlCol="0">
            <a:spAutoFit/>
          </a:bodyPr>
          <a:lstStyle/>
          <a:p>
            <a:r>
              <a:rPr lang="en-US" altLang="zh-CN" sz="1200" dirty="0" smtClean="0"/>
              <a:t>CHFCNY</a:t>
            </a:r>
            <a:endParaRPr lang="zh-CN" altLang="en-US" sz="1200" dirty="0"/>
          </a:p>
        </p:txBody>
      </p:sp>
    </p:spTree>
    <p:extLst>
      <p:ext uri="{BB962C8B-B14F-4D97-AF65-F5344CB8AC3E}">
        <p14:creationId xmlns="" xmlns:p14="http://schemas.microsoft.com/office/powerpoint/2010/main" val="176619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5</a:t>
            </a:fld>
            <a:endParaRPr lang="zh-CN" altLang="en-US"/>
          </a:p>
        </p:txBody>
      </p:sp>
      <p:sp>
        <p:nvSpPr>
          <p:cNvPr id="3" name="TextBox 2"/>
          <p:cNvSpPr txBox="1"/>
          <p:nvPr/>
        </p:nvSpPr>
        <p:spPr>
          <a:xfrm>
            <a:off x="35839" y="0"/>
            <a:ext cx="8643998" cy="523220"/>
          </a:xfrm>
          <a:prstGeom prst="rect">
            <a:avLst/>
          </a:prstGeom>
          <a:noFill/>
        </p:spPr>
        <p:txBody>
          <a:bodyPr wrap="square" rtlCol="0">
            <a:spAutoFit/>
          </a:bodyPr>
          <a:lstStyle/>
          <a:p>
            <a:r>
              <a:rPr lang="en-GB" altLang="zh-CN" sz="2800" b="1" dirty="0" smtClean="0">
                <a:solidFill>
                  <a:srgbClr val="FFFF00"/>
                </a:solidFill>
                <a:latin typeface="楷体" panose="02010609060101010101" pitchFamily="49" charset="-122"/>
                <a:ea typeface="楷体" panose="02010609060101010101" pitchFamily="49" charset="-122"/>
              </a:rPr>
              <a:t>1.3</a:t>
            </a:r>
            <a:r>
              <a:rPr lang="zh-CN" altLang="en-US" sz="2800" b="1" dirty="0" smtClean="0">
                <a:solidFill>
                  <a:srgbClr val="FFFF00"/>
                </a:solidFill>
                <a:latin typeface="楷体" panose="02010609060101010101" pitchFamily="49" charset="-122"/>
                <a:ea typeface="楷体" panose="02010609060101010101" pitchFamily="49" charset="-122"/>
              </a:rPr>
              <a:t> 稀土，大宗商品一周表现</a:t>
            </a:r>
            <a:endParaRPr lang="en-US" altLang="zh-CN" sz="2800" b="1" dirty="0" smtClean="0">
              <a:solidFill>
                <a:srgbClr val="FFFF00"/>
              </a:solidFill>
              <a:latin typeface="楷体" panose="02010609060101010101" pitchFamily="49" charset="-122"/>
              <a:ea typeface="楷体" panose="02010609060101010101" pitchFamily="49" charset="-122"/>
            </a:endParaRPr>
          </a:p>
        </p:txBody>
      </p:sp>
      <p:graphicFrame>
        <p:nvGraphicFramePr>
          <p:cNvPr id="5" name="表格 4"/>
          <p:cNvGraphicFramePr>
            <a:graphicFrameLocks noGrp="1"/>
          </p:cNvGraphicFramePr>
          <p:nvPr>
            <p:extLst>
              <p:ext uri="{D42A27DB-BD31-4B8C-83A1-F6EECF244321}">
                <p14:modId xmlns="" xmlns:p14="http://schemas.microsoft.com/office/powerpoint/2010/main" val="3872972265"/>
              </p:ext>
            </p:extLst>
          </p:nvPr>
        </p:nvGraphicFramePr>
        <p:xfrm>
          <a:off x="55721" y="764704"/>
          <a:ext cx="8980775" cy="5616622"/>
        </p:xfrm>
        <a:graphic>
          <a:graphicData uri="http://schemas.openxmlformats.org/drawingml/2006/table">
            <a:tbl>
              <a:tblPr firstRow="1" firstCol="1">
                <a:tableStyleId>{3C2FFA5D-87B4-456A-9821-1D502468CF0F}</a:tableStyleId>
              </a:tblPr>
              <a:tblGrid>
                <a:gridCol w="3184672"/>
                <a:gridCol w="2356657"/>
                <a:gridCol w="1719723"/>
                <a:gridCol w="1719723"/>
              </a:tblGrid>
              <a:tr h="425970">
                <a:tc>
                  <a:txBody>
                    <a:bodyPr/>
                    <a:lstStyle/>
                    <a:p>
                      <a:pPr algn="ctr" fontAlgn="ctr"/>
                      <a:endParaRPr lang="zh-CN" altLang="en-US" sz="1800" b="0" i="0" u="none" strike="noStrike" dirty="0">
                        <a:solidFill>
                          <a:srgbClr val="000000"/>
                        </a:solidFill>
                        <a:effectLst/>
                        <a:latin typeface="宋体"/>
                      </a:endParaRPr>
                    </a:p>
                  </a:txBody>
                  <a:tcPr marL="0" marR="0" marT="0" marB="0" anchor="ctr"/>
                </a:tc>
                <a:tc>
                  <a:txBody>
                    <a:bodyPr/>
                    <a:lstStyle/>
                    <a:p>
                      <a:pPr algn="ctr" fontAlgn="ctr"/>
                      <a:r>
                        <a:rPr lang="zh-CN" altLang="en-US" sz="1800" u="none" strike="noStrike">
                          <a:effectLst/>
                        </a:rPr>
                        <a:t>周收盘价</a:t>
                      </a:r>
                      <a:endParaRPr lang="zh-CN" altLang="en-US" sz="1800" b="0" i="0" u="none" strike="noStrike">
                        <a:solidFill>
                          <a:srgbClr val="000000"/>
                        </a:solidFill>
                        <a:effectLst/>
                        <a:latin typeface="宋体"/>
                      </a:endParaRPr>
                    </a:p>
                  </a:txBody>
                  <a:tcPr marL="0" marR="0" marT="0" marB="0" anchor="ctr"/>
                </a:tc>
                <a:tc>
                  <a:txBody>
                    <a:bodyPr/>
                    <a:lstStyle/>
                    <a:p>
                      <a:pPr algn="ctr" fontAlgn="ctr"/>
                      <a:r>
                        <a:rPr lang="zh-CN" altLang="en-US" sz="1800" u="none" strike="noStrike" dirty="0">
                          <a:effectLst/>
                        </a:rPr>
                        <a:t>周涨幅 </a:t>
                      </a:r>
                      <a:r>
                        <a:rPr lang="en-US" altLang="zh-CN" sz="1800" u="none" strike="noStrike" dirty="0">
                          <a:effectLst/>
                        </a:rPr>
                        <a:t>%</a:t>
                      </a:r>
                      <a:endParaRPr lang="en-US" altLang="zh-CN" sz="1800" b="0" i="0" u="none" strike="noStrike" dirty="0">
                        <a:solidFill>
                          <a:srgbClr val="000000"/>
                        </a:solidFill>
                        <a:effectLst/>
                        <a:latin typeface="宋体"/>
                      </a:endParaRPr>
                    </a:p>
                  </a:txBody>
                  <a:tcPr marL="0" marR="0" marT="0" marB="0" anchor="ctr"/>
                </a:tc>
                <a:tc>
                  <a:txBody>
                    <a:bodyPr/>
                    <a:lstStyle/>
                    <a:p>
                      <a:pPr marL="0" algn="ctr" defTabSz="914400" rtl="0" eaLnBrk="1" fontAlgn="ctr" latinLnBrk="0" hangingPunct="1"/>
                      <a:r>
                        <a:rPr lang="en-US" altLang="zh-CN" sz="1800" b="1" u="none" strike="noStrike" kern="1200" dirty="0" smtClean="0">
                          <a:solidFill>
                            <a:schemeClr val="lt1"/>
                          </a:solidFill>
                          <a:effectLst/>
                          <a:latin typeface="+mn-lt"/>
                          <a:ea typeface="+mn-ea"/>
                          <a:cs typeface="+mn-cs"/>
                        </a:rPr>
                        <a:t>2014</a:t>
                      </a:r>
                      <a:r>
                        <a:rPr lang="zh-CN" altLang="en-US" sz="1800" b="1" u="none" strike="noStrike" kern="1200" dirty="0" smtClean="0">
                          <a:solidFill>
                            <a:schemeClr val="lt1"/>
                          </a:solidFill>
                          <a:effectLst/>
                          <a:latin typeface="+mn-lt"/>
                          <a:ea typeface="+mn-ea"/>
                          <a:cs typeface="+mn-cs"/>
                        </a:rPr>
                        <a:t>底部反弹 </a:t>
                      </a:r>
                      <a:r>
                        <a:rPr lang="en-US" altLang="zh-CN" sz="1800" b="1" u="none" strike="noStrike" kern="1200" dirty="0" smtClean="0">
                          <a:solidFill>
                            <a:schemeClr val="lt1"/>
                          </a:solidFill>
                          <a:effectLst/>
                          <a:latin typeface="+mn-lt"/>
                          <a:ea typeface="+mn-ea"/>
                          <a:cs typeface="+mn-cs"/>
                        </a:rPr>
                        <a:t>%</a:t>
                      </a:r>
                      <a:endParaRPr lang="en-US" altLang="zh-CN" sz="1800" b="1" u="none" strike="noStrike" kern="1200" dirty="0">
                        <a:solidFill>
                          <a:schemeClr val="lt1"/>
                        </a:solidFill>
                        <a:effectLst/>
                        <a:latin typeface="+mn-lt"/>
                        <a:ea typeface="+mn-ea"/>
                        <a:cs typeface="+mn-cs"/>
                      </a:endParaRPr>
                    </a:p>
                  </a:txBody>
                  <a:tcPr marL="0" marR="0" marT="0" marB="0" anchor="ctr"/>
                </a:tc>
              </a:tr>
              <a:tr h="600608">
                <a:tc>
                  <a:txBody>
                    <a:bodyPr/>
                    <a:lstStyle/>
                    <a:p>
                      <a:pPr algn="ctr" fontAlgn="ctr"/>
                      <a:r>
                        <a:rPr lang="zh-CN" altLang="en-US" sz="1800" u="none" strike="noStrike" dirty="0" smtClean="0">
                          <a:effectLst/>
                        </a:rPr>
                        <a:t>稀土氧化镝</a:t>
                      </a:r>
                      <a:r>
                        <a:rPr lang="en-US" altLang="zh-CN" sz="1800" u="none" strike="noStrike" dirty="0" smtClean="0">
                          <a:effectLst/>
                        </a:rPr>
                        <a:t>(</a:t>
                      </a:r>
                      <a:r>
                        <a:rPr lang="zh-CN" altLang="en-US" sz="1800" u="none" strike="noStrike" dirty="0">
                          <a:effectLst/>
                        </a:rPr>
                        <a:t>重稀土）</a:t>
                      </a:r>
                      <a:endParaRPr lang="zh-CN" altLang="en-US" sz="1800" b="0" i="0" u="none" strike="noStrike" dirty="0">
                        <a:solidFill>
                          <a:srgbClr val="000000"/>
                        </a:solidFill>
                        <a:effectLst/>
                        <a:latin typeface="Tahoma"/>
                      </a:endParaRPr>
                    </a:p>
                  </a:txBody>
                  <a:tcPr marL="0" marR="0" marT="0" marB="0" anchor="ctr"/>
                </a:tc>
                <a:tc>
                  <a:txBody>
                    <a:bodyPr/>
                    <a:lstStyle/>
                    <a:p>
                      <a:pPr algn="ctr" fontAlgn="ctr"/>
                      <a:r>
                        <a:rPr lang="en-GB" altLang="zh-CN" sz="1800" u="none" strike="noStrike" dirty="0" smtClean="0">
                          <a:effectLst/>
                        </a:rPr>
                        <a:t>1,680</a:t>
                      </a:r>
                      <a:endParaRPr lang="zh-CN" altLang="en-US" sz="1800" b="0" i="0" u="none" strike="noStrike" dirty="0">
                        <a:solidFill>
                          <a:srgbClr val="000000"/>
                        </a:solidFill>
                        <a:effectLst/>
                        <a:latin typeface="Tahoma"/>
                      </a:endParaRPr>
                    </a:p>
                  </a:txBody>
                  <a:tcPr marL="0" marR="0" marT="0" marB="0" anchor="ctr"/>
                </a:tc>
                <a:tc>
                  <a:txBody>
                    <a:bodyPr/>
                    <a:lstStyle/>
                    <a:p>
                      <a:pPr algn="ctr" fontAlgn="ctr"/>
                      <a:r>
                        <a:rPr lang="en-US" altLang="zh-CN" sz="1800" b="0" i="0" u="none" strike="noStrike" dirty="0" smtClean="0">
                          <a:solidFill>
                            <a:schemeClr val="dk1"/>
                          </a:solidFill>
                          <a:effectLst/>
                          <a:latin typeface="+mn-lt"/>
                        </a:rPr>
                        <a:t>-4.92</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r>
                        <a:rPr lang="en-GB" altLang="zh-CN" sz="1400" b="0" i="0" u="none" strike="noStrike" dirty="0" smtClean="0">
                          <a:solidFill>
                            <a:srgbClr val="000000"/>
                          </a:solidFill>
                          <a:effectLst/>
                          <a:latin typeface="宋体"/>
                        </a:rPr>
                        <a:t>24.81 (</a:t>
                      </a:r>
                      <a:r>
                        <a:rPr lang="zh-CN" altLang="en-US" sz="1400" b="0" i="0" u="none" strike="noStrike" dirty="0" smtClean="0">
                          <a:solidFill>
                            <a:srgbClr val="000000"/>
                          </a:solidFill>
                          <a:effectLst/>
                          <a:latin typeface="宋体"/>
                        </a:rPr>
                        <a:t>最低点</a:t>
                      </a:r>
                      <a:r>
                        <a:rPr lang="en-US" altLang="zh-CN" sz="1400" b="0" i="0" u="none" strike="noStrike" dirty="0" smtClean="0">
                          <a:solidFill>
                            <a:srgbClr val="000000"/>
                          </a:solidFill>
                          <a:effectLst/>
                          <a:latin typeface="宋体"/>
                        </a:rPr>
                        <a:t>1346</a:t>
                      </a:r>
                      <a:r>
                        <a:rPr lang="zh-CN" altLang="en-US" sz="1400" b="0" i="0" u="none" strike="noStrike" dirty="0" smtClean="0">
                          <a:solidFill>
                            <a:srgbClr val="000000"/>
                          </a:solidFill>
                          <a:effectLst/>
                          <a:latin typeface="宋体"/>
                        </a:rPr>
                        <a:t>于</a:t>
                      </a:r>
                      <a:r>
                        <a:rPr lang="en-GB" altLang="zh-CN" sz="1400" b="0" i="0" u="none" strike="noStrike" dirty="0" smtClean="0">
                          <a:solidFill>
                            <a:srgbClr val="000000"/>
                          </a:solidFill>
                          <a:effectLst/>
                          <a:latin typeface="宋体"/>
                        </a:rPr>
                        <a:t>2014.07.17)</a:t>
                      </a:r>
                      <a:endParaRPr lang="en-US" altLang="zh-CN" sz="1400" b="0" i="0" u="none" strike="noStrike" dirty="0">
                        <a:solidFill>
                          <a:srgbClr val="000000"/>
                        </a:solidFill>
                        <a:effectLst/>
                        <a:latin typeface="宋体"/>
                      </a:endParaRPr>
                    </a:p>
                  </a:txBody>
                  <a:tcPr marL="0" marR="0" marT="0" marB="0" anchor="ctr"/>
                </a:tc>
              </a:tr>
              <a:tr h="600608">
                <a:tc>
                  <a:txBody>
                    <a:bodyPr/>
                    <a:lstStyle/>
                    <a:p>
                      <a:pPr algn="ctr" fontAlgn="ctr"/>
                      <a:r>
                        <a:rPr lang="zh-CN" altLang="en-US" sz="1800" u="none" strike="noStrike" dirty="0" smtClean="0">
                          <a:effectLst/>
                        </a:rPr>
                        <a:t>稀土镨钕</a:t>
                      </a:r>
                      <a:r>
                        <a:rPr lang="en-US" altLang="zh-CN" sz="1800" u="none" strike="noStrike" dirty="0" smtClean="0">
                          <a:effectLst/>
                        </a:rPr>
                        <a:t>(</a:t>
                      </a:r>
                      <a:r>
                        <a:rPr lang="zh-CN" altLang="en-US" sz="1800" u="none" strike="noStrike" dirty="0">
                          <a:effectLst/>
                        </a:rPr>
                        <a:t>轻稀土）</a:t>
                      </a:r>
                      <a:endParaRPr lang="zh-CN" altLang="en-US" sz="1800" b="0" i="0" u="none" strike="noStrike" dirty="0">
                        <a:solidFill>
                          <a:srgbClr val="000000"/>
                        </a:solidFill>
                        <a:effectLst/>
                        <a:latin typeface="宋体"/>
                      </a:endParaRPr>
                    </a:p>
                  </a:txBody>
                  <a:tcPr marL="0" marR="0" marT="0" marB="0" anchor="ctr"/>
                </a:tc>
                <a:tc>
                  <a:txBody>
                    <a:bodyPr/>
                    <a:lstStyle/>
                    <a:p>
                      <a:pPr algn="ctr" fontAlgn="ctr"/>
                      <a:r>
                        <a:rPr lang="en-GB" altLang="zh-CN" sz="1800" b="0" i="0" u="none" strike="noStrike" dirty="0" smtClean="0">
                          <a:solidFill>
                            <a:schemeClr val="dk1"/>
                          </a:solidFill>
                          <a:effectLst/>
                          <a:latin typeface="+mn-lt"/>
                        </a:rPr>
                        <a:t>294.1</a:t>
                      </a:r>
                      <a:endParaRPr lang="zh-CN" altLang="en-US" sz="1800" b="0" i="0" u="none" strike="noStrike" dirty="0">
                        <a:solidFill>
                          <a:srgbClr val="000000"/>
                        </a:solidFill>
                        <a:effectLst/>
                        <a:latin typeface="Tahoma"/>
                      </a:endParaRPr>
                    </a:p>
                  </a:txBody>
                  <a:tcPr marL="0" marR="0" marT="0" marB="0" anchor="ctr"/>
                </a:tc>
                <a:tc>
                  <a:txBody>
                    <a:bodyPr/>
                    <a:lstStyle/>
                    <a:p>
                      <a:pPr marL="0" algn="ctr" defTabSz="914400" rtl="0" eaLnBrk="1" fontAlgn="ctr" latinLnBrk="0" hangingPunct="1"/>
                      <a:r>
                        <a:rPr lang="en-US" altLang="zh-CN" sz="1800" u="none" strike="noStrike" kern="1200" dirty="0" smtClean="0">
                          <a:solidFill>
                            <a:schemeClr val="dk1"/>
                          </a:solidFill>
                          <a:effectLst/>
                          <a:latin typeface="+mn-lt"/>
                          <a:ea typeface="+mn-ea"/>
                          <a:cs typeface="+mn-cs"/>
                        </a:rPr>
                        <a:t>-2.2</a:t>
                      </a:r>
                      <a:endParaRPr lang="en-US" altLang="zh-CN" sz="1800" u="none" strike="noStrike" kern="1200" dirty="0">
                        <a:solidFill>
                          <a:schemeClr val="dk1"/>
                        </a:solidFill>
                        <a:effectLst/>
                        <a:latin typeface="+mn-lt"/>
                        <a:ea typeface="+mn-ea"/>
                        <a:cs typeface="+mn-cs"/>
                      </a:endParaRPr>
                    </a:p>
                  </a:txBody>
                  <a:tcPr marL="0" marR="0" marT="0" marB="0" anchor="ctr"/>
                </a:tc>
                <a:tc>
                  <a:txBody>
                    <a:bodyPr/>
                    <a:lstStyle/>
                    <a:p>
                      <a:pPr algn="ctr" fontAlgn="ctr"/>
                      <a:r>
                        <a:rPr lang="en-GB" altLang="zh-CN" sz="1400" b="0" i="0" u="none" strike="noStrike" dirty="0" smtClean="0">
                          <a:solidFill>
                            <a:srgbClr val="000000"/>
                          </a:solidFill>
                          <a:effectLst/>
                          <a:latin typeface="宋体"/>
                        </a:rPr>
                        <a:t>8.8</a:t>
                      </a:r>
                      <a:r>
                        <a:rPr lang="zh-CN" altLang="en-US" sz="1400" b="0" i="0" u="none" strike="noStrike" dirty="0" smtClean="0">
                          <a:solidFill>
                            <a:srgbClr val="000000"/>
                          </a:solidFill>
                          <a:effectLst/>
                          <a:latin typeface="宋体"/>
                        </a:rPr>
                        <a:t>（最低点 </a:t>
                      </a:r>
                      <a:r>
                        <a:rPr lang="en-US" altLang="zh-CN" sz="1400" b="0" i="0" u="none" strike="noStrike" dirty="0" smtClean="0">
                          <a:solidFill>
                            <a:srgbClr val="000000"/>
                          </a:solidFill>
                          <a:effectLst/>
                          <a:latin typeface="宋体"/>
                        </a:rPr>
                        <a:t>270.3</a:t>
                      </a:r>
                      <a:r>
                        <a:rPr lang="zh-CN" altLang="en-US" sz="1400" b="0" i="0" u="none" strike="noStrike" dirty="0" smtClean="0">
                          <a:solidFill>
                            <a:srgbClr val="000000"/>
                          </a:solidFill>
                          <a:effectLst/>
                          <a:latin typeface="宋体"/>
                        </a:rPr>
                        <a:t>于</a:t>
                      </a:r>
                      <a:r>
                        <a:rPr lang="en-US" altLang="zh-CN" sz="1400" b="0" i="0" u="none" strike="noStrike" dirty="0" smtClean="0">
                          <a:solidFill>
                            <a:srgbClr val="000000"/>
                          </a:solidFill>
                          <a:effectLst/>
                          <a:latin typeface="宋体"/>
                        </a:rPr>
                        <a:t>2014.11.14</a:t>
                      </a:r>
                      <a:r>
                        <a:rPr lang="zh-CN" altLang="en-US" sz="1400" b="0" i="0" u="none" strike="noStrike" dirty="0" smtClean="0">
                          <a:solidFill>
                            <a:srgbClr val="000000"/>
                          </a:solidFill>
                          <a:effectLst/>
                          <a:latin typeface="宋体"/>
                        </a:rPr>
                        <a:t>）</a:t>
                      </a:r>
                      <a:endParaRPr lang="en-US" altLang="zh-CN" sz="1400" b="0" i="0" u="none" strike="noStrike" dirty="0">
                        <a:solidFill>
                          <a:srgbClr val="000000"/>
                        </a:solidFill>
                        <a:effectLst/>
                        <a:latin typeface="宋体"/>
                      </a:endParaRPr>
                    </a:p>
                  </a:txBody>
                  <a:tcPr marL="0" marR="0" marT="0" marB="0" anchor="ctr"/>
                </a:tc>
              </a:tr>
              <a:tr h="60060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dirty="0" smtClean="0"/>
                        <a:t>稀土永磁指数</a:t>
                      </a:r>
                    </a:p>
                  </a:txBody>
                  <a:tcPr marL="0" marR="0" marT="0" marB="0" anchor="ctr"/>
                </a:tc>
                <a:tc>
                  <a:txBody>
                    <a:bodyPr/>
                    <a:lstStyle/>
                    <a:p>
                      <a:pPr algn="ctr" fontAlgn="ctr"/>
                      <a:r>
                        <a:rPr lang="en-GB" altLang="zh-CN" sz="1800" b="0" i="0" u="none" strike="noStrike" dirty="0" smtClean="0">
                          <a:solidFill>
                            <a:srgbClr val="000000"/>
                          </a:solidFill>
                          <a:effectLst/>
                          <a:latin typeface="Tahoma"/>
                        </a:rPr>
                        <a:t>3,193.81</a:t>
                      </a:r>
                      <a:endParaRPr lang="zh-CN" altLang="en-US" sz="1800" b="0" i="0" u="none" strike="noStrike" dirty="0">
                        <a:solidFill>
                          <a:srgbClr val="000000"/>
                        </a:solidFill>
                        <a:effectLst/>
                        <a:latin typeface="Tahoma"/>
                      </a:endParaRPr>
                    </a:p>
                  </a:txBody>
                  <a:tcPr marL="0" marR="0" marT="0" marB="0" anchor="ctr"/>
                </a:tc>
                <a:tc>
                  <a:txBody>
                    <a:bodyPr/>
                    <a:lstStyle/>
                    <a:p>
                      <a:pPr marL="0" algn="ctr" defTabSz="914400" rtl="0" eaLnBrk="1" fontAlgn="ctr" latinLnBrk="0" hangingPunct="1"/>
                      <a:r>
                        <a:rPr lang="en-US" altLang="zh-CN" sz="1800" u="none" strike="noStrike" kern="1200" dirty="0" smtClean="0">
                          <a:solidFill>
                            <a:schemeClr val="dk1"/>
                          </a:solidFill>
                          <a:effectLst/>
                          <a:latin typeface="+mn-lt"/>
                          <a:ea typeface="+mn-ea"/>
                          <a:cs typeface="+mn-cs"/>
                        </a:rPr>
                        <a:t>4.03</a:t>
                      </a:r>
                      <a:endParaRPr lang="en-US" altLang="zh-CN" sz="1800" u="none" strike="noStrike" kern="1200" dirty="0">
                        <a:solidFill>
                          <a:schemeClr val="dk1"/>
                        </a:solidFill>
                        <a:effectLst/>
                        <a:latin typeface="+mn-lt"/>
                        <a:ea typeface="+mn-ea"/>
                        <a:cs typeface="+mn-cs"/>
                      </a:endParaRPr>
                    </a:p>
                  </a:txBody>
                  <a:tcPr marL="0" marR="0" marT="0" marB="0" anchor="ctr"/>
                </a:tc>
                <a:tc>
                  <a:txBody>
                    <a:bodyPr/>
                    <a:lstStyle/>
                    <a:p>
                      <a:pPr algn="ctr" fontAlgn="ctr"/>
                      <a:r>
                        <a:rPr lang="en-US" altLang="zh-CN" sz="1400" b="0" i="0" u="none" strike="noStrike" dirty="0" smtClean="0">
                          <a:solidFill>
                            <a:srgbClr val="000000"/>
                          </a:solidFill>
                          <a:effectLst/>
                          <a:latin typeface="宋体"/>
                        </a:rPr>
                        <a:t>86.5</a:t>
                      </a:r>
                      <a:r>
                        <a:rPr lang="zh-CN" altLang="en-US" sz="1400" b="0" i="0" u="none" strike="noStrike" dirty="0" smtClean="0">
                          <a:solidFill>
                            <a:srgbClr val="000000"/>
                          </a:solidFill>
                          <a:effectLst/>
                          <a:latin typeface="宋体"/>
                        </a:rPr>
                        <a:t>（最低点</a:t>
                      </a:r>
                      <a:r>
                        <a:rPr lang="en-US" altLang="zh-CN" sz="1400" b="0" i="0" u="none" strike="noStrike" dirty="0" smtClean="0">
                          <a:solidFill>
                            <a:srgbClr val="000000"/>
                          </a:solidFill>
                          <a:effectLst/>
                          <a:latin typeface="宋体"/>
                        </a:rPr>
                        <a:t>1712.3</a:t>
                      </a:r>
                      <a:r>
                        <a:rPr lang="zh-CN" altLang="en-US" sz="1400" b="0" i="0" u="none" strike="noStrike" dirty="0" smtClean="0">
                          <a:solidFill>
                            <a:srgbClr val="000000"/>
                          </a:solidFill>
                          <a:effectLst/>
                          <a:latin typeface="宋体"/>
                        </a:rPr>
                        <a:t>于</a:t>
                      </a:r>
                      <a:r>
                        <a:rPr lang="en-GB" altLang="zh-CN" sz="1400" b="0" i="0" u="none" strike="noStrike" dirty="0" smtClean="0">
                          <a:solidFill>
                            <a:srgbClr val="000000"/>
                          </a:solidFill>
                          <a:effectLst/>
                          <a:latin typeface="宋体"/>
                        </a:rPr>
                        <a:t>2013.10.29</a:t>
                      </a:r>
                      <a:r>
                        <a:rPr lang="zh-CN" altLang="en-US" sz="1400" b="0" i="0" u="none" strike="noStrike" dirty="0" smtClean="0">
                          <a:solidFill>
                            <a:srgbClr val="000000"/>
                          </a:solidFill>
                          <a:effectLst/>
                          <a:latin typeface="宋体"/>
                        </a:rPr>
                        <a:t>）</a:t>
                      </a:r>
                      <a:endParaRPr lang="en-US" altLang="zh-CN" sz="1400" b="0" i="0" u="none" strike="noStrike" dirty="0">
                        <a:solidFill>
                          <a:srgbClr val="000000"/>
                        </a:solidFill>
                        <a:effectLst/>
                        <a:latin typeface="宋体"/>
                      </a:endParaRPr>
                    </a:p>
                  </a:txBody>
                  <a:tcPr marL="0" marR="0" marT="0" marB="0" anchor="ctr"/>
                </a:tc>
              </a:tr>
              <a:tr h="833008">
                <a:tc>
                  <a:txBody>
                    <a:bodyPr/>
                    <a:lstStyle/>
                    <a:p>
                      <a:pPr algn="ctr" fontAlgn="ctr"/>
                      <a:r>
                        <a:rPr lang="en-US" altLang="zh-CN" sz="1800" u="none" strike="noStrike" dirty="0">
                          <a:effectLst/>
                        </a:rPr>
                        <a:t>LME</a:t>
                      </a:r>
                      <a:r>
                        <a:rPr lang="zh-CN" altLang="en-US" sz="1800" u="none" strike="noStrike" dirty="0">
                          <a:effectLst/>
                        </a:rPr>
                        <a:t>铝合金</a:t>
                      </a:r>
                      <a:r>
                        <a:rPr lang="en-US" altLang="zh-CN" sz="1800" u="none" strike="noStrike" dirty="0">
                          <a:effectLst/>
                        </a:rPr>
                        <a:t>3</a:t>
                      </a:r>
                      <a:r>
                        <a:rPr lang="zh-CN" altLang="en-US" sz="1800" u="none" strike="noStrike" dirty="0">
                          <a:effectLst/>
                        </a:rPr>
                        <a:t>月电子盘</a:t>
                      </a:r>
                      <a:endParaRPr lang="zh-CN" altLang="en-US" sz="1800" b="0" i="0" u="none" strike="noStrike" dirty="0">
                        <a:solidFill>
                          <a:srgbClr val="000000"/>
                        </a:solidFill>
                        <a:effectLst/>
                        <a:latin typeface="宋体"/>
                      </a:endParaRPr>
                    </a:p>
                  </a:txBody>
                  <a:tcPr marL="0" marR="0" marT="0" marB="0" anchor="ctr"/>
                </a:tc>
                <a:tc>
                  <a:txBody>
                    <a:bodyPr/>
                    <a:lstStyle/>
                    <a:p>
                      <a:pPr algn="ctr" fontAlgn="ctr"/>
                      <a:r>
                        <a:rPr lang="en-US" altLang="zh-CN" sz="1800" u="none" strike="noStrike" dirty="0" smtClean="0">
                          <a:effectLst/>
                        </a:rPr>
                        <a:t>1,760</a:t>
                      </a:r>
                      <a:endParaRPr lang="en-US" altLang="zh-CN" sz="1800" b="0" i="0" u="none" strike="noStrike" dirty="0">
                        <a:solidFill>
                          <a:srgbClr val="000000"/>
                        </a:solidFill>
                        <a:effectLst/>
                        <a:latin typeface="宋体"/>
                      </a:endParaRPr>
                    </a:p>
                  </a:txBody>
                  <a:tcPr marL="0" marR="0" marT="0" marB="0" anchor="ctr"/>
                </a:tc>
                <a:tc>
                  <a:txBody>
                    <a:bodyPr/>
                    <a:lstStyle/>
                    <a:p>
                      <a:pPr marL="0" algn="ctr" defTabSz="914400" rtl="0" eaLnBrk="1" fontAlgn="ctr" latinLnBrk="0" hangingPunct="1"/>
                      <a:r>
                        <a:rPr lang="en-US" altLang="zh-CN" sz="1800" u="none" strike="noStrike" kern="1200" dirty="0" smtClean="0">
                          <a:solidFill>
                            <a:schemeClr val="dk1"/>
                          </a:solidFill>
                          <a:effectLst/>
                          <a:latin typeface="+mn-lt"/>
                          <a:ea typeface="+mn-ea"/>
                          <a:cs typeface="+mn-cs"/>
                        </a:rPr>
                        <a:t>-2.49</a:t>
                      </a:r>
                      <a:endParaRPr lang="en-US" altLang="zh-CN" sz="1800" u="none" strike="noStrike" kern="1200" dirty="0">
                        <a:solidFill>
                          <a:schemeClr val="dk1"/>
                        </a:solidFill>
                        <a:effectLst/>
                        <a:latin typeface="+mn-lt"/>
                        <a:ea typeface="+mn-ea"/>
                        <a:cs typeface="+mn-cs"/>
                      </a:endParaRPr>
                    </a:p>
                  </a:txBody>
                  <a:tcPr marL="0" marR="0" marT="0" marB="0" anchor="ctr"/>
                </a:tc>
                <a:tc>
                  <a:txBody>
                    <a:bodyPr/>
                    <a:lstStyle/>
                    <a:p>
                      <a:pPr marL="0" algn="ctr" defTabSz="914400" rtl="0" eaLnBrk="1" fontAlgn="ctr" latinLnBrk="0" hangingPunct="1"/>
                      <a:endParaRPr lang="en-US" altLang="zh-CN" sz="1800" u="none" strike="noStrike" kern="1200" dirty="0">
                        <a:solidFill>
                          <a:schemeClr val="dk1"/>
                        </a:solidFill>
                        <a:effectLst/>
                        <a:latin typeface="+mn-lt"/>
                        <a:ea typeface="+mn-ea"/>
                        <a:cs typeface="+mn-cs"/>
                      </a:endParaRPr>
                    </a:p>
                  </a:txBody>
                  <a:tcPr marL="0" marR="0" marT="0" marB="0" anchor="ctr"/>
                </a:tc>
              </a:tr>
              <a:tr h="425970">
                <a:tc>
                  <a:txBody>
                    <a:bodyPr/>
                    <a:lstStyle/>
                    <a:p>
                      <a:pPr algn="ctr" fontAlgn="ctr"/>
                      <a:r>
                        <a:rPr lang="en-GB" sz="1800" u="none" strike="noStrike">
                          <a:effectLst/>
                        </a:rPr>
                        <a:t>LME</a:t>
                      </a:r>
                      <a:r>
                        <a:rPr lang="zh-CN" altLang="en-US" sz="1800" u="none" strike="noStrike">
                          <a:effectLst/>
                        </a:rPr>
                        <a:t>铝</a:t>
                      </a:r>
                      <a:r>
                        <a:rPr lang="en-US" altLang="zh-CN" sz="1800" u="none" strike="noStrike">
                          <a:effectLst/>
                        </a:rPr>
                        <a:t>3</a:t>
                      </a:r>
                      <a:r>
                        <a:rPr lang="zh-CN" altLang="en-US" sz="1800" u="none" strike="noStrike">
                          <a:effectLst/>
                        </a:rPr>
                        <a:t>月电子盘</a:t>
                      </a:r>
                      <a:endParaRPr lang="zh-CN" altLang="en-US" sz="1800" b="0" i="0" u="none" strike="noStrike">
                        <a:solidFill>
                          <a:srgbClr val="000000"/>
                        </a:solidFill>
                        <a:effectLst/>
                        <a:latin typeface="宋体"/>
                      </a:endParaRPr>
                    </a:p>
                  </a:txBody>
                  <a:tcPr marL="0" marR="0" marT="0" marB="0" anchor="ctr"/>
                </a:tc>
                <a:tc>
                  <a:txBody>
                    <a:bodyPr/>
                    <a:lstStyle/>
                    <a:p>
                      <a:pPr algn="ctr" fontAlgn="ctr"/>
                      <a:r>
                        <a:rPr lang="en-US" altLang="zh-CN" sz="1800" u="none" strike="noStrike" dirty="0" smtClean="0">
                          <a:effectLst/>
                        </a:rPr>
                        <a:t>1,786.5</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r>
                        <a:rPr lang="en-US" altLang="zh-CN" sz="1800" b="0" i="0" u="none" strike="noStrike" dirty="0" smtClean="0">
                          <a:solidFill>
                            <a:srgbClr val="000000"/>
                          </a:solidFill>
                          <a:effectLst/>
                          <a:latin typeface="宋体"/>
                        </a:rPr>
                        <a:t>-0.5843</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endParaRPr lang="en-US" altLang="zh-CN" sz="1800" b="0" i="0" u="none" strike="noStrike" dirty="0">
                        <a:solidFill>
                          <a:srgbClr val="000000"/>
                        </a:solidFill>
                        <a:effectLst/>
                        <a:latin typeface="宋体"/>
                      </a:endParaRPr>
                    </a:p>
                  </a:txBody>
                  <a:tcPr marL="0" marR="0" marT="0" marB="0" anchor="ctr"/>
                </a:tc>
              </a:tr>
              <a:tr h="425970">
                <a:tc>
                  <a:txBody>
                    <a:bodyPr/>
                    <a:lstStyle/>
                    <a:p>
                      <a:pPr algn="ctr" fontAlgn="ctr"/>
                      <a:r>
                        <a:rPr lang="en-GB" sz="1800" u="none" strike="noStrike" dirty="0">
                          <a:effectLst/>
                        </a:rPr>
                        <a:t>LME</a:t>
                      </a:r>
                      <a:r>
                        <a:rPr lang="zh-CN" altLang="en-US" sz="1800" u="none" strike="noStrike" dirty="0">
                          <a:effectLst/>
                        </a:rPr>
                        <a:t>铜</a:t>
                      </a:r>
                      <a:r>
                        <a:rPr lang="en-US" altLang="zh-CN" sz="1800" u="none" strike="noStrike" dirty="0">
                          <a:effectLst/>
                        </a:rPr>
                        <a:t>3</a:t>
                      </a:r>
                      <a:r>
                        <a:rPr lang="zh-CN" altLang="en-US" sz="1800" u="none" strike="noStrike" dirty="0">
                          <a:effectLst/>
                        </a:rPr>
                        <a:t>月电子盘</a:t>
                      </a:r>
                      <a:endParaRPr lang="zh-CN" altLang="en-US" sz="1800" b="0" i="0" u="none" strike="noStrike" dirty="0">
                        <a:solidFill>
                          <a:srgbClr val="000000"/>
                        </a:solidFill>
                        <a:effectLst/>
                        <a:latin typeface="宋体"/>
                      </a:endParaRPr>
                    </a:p>
                  </a:txBody>
                  <a:tcPr marL="0" marR="0" marT="0" marB="0" anchor="ctr"/>
                </a:tc>
                <a:tc>
                  <a:txBody>
                    <a:bodyPr/>
                    <a:lstStyle/>
                    <a:p>
                      <a:pPr algn="ctr" fontAlgn="ctr"/>
                      <a:r>
                        <a:rPr lang="en-US" altLang="zh-CN" sz="1800" u="none" strike="noStrike" dirty="0" smtClean="0">
                          <a:effectLst/>
                        </a:rPr>
                        <a:t>6,061.5</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r>
                        <a:rPr lang="en-US" altLang="zh-CN" sz="1800" u="none" strike="noStrike" dirty="0" smtClean="0">
                          <a:effectLst/>
                        </a:rPr>
                        <a:t>0.3477</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endParaRPr lang="en-US" altLang="zh-CN" sz="1800" b="0" i="0" u="none" strike="noStrike" dirty="0">
                        <a:solidFill>
                          <a:srgbClr val="000000"/>
                        </a:solidFill>
                        <a:effectLst/>
                        <a:latin typeface="宋体"/>
                      </a:endParaRPr>
                    </a:p>
                  </a:txBody>
                  <a:tcPr marL="0" marR="0" marT="0" marB="0" anchor="ctr"/>
                </a:tc>
              </a:tr>
              <a:tr h="425970">
                <a:tc>
                  <a:txBody>
                    <a:bodyPr/>
                    <a:lstStyle/>
                    <a:p>
                      <a:pPr algn="ctr" fontAlgn="ctr"/>
                      <a:r>
                        <a:rPr lang="en-GB" sz="1800" u="none" strike="noStrike">
                          <a:effectLst/>
                        </a:rPr>
                        <a:t>LME</a:t>
                      </a:r>
                      <a:r>
                        <a:rPr lang="zh-CN" altLang="en-US" sz="1800" u="none" strike="noStrike">
                          <a:effectLst/>
                        </a:rPr>
                        <a:t>镍</a:t>
                      </a:r>
                      <a:r>
                        <a:rPr lang="en-US" altLang="zh-CN" sz="1800" u="none" strike="noStrike">
                          <a:effectLst/>
                        </a:rPr>
                        <a:t>3</a:t>
                      </a:r>
                      <a:r>
                        <a:rPr lang="zh-CN" altLang="en-US" sz="1800" u="none" strike="noStrike">
                          <a:effectLst/>
                        </a:rPr>
                        <a:t>月电子盘</a:t>
                      </a:r>
                      <a:endParaRPr lang="zh-CN" altLang="en-US" sz="1800" b="0" i="0" u="none" strike="noStrike">
                        <a:solidFill>
                          <a:srgbClr val="000000"/>
                        </a:solidFill>
                        <a:effectLst/>
                        <a:latin typeface="宋体"/>
                      </a:endParaRPr>
                    </a:p>
                  </a:txBody>
                  <a:tcPr marL="0" marR="0" marT="0" marB="0" anchor="ctr"/>
                </a:tc>
                <a:tc>
                  <a:txBody>
                    <a:bodyPr/>
                    <a:lstStyle/>
                    <a:p>
                      <a:pPr algn="ctr" fontAlgn="ctr"/>
                      <a:r>
                        <a:rPr lang="en-US" altLang="zh-CN" sz="1800" u="none" strike="noStrike" dirty="0" smtClean="0">
                          <a:effectLst/>
                        </a:rPr>
                        <a:t>13,260</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r>
                        <a:rPr lang="en-US" altLang="zh-CN" sz="1800" b="0" i="0" u="none" strike="noStrike" dirty="0" smtClean="0">
                          <a:solidFill>
                            <a:srgbClr val="000000"/>
                          </a:solidFill>
                          <a:effectLst/>
                          <a:latin typeface="宋体"/>
                        </a:rPr>
                        <a:t>-6.19</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endParaRPr lang="en-US" altLang="zh-CN" sz="1800" b="0" i="0" u="none" strike="noStrike" dirty="0">
                        <a:solidFill>
                          <a:srgbClr val="000000"/>
                        </a:solidFill>
                        <a:effectLst/>
                        <a:latin typeface="宋体"/>
                      </a:endParaRPr>
                    </a:p>
                  </a:txBody>
                  <a:tcPr marL="0" marR="0" marT="0" marB="0" anchor="ctr"/>
                </a:tc>
              </a:tr>
              <a:tr h="425970">
                <a:tc>
                  <a:txBody>
                    <a:bodyPr/>
                    <a:lstStyle/>
                    <a:p>
                      <a:pPr algn="ctr" fontAlgn="ctr"/>
                      <a:r>
                        <a:rPr lang="en-GB" sz="1800" u="none" strike="noStrike">
                          <a:effectLst/>
                        </a:rPr>
                        <a:t>LME</a:t>
                      </a:r>
                      <a:r>
                        <a:rPr lang="zh-CN" altLang="en-US" sz="1800" u="none" strike="noStrike">
                          <a:effectLst/>
                        </a:rPr>
                        <a:t>铅</a:t>
                      </a:r>
                      <a:r>
                        <a:rPr lang="en-US" altLang="zh-CN" sz="1800" u="none" strike="noStrike">
                          <a:effectLst/>
                        </a:rPr>
                        <a:t>3</a:t>
                      </a:r>
                      <a:r>
                        <a:rPr lang="zh-CN" altLang="en-US" sz="1800" u="none" strike="noStrike">
                          <a:effectLst/>
                        </a:rPr>
                        <a:t>月电子盘</a:t>
                      </a:r>
                      <a:endParaRPr lang="zh-CN" altLang="en-US" sz="1800" b="0" i="0" u="none" strike="noStrike">
                        <a:solidFill>
                          <a:srgbClr val="000000"/>
                        </a:solidFill>
                        <a:effectLst/>
                        <a:latin typeface="宋体"/>
                      </a:endParaRPr>
                    </a:p>
                  </a:txBody>
                  <a:tcPr marL="0" marR="0" marT="0" marB="0" anchor="ctr"/>
                </a:tc>
                <a:tc>
                  <a:txBody>
                    <a:bodyPr/>
                    <a:lstStyle/>
                    <a:p>
                      <a:pPr algn="ctr" fontAlgn="ctr"/>
                      <a:r>
                        <a:rPr lang="en-US" altLang="zh-CN" sz="1800" u="none" strike="noStrike" dirty="0" smtClean="0">
                          <a:effectLst/>
                        </a:rPr>
                        <a:t>1,823</a:t>
                      </a:r>
                      <a:endParaRPr lang="en-US" altLang="zh-CN" sz="1800" b="0" i="0" u="none" strike="noStrike" dirty="0">
                        <a:solidFill>
                          <a:srgbClr val="000000"/>
                        </a:solidFill>
                        <a:effectLst/>
                        <a:latin typeface="宋体"/>
                      </a:endParaRPr>
                    </a:p>
                  </a:txBody>
                  <a:tcPr marL="0" marR="0" marT="0" marB="0" anchor="ctr"/>
                </a:tc>
                <a:tc>
                  <a:txBody>
                    <a:bodyPr/>
                    <a:lstStyle/>
                    <a:p>
                      <a:pPr marL="0" algn="ctr" defTabSz="914400" rtl="0" eaLnBrk="1" fontAlgn="ctr" latinLnBrk="0" hangingPunct="1"/>
                      <a:r>
                        <a:rPr lang="en-US" altLang="zh-CN" sz="1800" u="none" strike="noStrike" kern="1200" dirty="0" smtClean="0">
                          <a:solidFill>
                            <a:schemeClr val="dk1"/>
                          </a:solidFill>
                          <a:effectLst/>
                          <a:latin typeface="+mn-lt"/>
                          <a:ea typeface="+mn-ea"/>
                          <a:cs typeface="+mn-cs"/>
                        </a:rPr>
                        <a:t>2.6175</a:t>
                      </a:r>
                      <a:endParaRPr lang="en-US" altLang="zh-CN" sz="1800" u="none" strike="noStrike" kern="1200" dirty="0">
                        <a:solidFill>
                          <a:schemeClr val="dk1"/>
                        </a:solidFill>
                        <a:effectLst/>
                        <a:latin typeface="+mn-lt"/>
                        <a:ea typeface="+mn-ea"/>
                        <a:cs typeface="+mn-cs"/>
                      </a:endParaRPr>
                    </a:p>
                  </a:txBody>
                  <a:tcPr marL="0" marR="0" marT="0" marB="0" anchor="ctr"/>
                </a:tc>
                <a:tc>
                  <a:txBody>
                    <a:bodyPr/>
                    <a:lstStyle/>
                    <a:p>
                      <a:pPr marL="0" algn="ctr" defTabSz="914400" rtl="0" eaLnBrk="1" fontAlgn="ctr" latinLnBrk="0" hangingPunct="1"/>
                      <a:endParaRPr lang="en-US" altLang="zh-CN" sz="1800" u="none" strike="noStrike" kern="1200" dirty="0">
                        <a:solidFill>
                          <a:schemeClr val="dk1"/>
                        </a:solidFill>
                        <a:effectLst/>
                        <a:latin typeface="+mn-lt"/>
                        <a:ea typeface="+mn-ea"/>
                        <a:cs typeface="+mn-cs"/>
                      </a:endParaRPr>
                    </a:p>
                  </a:txBody>
                  <a:tcPr marL="0" marR="0" marT="0" marB="0" anchor="ctr"/>
                </a:tc>
              </a:tr>
              <a:tr h="425970">
                <a:tc>
                  <a:txBody>
                    <a:bodyPr/>
                    <a:lstStyle/>
                    <a:p>
                      <a:pPr algn="ctr" fontAlgn="ctr"/>
                      <a:r>
                        <a:rPr lang="en-GB" sz="1800" u="none" strike="noStrike">
                          <a:effectLst/>
                        </a:rPr>
                        <a:t>LME</a:t>
                      </a:r>
                      <a:r>
                        <a:rPr lang="zh-CN" altLang="en-US" sz="1800" u="none" strike="noStrike">
                          <a:effectLst/>
                        </a:rPr>
                        <a:t>锡</a:t>
                      </a:r>
                      <a:r>
                        <a:rPr lang="en-US" altLang="zh-CN" sz="1800" u="none" strike="noStrike">
                          <a:effectLst/>
                        </a:rPr>
                        <a:t>3</a:t>
                      </a:r>
                      <a:r>
                        <a:rPr lang="zh-CN" altLang="en-US" sz="1800" u="none" strike="noStrike">
                          <a:effectLst/>
                        </a:rPr>
                        <a:t>月电子盘</a:t>
                      </a:r>
                      <a:endParaRPr lang="zh-CN" altLang="en-US" sz="1800" b="0" i="0" u="none" strike="noStrike">
                        <a:solidFill>
                          <a:srgbClr val="000000"/>
                        </a:solidFill>
                        <a:effectLst/>
                        <a:latin typeface="宋体"/>
                      </a:endParaRPr>
                    </a:p>
                  </a:txBody>
                  <a:tcPr marL="0" marR="0" marT="0" marB="0" anchor="ctr"/>
                </a:tc>
                <a:tc>
                  <a:txBody>
                    <a:bodyPr/>
                    <a:lstStyle/>
                    <a:p>
                      <a:pPr algn="ctr" fontAlgn="ctr"/>
                      <a:r>
                        <a:rPr lang="en-GB" altLang="zh-CN" sz="1800" b="0" i="0" u="none" strike="noStrike" dirty="0" smtClean="0">
                          <a:solidFill>
                            <a:srgbClr val="000000"/>
                          </a:solidFill>
                          <a:effectLst/>
                          <a:latin typeface="宋体"/>
                        </a:rPr>
                        <a:t>17,350</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r>
                        <a:rPr lang="en-GB" altLang="zh-CN" sz="1800" b="0" i="0" u="none" strike="noStrike" dirty="0" smtClean="0">
                          <a:solidFill>
                            <a:srgbClr val="000000"/>
                          </a:solidFill>
                          <a:effectLst/>
                          <a:latin typeface="宋体"/>
                        </a:rPr>
                        <a:t>1.3435</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endParaRPr lang="en-US" altLang="zh-CN" sz="1800" b="0" i="0" u="none" strike="noStrike" dirty="0">
                        <a:solidFill>
                          <a:srgbClr val="000000"/>
                        </a:solidFill>
                        <a:effectLst/>
                        <a:latin typeface="宋体"/>
                      </a:endParaRPr>
                    </a:p>
                  </a:txBody>
                  <a:tcPr marL="0" marR="0" marT="0" marB="0" anchor="ctr"/>
                </a:tc>
              </a:tr>
              <a:tr h="425970">
                <a:tc>
                  <a:txBody>
                    <a:bodyPr/>
                    <a:lstStyle/>
                    <a:p>
                      <a:pPr algn="ctr" fontAlgn="ctr"/>
                      <a:r>
                        <a:rPr lang="en-GB" sz="1800" u="none" strike="noStrike">
                          <a:effectLst/>
                        </a:rPr>
                        <a:t>LME</a:t>
                      </a:r>
                      <a:r>
                        <a:rPr lang="zh-CN" altLang="en-US" sz="1800" u="none" strike="noStrike">
                          <a:effectLst/>
                        </a:rPr>
                        <a:t>锌</a:t>
                      </a:r>
                      <a:r>
                        <a:rPr lang="en-US" altLang="zh-CN" sz="1800" u="none" strike="noStrike">
                          <a:effectLst/>
                        </a:rPr>
                        <a:t>3</a:t>
                      </a:r>
                      <a:r>
                        <a:rPr lang="zh-CN" altLang="en-US" sz="1800" u="none" strike="noStrike">
                          <a:effectLst/>
                        </a:rPr>
                        <a:t>月电子盘</a:t>
                      </a:r>
                      <a:endParaRPr lang="zh-CN" altLang="en-US" sz="1800" b="0" i="0" u="none" strike="noStrike">
                        <a:solidFill>
                          <a:srgbClr val="000000"/>
                        </a:solidFill>
                        <a:effectLst/>
                        <a:latin typeface="宋体"/>
                      </a:endParaRPr>
                    </a:p>
                  </a:txBody>
                  <a:tcPr marL="0" marR="0" marT="0" marB="0" anchor="ctr"/>
                </a:tc>
                <a:tc>
                  <a:txBody>
                    <a:bodyPr/>
                    <a:lstStyle/>
                    <a:p>
                      <a:pPr algn="ctr" fontAlgn="ctr"/>
                      <a:r>
                        <a:rPr lang="en-US" altLang="zh-CN" sz="1800" u="none" strike="noStrike" dirty="0" smtClean="0">
                          <a:effectLst/>
                        </a:rPr>
                        <a:t>2,086</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r>
                        <a:rPr lang="en-GB" altLang="zh-CN" sz="1800" b="0" i="0" u="none" strike="noStrike" dirty="0" smtClean="0">
                          <a:solidFill>
                            <a:schemeClr val="dk1"/>
                          </a:solidFill>
                          <a:effectLst/>
                          <a:latin typeface="+mn-lt"/>
                        </a:rPr>
                        <a:t>1.5085</a:t>
                      </a:r>
                      <a:endParaRPr lang="en-US" altLang="zh-CN" sz="1800" b="0" i="0" u="none" strike="noStrike" dirty="0">
                        <a:solidFill>
                          <a:srgbClr val="000000"/>
                        </a:solidFill>
                        <a:effectLst/>
                        <a:latin typeface="宋体"/>
                      </a:endParaRPr>
                    </a:p>
                  </a:txBody>
                  <a:tcPr marL="0" marR="0" marT="0" marB="0" anchor="ctr"/>
                </a:tc>
                <a:tc>
                  <a:txBody>
                    <a:bodyPr/>
                    <a:lstStyle/>
                    <a:p>
                      <a:pPr algn="ctr" fontAlgn="ctr"/>
                      <a:endParaRPr lang="en-US" altLang="zh-CN" sz="1800" b="0" i="0" u="none" strike="noStrike" dirty="0">
                        <a:solidFill>
                          <a:srgbClr val="000000"/>
                        </a:solidFill>
                        <a:effectLst/>
                        <a:latin typeface="宋体"/>
                      </a:endParaRPr>
                    </a:p>
                  </a:txBody>
                  <a:tcPr marL="0" marR="0" marT="0" marB="0" anchor="ctr"/>
                </a:tc>
              </a:tr>
            </a:tbl>
          </a:graphicData>
        </a:graphic>
      </p:graphicFrame>
    </p:spTree>
    <p:extLst>
      <p:ext uri="{BB962C8B-B14F-4D97-AF65-F5344CB8AC3E}">
        <p14:creationId xmlns="" xmlns:p14="http://schemas.microsoft.com/office/powerpoint/2010/main" val="2302907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6</a:t>
            </a:fld>
            <a:endParaRPr lang="zh-CN" altLang="en-US"/>
          </a:p>
        </p:txBody>
      </p:sp>
      <p:sp>
        <p:nvSpPr>
          <p:cNvPr id="3" name="TextBox 2"/>
          <p:cNvSpPr txBox="1"/>
          <p:nvPr/>
        </p:nvSpPr>
        <p:spPr>
          <a:xfrm>
            <a:off x="214852" y="108501"/>
            <a:ext cx="6661404" cy="400110"/>
          </a:xfrm>
          <a:prstGeom prst="rect">
            <a:avLst/>
          </a:prstGeom>
          <a:noFill/>
        </p:spPr>
        <p:txBody>
          <a:bodyPr wrap="square" rtlCol="0">
            <a:spAutoFit/>
          </a:bodyPr>
          <a:lstStyle/>
          <a:p>
            <a:r>
              <a:rPr lang="en-US" altLang="zh-CN" sz="2000" b="1" dirty="0" smtClean="0">
                <a:solidFill>
                  <a:srgbClr val="FFFF00"/>
                </a:solidFill>
                <a:latin typeface="楷体" panose="02010609060101010101" pitchFamily="49" charset="-122"/>
                <a:ea typeface="楷体" panose="02010609060101010101" pitchFamily="49" charset="-122"/>
              </a:rPr>
              <a:t>2.1 </a:t>
            </a:r>
            <a:r>
              <a:rPr lang="zh-CN" altLang="en-US" sz="2000" b="1" dirty="0" smtClean="0">
                <a:solidFill>
                  <a:srgbClr val="FFFF00"/>
                </a:solidFill>
                <a:latin typeface="楷体" panose="02010609060101010101" pitchFamily="49" charset="-122"/>
                <a:ea typeface="楷体" panose="02010609060101010101" pitchFamily="49" charset="-122"/>
              </a:rPr>
              <a:t>牛市逻辑继续</a:t>
            </a:r>
            <a:endParaRPr lang="en-US" altLang="zh-CN" sz="2000" b="1" dirty="0">
              <a:solidFill>
                <a:srgbClr val="FFFF00"/>
              </a:solidFill>
              <a:latin typeface="楷体" panose="02010609060101010101" pitchFamily="49" charset="-122"/>
              <a:ea typeface="楷体" panose="02010609060101010101" pitchFamily="49" charset="-122"/>
            </a:endParaRPr>
          </a:p>
        </p:txBody>
      </p:sp>
      <p:sp>
        <p:nvSpPr>
          <p:cNvPr id="4" name="TextBox 3"/>
          <p:cNvSpPr txBox="1"/>
          <p:nvPr/>
        </p:nvSpPr>
        <p:spPr>
          <a:xfrm>
            <a:off x="20948" y="767387"/>
            <a:ext cx="8173572" cy="2862322"/>
          </a:xfrm>
          <a:prstGeom prst="rect">
            <a:avLst/>
          </a:prstGeom>
          <a:noFill/>
        </p:spPr>
        <p:txBody>
          <a:bodyPr wrap="square" rtlCol="0">
            <a:spAutoFit/>
          </a:bodyPr>
          <a:lstStyle/>
          <a:p>
            <a:r>
              <a:rPr lang="zh-CN" altLang="en-US" dirty="0" smtClean="0"/>
              <a:t>房地产新政策：</a:t>
            </a:r>
            <a:endParaRPr lang="en-US" altLang="zh-CN" dirty="0" smtClean="0"/>
          </a:p>
          <a:p>
            <a:pPr marL="285750" indent="-285750">
              <a:buFont typeface="Arial" panose="020B0604020202020204" pitchFamily="34" charset="0"/>
              <a:buChar char="•"/>
            </a:pPr>
            <a:r>
              <a:rPr lang="zh-CN" altLang="en-US" dirty="0"/>
              <a:t>二</a:t>
            </a:r>
            <a:r>
              <a:rPr lang="zh-CN" altLang="en-US" dirty="0" smtClean="0"/>
              <a:t>套房最低首付比降至</a:t>
            </a:r>
            <a:r>
              <a:rPr lang="en-US" altLang="zh-CN" dirty="0" smtClean="0"/>
              <a:t>40%</a:t>
            </a:r>
          </a:p>
          <a:p>
            <a:pPr marL="285750" indent="-285750">
              <a:buFont typeface="Arial" panose="020B0604020202020204" pitchFamily="34" charset="0"/>
              <a:buChar char="•"/>
            </a:pPr>
            <a:r>
              <a:rPr lang="zh-CN" altLang="en-US" dirty="0" smtClean="0"/>
              <a:t>公积金购买首套首付</a:t>
            </a:r>
            <a:r>
              <a:rPr lang="en-US" altLang="zh-CN" dirty="0" smtClean="0"/>
              <a:t>20%</a:t>
            </a:r>
            <a:r>
              <a:rPr lang="zh-CN" altLang="en-US" dirty="0" smtClean="0"/>
              <a:t>，拥有</a:t>
            </a:r>
            <a:r>
              <a:rPr lang="en-US" altLang="zh-CN" dirty="0" smtClean="0"/>
              <a:t>1</a:t>
            </a:r>
            <a:r>
              <a:rPr lang="zh-CN" altLang="en-US" dirty="0" smtClean="0"/>
              <a:t>套住房并已结算清贷款再贷，首付</a:t>
            </a:r>
            <a:r>
              <a:rPr lang="en-US" altLang="zh-CN" dirty="0" smtClean="0"/>
              <a:t>30%</a:t>
            </a:r>
          </a:p>
          <a:p>
            <a:pPr marL="285750" indent="-285750">
              <a:buFont typeface="Arial" panose="020B0604020202020204" pitchFamily="34" charset="0"/>
              <a:buChar char="•"/>
            </a:pPr>
            <a:r>
              <a:rPr lang="zh-CN" altLang="en-US" dirty="0" smtClean="0"/>
              <a:t>免征</a:t>
            </a:r>
            <a:r>
              <a:rPr lang="en-US" altLang="zh-CN" dirty="0" smtClean="0"/>
              <a:t>2</a:t>
            </a:r>
            <a:r>
              <a:rPr lang="zh-CN" altLang="en-US" dirty="0" smtClean="0"/>
              <a:t>年以上住房转让营业税，不足</a:t>
            </a:r>
            <a:r>
              <a:rPr lang="en-US" altLang="zh-CN" dirty="0" smtClean="0"/>
              <a:t>2</a:t>
            </a:r>
            <a:r>
              <a:rPr lang="zh-CN" altLang="en-US" dirty="0" smtClean="0"/>
              <a:t>年全额征收</a:t>
            </a:r>
            <a:endParaRPr lang="en-US" altLang="zh-CN" dirty="0" smtClean="0"/>
          </a:p>
          <a:p>
            <a:endParaRPr lang="en-US" altLang="zh-CN" dirty="0" smtClean="0"/>
          </a:p>
          <a:p>
            <a:r>
              <a:rPr lang="zh-CN" altLang="en-US" dirty="0" smtClean="0"/>
              <a:t>效果：</a:t>
            </a:r>
            <a:endParaRPr lang="en-US" altLang="zh-CN" dirty="0" smtClean="0"/>
          </a:p>
          <a:p>
            <a:pPr marL="285750" indent="-285750">
              <a:buFont typeface="Arial" panose="020B0604020202020204" pitchFamily="34" charset="0"/>
              <a:buChar char="•"/>
            </a:pPr>
            <a:r>
              <a:rPr lang="zh-CN" altLang="en-US" dirty="0" smtClean="0"/>
              <a:t>或拉动销售额</a:t>
            </a:r>
            <a:r>
              <a:rPr lang="en-US" altLang="zh-CN" dirty="0" smtClean="0"/>
              <a:t>0%-5%</a:t>
            </a:r>
          </a:p>
          <a:p>
            <a:pPr marL="285750" indent="-285750">
              <a:buFont typeface="Arial" panose="020B0604020202020204" pitchFamily="34" charset="0"/>
              <a:buChar char="•"/>
            </a:pPr>
            <a:r>
              <a:rPr lang="zh-CN" altLang="en-US" dirty="0" smtClean="0"/>
              <a:t>营业税减免将影响</a:t>
            </a:r>
            <a:r>
              <a:rPr lang="en-US" altLang="zh-CN" dirty="0" smtClean="0"/>
              <a:t>20%</a:t>
            </a:r>
            <a:r>
              <a:rPr lang="zh-CN" altLang="en-US" dirty="0" smtClean="0"/>
              <a:t>的二手房，其有效房价降下降</a:t>
            </a:r>
            <a:r>
              <a:rPr lang="en-US" altLang="zh-CN" dirty="0" smtClean="0"/>
              <a:t>5%-6%</a:t>
            </a:r>
          </a:p>
          <a:p>
            <a:pPr marL="285750" indent="-285750">
              <a:buFont typeface="Arial" panose="020B0604020202020204" pitchFamily="34" charset="0"/>
              <a:buChar char="•"/>
            </a:pPr>
            <a:r>
              <a:rPr lang="zh-CN" altLang="en-US" dirty="0"/>
              <a:t>看</a:t>
            </a:r>
            <a:r>
              <a:rPr lang="zh-CN" altLang="en-US" dirty="0" smtClean="0"/>
              <a:t>多房地产股</a:t>
            </a:r>
            <a:endParaRPr lang="en-US" altLang="zh-CN" dirty="0"/>
          </a:p>
          <a:p>
            <a:pPr marL="285750" indent="-285750">
              <a:buFont typeface="Arial" panose="020B0604020202020204" pitchFamily="34" charset="0"/>
              <a:buChar char="•"/>
            </a:pPr>
            <a:endParaRPr lang="zh-CN" altLang="en-US" dirty="0"/>
          </a:p>
        </p:txBody>
      </p:sp>
    </p:spTree>
    <p:extLst>
      <p:ext uri="{BB962C8B-B14F-4D97-AF65-F5344CB8AC3E}">
        <p14:creationId xmlns="" xmlns:p14="http://schemas.microsoft.com/office/powerpoint/2010/main" val="534730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7</a:t>
            </a:fld>
            <a:endParaRPr lang="zh-CN" altLang="en-US"/>
          </a:p>
        </p:txBody>
      </p:sp>
      <p:sp>
        <p:nvSpPr>
          <p:cNvPr id="3" name="TextBox 2"/>
          <p:cNvSpPr txBox="1"/>
          <p:nvPr/>
        </p:nvSpPr>
        <p:spPr>
          <a:xfrm>
            <a:off x="214852" y="108501"/>
            <a:ext cx="6661404" cy="400110"/>
          </a:xfrm>
          <a:prstGeom prst="rect">
            <a:avLst/>
          </a:prstGeom>
          <a:noFill/>
        </p:spPr>
        <p:txBody>
          <a:bodyPr wrap="square" rtlCol="0">
            <a:spAutoFit/>
          </a:bodyPr>
          <a:lstStyle/>
          <a:p>
            <a:r>
              <a:rPr lang="en-US" altLang="zh-CN" sz="2000" b="1" dirty="0" smtClean="0">
                <a:solidFill>
                  <a:srgbClr val="FFFF00"/>
                </a:solidFill>
                <a:latin typeface="楷体" panose="02010609060101010101" pitchFamily="49" charset="-122"/>
                <a:ea typeface="楷体" panose="02010609060101010101" pitchFamily="49" charset="-122"/>
              </a:rPr>
              <a:t>2.2 </a:t>
            </a:r>
            <a:r>
              <a:rPr lang="zh-CN" altLang="en-US" sz="2000" b="1" dirty="0" smtClean="0">
                <a:solidFill>
                  <a:srgbClr val="FFFF00"/>
                </a:solidFill>
                <a:latin typeface="楷体" panose="02010609060101010101" pitchFamily="49" charset="-122"/>
                <a:ea typeface="楷体" panose="02010609060101010101" pitchFamily="49" charset="-122"/>
              </a:rPr>
              <a:t>金融条件指数</a:t>
            </a:r>
            <a:r>
              <a:rPr lang="en-US" altLang="zh-CN" sz="2000" b="1" dirty="0" smtClean="0">
                <a:solidFill>
                  <a:srgbClr val="FFFF00"/>
                </a:solidFill>
                <a:latin typeface="楷体" panose="02010609060101010101" pitchFamily="49" charset="-122"/>
                <a:ea typeface="楷体" panose="02010609060101010101" pitchFamily="49" charset="-122"/>
              </a:rPr>
              <a:t>(Financial Condition Index, FCI)</a:t>
            </a:r>
            <a:endParaRPr lang="en-US" altLang="zh-CN" sz="2000" b="1" dirty="0">
              <a:solidFill>
                <a:srgbClr val="FFFF00"/>
              </a:solidFill>
              <a:latin typeface="楷体" panose="02010609060101010101" pitchFamily="49" charset="-122"/>
              <a:ea typeface="楷体" panose="02010609060101010101" pitchFamily="49" charset="-122"/>
            </a:endParaRPr>
          </a:p>
        </p:txBody>
      </p:sp>
      <p:sp>
        <p:nvSpPr>
          <p:cNvPr id="4" name="TextBox 3"/>
          <p:cNvSpPr txBox="1"/>
          <p:nvPr/>
        </p:nvSpPr>
        <p:spPr>
          <a:xfrm>
            <a:off x="0" y="796062"/>
            <a:ext cx="8892480" cy="3970318"/>
          </a:xfrm>
          <a:prstGeom prst="rect">
            <a:avLst/>
          </a:prstGeom>
          <a:noFill/>
        </p:spPr>
        <p:txBody>
          <a:bodyPr wrap="square" rtlCol="0">
            <a:spAutoFit/>
          </a:bodyPr>
          <a:lstStyle/>
          <a:p>
            <a:r>
              <a:rPr lang="en-US" altLang="zh-CN" dirty="0"/>
              <a:t>2015</a:t>
            </a:r>
            <a:r>
              <a:rPr lang="zh-CN" altLang="en-US" dirty="0"/>
              <a:t>年</a:t>
            </a:r>
            <a:r>
              <a:rPr lang="en-US" altLang="zh-CN" dirty="0"/>
              <a:t>2</a:t>
            </a:r>
            <a:r>
              <a:rPr lang="zh-CN" altLang="en-US" dirty="0"/>
              <a:t>月，金融条件</a:t>
            </a:r>
            <a:r>
              <a:rPr lang="zh-CN" altLang="en-US" dirty="0" smtClean="0"/>
              <a:t>指数为</a:t>
            </a:r>
            <a:r>
              <a:rPr lang="en-US" altLang="zh-CN" dirty="0"/>
              <a:t>-0.05</a:t>
            </a:r>
            <a:r>
              <a:rPr lang="zh-CN" altLang="en-US" dirty="0"/>
              <a:t>，比上月上升</a:t>
            </a:r>
            <a:r>
              <a:rPr lang="en-US" altLang="zh-CN" dirty="0"/>
              <a:t>63.5</a:t>
            </a:r>
            <a:r>
              <a:rPr lang="zh-CN" altLang="en-US" dirty="0"/>
              <a:t>个</a:t>
            </a:r>
            <a:r>
              <a:rPr lang="zh-CN" altLang="en-US" dirty="0" smtClean="0"/>
              <a:t>基点</a:t>
            </a:r>
            <a:endParaRPr lang="en-US" altLang="zh-CN" dirty="0" smtClean="0"/>
          </a:p>
          <a:p>
            <a:pPr marL="742950" lvl="1" indent="-285750">
              <a:buFont typeface="Arial" panose="020B0604020202020204" pitchFamily="34" charset="0"/>
              <a:buChar char="•"/>
            </a:pPr>
            <a:r>
              <a:rPr lang="zh-CN" altLang="en-US" dirty="0"/>
              <a:t>实际</a:t>
            </a:r>
            <a:r>
              <a:rPr lang="zh-CN" altLang="en-US" dirty="0" smtClean="0"/>
              <a:t>利率</a:t>
            </a:r>
            <a:r>
              <a:rPr lang="en-US" altLang="zh-CN" dirty="0" smtClean="0"/>
              <a:t>: </a:t>
            </a:r>
            <a:r>
              <a:rPr lang="en-US" altLang="zh-CN" dirty="0"/>
              <a:t>-3.1</a:t>
            </a:r>
            <a:endParaRPr lang="en-US" altLang="zh-CN" dirty="0" smtClean="0"/>
          </a:p>
          <a:p>
            <a:pPr marL="742950" lvl="1" indent="-285750">
              <a:buFont typeface="Arial" panose="020B0604020202020204" pitchFamily="34" charset="0"/>
              <a:buChar char="•"/>
            </a:pPr>
            <a:r>
              <a:rPr lang="zh-CN" altLang="en-US" dirty="0" smtClean="0"/>
              <a:t>实际</a:t>
            </a:r>
            <a:r>
              <a:rPr lang="zh-CN" altLang="en-US" dirty="0"/>
              <a:t>有效</a:t>
            </a:r>
            <a:r>
              <a:rPr lang="zh-CN" altLang="en-US" dirty="0" smtClean="0"/>
              <a:t>汇率</a:t>
            </a:r>
            <a:r>
              <a:rPr lang="en-US" altLang="zh-CN" dirty="0" smtClean="0"/>
              <a:t>: </a:t>
            </a:r>
            <a:r>
              <a:rPr lang="en-US" altLang="zh-CN" dirty="0"/>
              <a:t>-49.9</a:t>
            </a:r>
            <a:endParaRPr lang="en-US" altLang="zh-CN" dirty="0" smtClean="0"/>
          </a:p>
          <a:p>
            <a:pPr marL="742950" lvl="1" indent="-285750">
              <a:buFont typeface="Arial" panose="020B0604020202020204" pitchFamily="34" charset="0"/>
              <a:buChar char="•"/>
            </a:pPr>
            <a:r>
              <a:rPr lang="en-US" altLang="zh-CN" dirty="0" smtClean="0"/>
              <a:t>M2</a:t>
            </a:r>
            <a:r>
              <a:rPr lang="zh-CN" altLang="en-US" dirty="0" smtClean="0"/>
              <a:t>增速</a:t>
            </a:r>
            <a:r>
              <a:rPr lang="en-US" altLang="zh-CN" dirty="0" smtClean="0"/>
              <a:t>: </a:t>
            </a:r>
            <a:r>
              <a:rPr lang="en-US" altLang="zh-CN" dirty="0"/>
              <a:t>142.0</a:t>
            </a:r>
            <a:endParaRPr lang="en-US" altLang="zh-CN" dirty="0" smtClean="0"/>
          </a:p>
          <a:p>
            <a:pPr marL="742950" lvl="1" indent="-285750">
              <a:buFont typeface="Arial" panose="020B0604020202020204" pitchFamily="34" charset="0"/>
              <a:buChar char="•"/>
            </a:pPr>
            <a:r>
              <a:rPr lang="zh-CN" altLang="en-US" dirty="0" smtClean="0"/>
              <a:t>国</a:t>
            </a:r>
            <a:r>
              <a:rPr lang="zh-CN" altLang="en-US" dirty="0"/>
              <a:t>房景气</a:t>
            </a:r>
            <a:r>
              <a:rPr lang="zh-CN" altLang="en-US" dirty="0" smtClean="0"/>
              <a:t>指数</a:t>
            </a:r>
            <a:r>
              <a:rPr lang="en-US" altLang="zh-CN" dirty="0" smtClean="0"/>
              <a:t>: </a:t>
            </a:r>
            <a:r>
              <a:rPr lang="en-US" altLang="zh-CN" dirty="0"/>
              <a:t>-7.7</a:t>
            </a:r>
            <a:endParaRPr lang="en-US" altLang="zh-CN" dirty="0" smtClean="0"/>
          </a:p>
          <a:p>
            <a:pPr marL="742950" lvl="1" indent="-285750">
              <a:buFont typeface="Arial" panose="020B0604020202020204" pitchFamily="34" charset="0"/>
              <a:buChar char="•"/>
            </a:pPr>
            <a:r>
              <a:rPr lang="zh-CN" altLang="en-US" dirty="0" smtClean="0"/>
              <a:t>上</a:t>
            </a:r>
            <a:r>
              <a:rPr lang="zh-CN" altLang="en-US" dirty="0"/>
              <a:t>证综</a:t>
            </a:r>
            <a:r>
              <a:rPr lang="zh-CN" altLang="en-US" dirty="0" smtClean="0"/>
              <a:t>指</a:t>
            </a:r>
            <a:r>
              <a:rPr lang="en-US" altLang="zh-CN" dirty="0" smtClean="0"/>
              <a:t>: </a:t>
            </a:r>
            <a:r>
              <a:rPr lang="en-US" altLang="zh-CN" dirty="0"/>
              <a:t>-</a:t>
            </a:r>
            <a:r>
              <a:rPr lang="en-US" altLang="zh-CN" dirty="0" smtClean="0"/>
              <a:t>17.8</a:t>
            </a:r>
            <a:endParaRPr lang="zh-CN" altLang="en-US" dirty="0"/>
          </a:p>
          <a:p>
            <a:endParaRPr lang="en-US" altLang="zh-CN" dirty="0" smtClean="0"/>
          </a:p>
          <a:p>
            <a:endParaRPr lang="en-US" altLang="zh-CN" b="1" dirty="0" smtClean="0"/>
          </a:p>
          <a:p>
            <a:r>
              <a:rPr lang="zh-CN" altLang="en-US" b="1" dirty="0" smtClean="0"/>
              <a:t>什么是金融条件指数？</a:t>
            </a:r>
            <a:endParaRPr lang="en-US" altLang="zh-CN" b="1" dirty="0" smtClean="0"/>
          </a:p>
          <a:p>
            <a:r>
              <a:rPr lang="zh-CN" altLang="en-US" dirty="0"/>
              <a:t>金融条件</a:t>
            </a:r>
            <a:r>
              <a:rPr lang="zh-CN" altLang="en-US" dirty="0" smtClean="0"/>
              <a:t>指数是</a:t>
            </a:r>
            <a:r>
              <a:rPr lang="zh-CN" altLang="en-US" b="1" dirty="0"/>
              <a:t>衡量和预测一国货币政策</a:t>
            </a:r>
            <a:r>
              <a:rPr lang="zh-CN" altLang="en-US" dirty="0"/>
              <a:t>与金融松紧状况的一项综合性参考指标，是重要的</a:t>
            </a:r>
            <a:r>
              <a:rPr lang="zh-CN" altLang="en-US" b="1" dirty="0"/>
              <a:t>政策</a:t>
            </a:r>
            <a:r>
              <a:rPr lang="zh-CN" altLang="en-US" b="1" dirty="0" smtClean="0"/>
              <a:t>指示器</a:t>
            </a:r>
            <a:r>
              <a:rPr lang="zh-CN" altLang="en-US" dirty="0" smtClean="0"/>
              <a:t>。</a:t>
            </a:r>
            <a:r>
              <a:rPr lang="en-US" altLang="zh-CN" dirty="0"/>
              <a:t>FCI</a:t>
            </a:r>
            <a:r>
              <a:rPr lang="zh-CN" altLang="en-US" dirty="0"/>
              <a:t>改善，意味着金融条件趋于宽松，对经济增长有积极的推动作用；反之，</a:t>
            </a:r>
            <a:r>
              <a:rPr lang="en-US" altLang="zh-CN" dirty="0"/>
              <a:t>FCI</a:t>
            </a:r>
            <a:r>
              <a:rPr lang="zh-CN" altLang="en-US" dirty="0"/>
              <a:t>恶化，意味着金融条件趋于紧缩，对经济增长有抑制作用</a:t>
            </a:r>
            <a:r>
              <a:rPr lang="zh-CN" altLang="en-US" dirty="0" smtClean="0"/>
              <a:t>。</a:t>
            </a:r>
            <a:endParaRPr lang="en-US" altLang="zh-CN" dirty="0" smtClean="0"/>
          </a:p>
          <a:p>
            <a:endParaRPr lang="en-US" altLang="zh-CN" dirty="0"/>
          </a:p>
          <a:p>
            <a:endParaRPr lang="zh-CN" altLang="en-US" dirty="0"/>
          </a:p>
        </p:txBody>
      </p:sp>
    </p:spTree>
    <p:extLst>
      <p:ext uri="{BB962C8B-B14F-4D97-AF65-F5344CB8AC3E}">
        <p14:creationId xmlns="" xmlns:p14="http://schemas.microsoft.com/office/powerpoint/2010/main" val="2234560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8</a:t>
            </a:fld>
            <a:endParaRPr lang="zh-CN" altLang="en-US"/>
          </a:p>
        </p:txBody>
      </p:sp>
      <p:sp>
        <p:nvSpPr>
          <p:cNvPr id="3" name="TextBox 2"/>
          <p:cNvSpPr txBox="1"/>
          <p:nvPr/>
        </p:nvSpPr>
        <p:spPr>
          <a:xfrm>
            <a:off x="214852" y="108501"/>
            <a:ext cx="6661404" cy="400110"/>
          </a:xfrm>
          <a:prstGeom prst="rect">
            <a:avLst/>
          </a:prstGeom>
          <a:noFill/>
        </p:spPr>
        <p:txBody>
          <a:bodyPr wrap="square" rtlCol="0">
            <a:spAutoFit/>
          </a:bodyPr>
          <a:lstStyle/>
          <a:p>
            <a:r>
              <a:rPr lang="en-US" altLang="zh-CN" sz="2000" b="1" dirty="0" smtClean="0">
                <a:solidFill>
                  <a:srgbClr val="FFFF00"/>
                </a:solidFill>
                <a:latin typeface="楷体" panose="02010609060101010101" pitchFamily="49" charset="-122"/>
                <a:ea typeface="楷体" panose="02010609060101010101" pitchFamily="49" charset="-122"/>
              </a:rPr>
              <a:t>2.3 </a:t>
            </a:r>
            <a:r>
              <a:rPr lang="zh-CN" altLang="en-US" sz="2000" b="1" dirty="0" smtClean="0">
                <a:solidFill>
                  <a:srgbClr val="FFFF00"/>
                </a:solidFill>
                <a:latin typeface="楷体" panose="02010609060101010101" pitchFamily="49" charset="-122"/>
                <a:ea typeface="楷体" panose="02010609060101010101" pitchFamily="49" charset="-122"/>
              </a:rPr>
              <a:t>金融条件指数介绍</a:t>
            </a:r>
            <a:endParaRPr lang="en-US" altLang="zh-CN" sz="2000" b="1" dirty="0">
              <a:solidFill>
                <a:srgbClr val="FFFF00"/>
              </a:solidFill>
              <a:latin typeface="楷体" panose="02010609060101010101" pitchFamily="49" charset="-122"/>
              <a:ea typeface="楷体" panose="02010609060101010101" pitchFamily="49" charset="-122"/>
            </a:endParaRPr>
          </a:p>
        </p:txBody>
      </p:sp>
      <p:sp>
        <p:nvSpPr>
          <p:cNvPr id="6" name="TextBox 5"/>
          <p:cNvSpPr txBox="1"/>
          <p:nvPr/>
        </p:nvSpPr>
        <p:spPr>
          <a:xfrm>
            <a:off x="0" y="764704"/>
            <a:ext cx="8964488" cy="5170646"/>
          </a:xfrm>
          <a:prstGeom prst="rect">
            <a:avLst/>
          </a:prstGeom>
          <a:noFill/>
        </p:spPr>
        <p:txBody>
          <a:bodyPr wrap="square" rtlCol="0">
            <a:spAutoFit/>
          </a:bodyPr>
          <a:lstStyle/>
          <a:p>
            <a:r>
              <a:rPr lang="zh-CN" altLang="zh-CN" sz="1200" b="1" dirty="0"/>
              <a:t>中国</a:t>
            </a:r>
            <a:r>
              <a:rPr lang="en-US" altLang="zh-CN" sz="1200" b="1" dirty="0"/>
              <a:t>FCI</a:t>
            </a:r>
            <a:r>
              <a:rPr lang="zh-CN" altLang="zh-CN" sz="1200" b="1" dirty="0"/>
              <a:t>指数</a:t>
            </a:r>
            <a:r>
              <a:rPr lang="zh-CN" altLang="zh-CN" sz="1200" b="1" dirty="0" smtClean="0"/>
              <a:t>介绍</a:t>
            </a:r>
            <a:r>
              <a:rPr lang="zh-CN" altLang="en-US" sz="1200" b="1" dirty="0" smtClean="0"/>
              <a:t>：</a:t>
            </a:r>
            <a:endParaRPr lang="en-US" altLang="zh-CN" sz="1200" b="1" dirty="0" smtClean="0"/>
          </a:p>
          <a:p>
            <a:pPr marL="285750" indent="-285750">
              <a:buFont typeface="Arial" panose="020B0604020202020204" pitchFamily="34" charset="0"/>
              <a:buChar char="•"/>
            </a:pPr>
            <a:r>
              <a:rPr lang="zh-CN" altLang="zh-CN" sz="1200" b="1" dirty="0"/>
              <a:t>实际</a:t>
            </a:r>
            <a:r>
              <a:rPr lang="zh-CN" altLang="zh-CN" sz="1200" b="1" dirty="0" smtClean="0"/>
              <a:t>利率</a:t>
            </a:r>
            <a:r>
              <a:rPr lang="zh-CN" altLang="en-US" sz="1200" b="1" dirty="0" smtClean="0"/>
              <a:t>：</a:t>
            </a:r>
            <a:r>
              <a:rPr lang="zh-CN" altLang="zh-CN" sz="1200" dirty="0"/>
              <a:t>利率上升意味着货币政策收紧，不利于经济</a:t>
            </a:r>
            <a:r>
              <a:rPr lang="zh-CN" altLang="zh-CN" sz="1200" dirty="0" smtClean="0"/>
              <a:t>扩张</a:t>
            </a:r>
            <a:endParaRPr lang="en-US" altLang="zh-CN" sz="1200" dirty="0" smtClean="0"/>
          </a:p>
          <a:p>
            <a:pPr marL="857250" lvl="1" indent="-400050">
              <a:buFont typeface="+mj-lt"/>
              <a:buAutoNum type="romanUcPeriod"/>
            </a:pPr>
            <a:r>
              <a:rPr lang="en-US" altLang="zh-CN" sz="1200" b="1" dirty="0" smtClean="0"/>
              <a:t>2014</a:t>
            </a:r>
            <a:r>
              <a:rPr lang="zh-CN" altLang="zh-CN" sz="1200" b="1" dirty="0"/>
              <a:t>年，实际利率小幅上升</a:t>
            </a:r>
            <a:r>
              <a:rPr lang="en-US" altLang="zh-CN" sz="1200" b="1" dirty="0"/>
              <a:t>4</a:t>
            </a:r>
            <a:r>
              <a:rPr lang="zh-CN" altLang="zh-CN" sz="1200" b="1" dirty="0"/>
              <a:t>个基点</a:t>
            </a:r>
            <a:r>
              <a:rPr lang="zh-CN" altLang="zh-CN" sz="1200" dirty="0"/>
              <a:t>，引起</a:t>
            </a:r>
            <a:r>
              <a:rPr lang="en-US" altLang="zh-CN" sz="1200" dirty="0"/>
              <a:t>FCI</a:t>
            </a:r>
            <a:r>
              <a:rPr lang="zh-CN" altLang="zh-CN" sz="1200" dirty="0"/>
              <a:t>下降</a:t>
            </a:r>
            <a:r>
              <a:rPr lang="en-US" altLang="zh-CN" sz="1200" dirty="0"/>
              <a:t>1.6</a:t>
            </a:r>
            <a:r>
              <a:rPr lang="zh-CN" altLang="zh-CN" sz="1200" dirty="0"/>
              <a:t>个基点，对</a:t>
            </a:r>
            <a:r>
              <a:rPr lang="en-US" altLang="zh-CN" sz="1200" dirty="0"/>
              <a:t>FCI</a:t>
            </a:r>
            <a:r>
              <a:rPr lang="zh-CN" altLang="zh-CN" sz="1200" dirty="0"/>
              <a:t>下降的贡献为</a:t>
            </a:r>
            <a:r>
              <a:rPr lang="en-US" altLang="zh-CN" sz="1200" dirty="0"/>
              <a:t>0.4</a:t>
            </a:r>
            <a:r>
              <a:rPr lang="en-US" altLang="zh-CN" sz="1200" dirty="0" smtClean="0"/>
              <a:t>%</a:t>
            </a:r>
          </a:p>
          <a:p>
            <a:pPr marL="857250" lvl="1" indent="-400050">
              <a:buFont typeface="+mj-lt"/>
              <a:buAutoNum type="romanUcPeriod"/>
            </a:pPr>
            <a:r>
              <a:rPr lang="zh-CN" altLang="en-US" sz="1200" dirty="0" smtClean="0"/>
              <a:t>如何调整：</a:t>
            </a:r>
            <a:r>
              <a:rPr lang="en-US" altLang="zh-CN" sz="1200" b="1" dirty="0" smtClean="0"/>
              <a:t>1. </a:t>
            </a:r>
            <a:r>
              <a:rPr lang="zh-CN" altLang="en-US" sz="1200" b="1" dirty="0" smtClean="0"/>
              <a:t>降准</a:t>
            </a:r>
            <a:r>
              <a:rPr lang="zh-CN" altLang="en-US" sz="1200" dirty="0" smtClean="0"/>
              <a:t>； </a:t>
            </a:r>
            <a:r>
              <a:rPr lang="en-US" altLang="zh-CN" sz="1200" b="1" dirty="0" smtClean="0"/>
              <a:t>2.</a:t>
            </a:r>
            <a:r>
              <a:rPr lang="zh-CN" altLang="zh-CN" sz="1200" b="1" dirty="0" smtClean="0"/>
              <a:t>运用</a:t>
            </a:r>
            <a:r>
              <a:rPr lang="zh-CN" altLang="zh-CN" sz="1200" b="1" dirty="0"/>
              <a:t>价格杠杆引导市场利率和社会融资</a:t>
            </a:r>
            <a:r>
              <a:rPr lang="zh-CN" altLang="zh-CN" sz="1200" b="1" dirty="0" smtClean="0"/>
              <a:t>成本</a:t>
            </a:r>
            <a:r>
              <a:rPr lang="zh-CN" altLang="en-US" sz="1200" dirty="0" smtClean="0"/>
              <a:t>（如</a:t>
            </a:r>
            <a:r>
              <a:rPr lang="en-US" altLang="zh-CN" sz="1200" dirty="0"/>
              <a:t>14</a:t>
            </a:r>
            <a:r>
              <a:rPr lang="zh-CN" altLang="zh-CN" sz="1200" dirty="0"/>
              <a:t>天期正回购操作</a:t>
            </a:r>
            <a:r>
              <a:rPr lang="zh-CN" altLang="zh-CN" sz="1200" dirty="0" smtClean="0"/>
              <a:t>利率</a:t>
            </a:r>
            <a:r>
              <a:rPr lang="zh-CN" altLang="en-US" sz="1200" dirty="0" smtClean="0"/>
              <a:t>，</a:t>
            </a:r>
            <a:r>
              <a:rPr lang="zh-CN" altLang="zh-CN" sz="1200" dirty="0"/>
              <a:t>抵押补充贷款</a:t>
            </a:r>
            <a:r>
              <a:rPr lang="en-US" altLang="zh-CN" sz="1200" dirty="0"/>
              <a:t>(PSL)</a:t>
            </a:r>
            <a:r>
              <a:rPr lang="zh-CN" altLang="zh-CN" sz="1200" dirty="0"/>
              <a:t>资金</a:t>
            </a:r>
            <a:r>
              <a:rPr lang="zh-CN" altLang="zh-CN" sz="1200" dirty="0" smtClean="0"/>
              <a:t>利率</a:t>
            </a:r>
            <a:r>
              <a:rPr lang="zh-CN" altLang="en-US" sz="1200" dirty="0" smtClean="0"/>
              <a:t>，</a:t>
            </a:r>
            <a:r>
              <a:rPr lang="zh-CN" altLang="zh-CN" sz="1200" dirty="0"/>
              <a:t>非对称方式分别下调金融机构一年期贷款基准和存款基准利率</a:t>
            </a:r>
            <a:r>
              <a:rPr lang="zh-CN" altLang="en-US" sz="1200" dirty="0" smtClean="0"/>
              <a:t>）； </a:t>
            </a:r>
            <a:r>
              <a:rPr lang="en-US" altLang="zh-CN" sz="1200" b="1" dirty="0" smtClean="0"/>
              <a:t>3. </a:t>
            </a:r>
            <a:r>
              <a:rPr lang="zh-CN" altLang="zh-CN" sz="1200" b="1" dirty="0" smtClean="0"/>
              <a:t>公开</a:t>
            </a:r>
            <a:r>
              <a:rPr lang="zh-CN" altLang="zh-CN" sz="1200" b="1" dirty="0"/>
              <a:t>市场</a:t>
            </a:r>
            <a:r>
              <a:rPr lang="zh-CN" altLang="zh-CN" sz="1200" b="1" dirty="0" smtClean="0"/>
              <a:t>操作</a:t>
            </a:r>
            <a:r>
              <a:rPr lang="zh-CN" altLang="en-US" sz="1200" dirty="0" smtClean="0"/>
              <a:t>：</a:t>
            </a:r>
            <a:r>
              <a:rPr lang="zh-CN" altLang="zh-CN" sz="1200" dirty="0"/>
              <a:t>短期流动性调节工具</a:t>
            </a:r>
            <a:r>
              <a:rPr lang="en-US" altLang="zh-CN" sz="1200" dirty="0"/>
              <a:t>(SLO)</a:t>
            </a:r>
            <a:r>
              <a:rPr lang="zh-CN" altLang="zh-CN" sz="1200" dirty="0"/>
              <a:t>、常备借贷便利</a:t>
            </a:r>
            <a:r>
              <a:rPr lang="en-US" altLang="zh-CN" sz="1200" dirty="0"/>
              <a:t>(SLF)</a:t>
            </a:r>
            <a:r>
              <a:rPr lang="zh-CN" altLang="zh-CN" sz="1200" dirty="0"/>
              <a:t>、</a:t>
            </a:r>
            <a:r>
              <a:rPr lang="en-US" altLang="zh-CN" sz="1200" dirty="0"/>
              <a:t>PSL</a:t>
            </a:r>
            <a:r>
              <a:rPr lang="zh-CN" altLang="zh-CN" sz="1200" dirty="0"/>
              <a:t>和中期借贷便利</a:t>
            </a:r>
            <a:r>
              <a:rPr lang="en-US" altLang="zh-CN" sz="1200" dirty="0"/>
              <a:t>(MLF)</a:t>
            </a:r>
            <a:r>
              <a:rPr lang="zh-CN" altLang="zh-CN" sz="1200" dirty="0"/>
              <a:t>等货币供给工具</a:t>
            </a:r>
            <a:endParaRPr lang="en-US" altLang="zh-CN" sz="1200" dirty="0" smtClean="0"/>
          </a:p>
          <a:p>
            <a:pPr marL="285750" indent="-285750">
              <a:buFont typeface="Arial" panose="020B0604020202020204" pitchFamily="34" charset="0"/>
              <a:buChar char="•"/>
            </a:pPr>
            <a:endParaRPr lang="en-US" altLang="zh-CN" sz="1200" dirty="0"/>
          </a:p>
          <a:p>
            <a:pPr marL="285750" indent="-285750">
              <a:buFont typeface="Arial" panose="020B0604020202020204" pitchFamily="34" charset="0"/>
              <a:buChar char="•"/>
            </a:pPr>
            <a:r>
              <a:rPr lang="zh-CN" altLang="zh-CN" sz="1200" b="1" dirty="0"/>
              <a:t>实际有效</a:t>
            </a:r>
            <a:r>
              <a:rPr lang="zh-CN" altLang="zh-CN" sz="1200" b="1" dirty="0" smtClean="0"/>
              <a:t>汇率</a:t>
            </a:r>
            <a:r>
              <a:rPr lang="zh-CN" altLang="en-US" sz="1200" b="1" dirty="0" smtClean="0"/>
              <a:t>：</a:t>
            </a:r>
            <a:r>
              <a:rPr lang="zh-CN" altLang="zh-CN" sz="1200" dirty="0"/>
              <a:t>汇率升值鼓励进口、抑制出口，对经济增长容易产生负面</a:t>
            </a:r>
            <a:r>
              <a:rPr lang="zh-CN" altLang="zh-CN" sz="1200" dirty="0" smtClean="0"/>
              <a:t>影响</a:t>
            </a:r>
            <a:endParaRPr lang="en-US" altLang="zh-CN" sz="1200" dirty="0"/>
          </a:p>
          <a:p>
            <a:pPr marL="857250" lvl="1" indent="-400050">
              <a:buFont typeface="+mj-lt"/>
              <a:buAutoNum type="romanUcPeriod"/>
            </a:pPr>
            <a:r>
              <a:rPr lang="en-US" altLang="zh-CN" sz="1200" dirty="0"/>
              <a:t>2014</a:t>
            </a:r>
            <a:r>
              <a:rPr lang="zh-CN" altLang="zh-CN" sz="1200" dirty="0"/>
              <a:t>年，人民币成为全世界第二强货币，</a:t>
            </a:r>
            <a:r>
              <a:rPr lang="zh-CN" altLang="zh-CN" sz="1200" b="1" dirty="0"/>
              <a:t>实际有效汇率升值</a:t>
            </a:r>
            <a:r>
              <a:rPr lang="en-US" altLang="zh-CN" sz="1200" b="1" dirty="0"/>
              <a:t>6.24%</a:t>
            </a:r>
            <a:r>
              <a:rPr lang="zh-CN" altLang="zh-CN" sz="1200" dirty="0"/>
              <a:t>，引起</a:t>
            </a:r>
            <a:r>
              <a:rPr lang="en-US" altLang="zh-CN" sz="1200" dirty="0"/>
              <a:t>FCI</a:t>
            </a:r>
            <a:r>
              <a:rPr lang="zh-CN" altLang="zh-CN" sz="1200" dirty="0"/>
              <a:t>下降</a:t>
            </a:r>
            <a:r>
              <a:rPr lang="en-US" altLang="zh-CN" sz="1200" dirty="0"/>
              <a:t>263.7</a:t>
            </a:r>
            <a:r>
              <a:rPr lang="zh-CN" altLang="zh-CN" sz="1200" dirty="0"/>
              <a:t>个基点，对</a:t>
            </a:r>
            <a:r>
              <a:rPr lang="en-US" altLang="zh-CN" sz="1200" dirty="0"/>
              <a:t>FCI</a:t>
            </a:r>
            <a:r>
              <a:rPr lang="zh-CN" altLang="zh-CN" sz="1200" dirty="0"/>
              <a:t>下降的贡献为</a:t>
            </a:r>
            <a:r>
              <a:rPr lang="en-US" altLang="zh-CN" sz="1200" dirty="0"/>
              <a:t>61.1%</a:t>
            </a:r>
            <a:r>
              <a:rPr lang="zh-CN" altLang="zh-CN" sz="1200" dirty="0"/>
              <a:t>，是各因素中对</a:t>
            </a:r>
            <a:r>
              <a:rPr lang="en-US" altLang="zh-CN" sz="1200" dirty="0"/>
              <a:t>FCI</a:t>
            </a:r>
            <a:r>
              <a:rPr lang="zh-CN" altLang="zh-CN" sz="1200" dirty="0"/>
              <a:t>影响最大的</a:t>
            </a:r>
            <a:r>
              <a:rPr lang="zh-CN" altLang="zh-CN" sz="1200" dirty="0" smtClean="0"/>
              <a:t>因素</a:t>
            </a:r>
            <a:endParaRPr lang="en-US" altLang="zh-CN" sz="1200" dirty="0" smtClean="0"/>
          </a:p>
          <a:p>
            <a:pPr marL="857250" lvl="1" indent="-400050">
              <a:buFont typeface="+mj-lt"/>
              <a:buAutoNum type="romanUcPeriod"/>
            </a:pPr>
            <a:endParaRPr lang="en-US" altLang="zh-CN" sz="1200" dirty="0" smtClean="0"/>
          </a:p>
          <a:p>
            <a:pPr marL="285750" indent="-285750">
              <a:buFont typeface="Arial" panose="020B0604020202020204" pitchFamily="34" charset="0"/>
              <a:buChar char="•"/>
            </a:pPr>
            <a:endParaRPr lang="en-US" altLang="zh-CN" sz="1200" dirty="0"/>
          </a:p>
          <a:p>
            <a:pPr marL="285750" indent="-285750">
              <a:buFont typeface="Arial" panose="020B0604020202020204" pitchFamily="34" charset="0"/>
              <a:buChar char="•"/>
            </a:pPr>
            <a:r>
              <a:rPr lang="zh-CN" altLang="zh-CN" sz="1200" b="1" dirty="0"/>
              <a:t>社会融资</a:t>
            </a:r>
            <a:r>
              <a:rPr lang="zh-CN" altLang="zh-CN" sz="1200" b="1" dirty="0" smtClean="0"/>
              <a:t>规模</a:t>
            </a:r>
            <a:r>
              <a:rPr lang="zh-CN" altLang="en-US" sz="1200" b="1" dirty="0" smtClean="0"/>
              <a:t>：</a:t>
            </a:r>
            <a:r>
              <a:rPr lang="zh-CN" altLang="zh-CN" sz="1200" dirty="0"/>
              <a:t>与广义货币</a:t>
            </a:r>
            <a:r>
              <a:rPr lang="en-US" altLang="zh-CN" sz="1200" dirty="0"/>
              <a:t>M2</a:t>
            </a:r>
            <a:r>
              <a:rPr lang="zh-CN" altLang="zh-CN" sz="1200" dirty="0"/>
              <a:t>增速或新增人民币贷款相比，社会融资规模更好地反映了金融体系对实体经济的资金支持</a:t>
            </a:r>
            <a:r>
              <a:rPr lang="zh-CN" altLang="zh-CN" sz="1200" dirty="0" smtClean="0"/>
              <a:t>。</a:t>
            </a:r>
            <a:endParaRPr lang="en-US" altLang="zh-CN" sz="1200" dirty="0" smtClean="0"/>
          </a:p>
          <a:p>
            <a:pPr marL="857250" lvl="1" indent="-400050">
              <a:buFont typeface="+mj-lt"/>
              <a:buAutoNum type="romanUcPeriod"/>
            </a:pPr>
            <a:r>
              <a:rPr lang="en-US" altLang="zh-CN" sz="1200" b="1" dirty="0"/>
              <a:t>2014</a:t>
            </a:r>
            <a:r>
              <a:rPr lang="zh-CN" altLang="zh-CN" sz="1200" b="1" dirty="0"/>
              <a:t>年，社会融资规模增速明显下降</a:t>
            </a:r>
            <a:r>
              <a:rPr lang="zh-CN" altLang="zh-CN" sz="1200" dirty="0"/>
              <a:t>，全年仅为</a:t>
            </a:r>
            <a:r>
              <a:rPr lang="en-US" altLang="zh-CN" sz="1200" dirty="0"/>
              <a:t>16.5</a:t>
            </a:r>
            <a:r>
              <a:rPr lang="zh-CN" altLang="zh-CN" sz="1200" dirty="0"/>
              <a:t>万亿元，同比减少</a:t>
            </a:r>
            <a:r>
              <a:rPr lang="en-US" altLang="zh-CN" sz="1200" dirty="0"/>
              <a:t>8598</a:t>
            </a:r>
            <a:r>
              <a:rPr lang="zh-CN" altLang="zh-CN" sz="1200" dirty="0"/>
              <a:t>亿元</a:t>
            </a:r>
            <a:r>
              <a:rPr lang="zh-CN" altLang="zh-CN" sz="1200" dirty="0" smtClean="0"/>
              <a:t>。</a:t>
            </a:r>
            <a:r>
              <a:rPr lang="zh-CN" altLang="zh-CN" sz="1200" dirty="0"/>
              <a:t>据估算，</a:t>
            </a:r>
            <a:r>
              <a:rPr lang="en-US" altLang="zh-CN" sz="1200" dirty="0"/>
              <a:t>2014</a:t>
            </a:r>
            <a:r>
              <a:rPr lang="zh-CN" altLang="zh-CN" sz="1200" dirty="0"/>
              <a:t>年，社会融资规模增速大约下降</a:t>
            </a:r>
            <a:r>
              <a:rPr lang="en-US" altLang="zh-CN" sz="1200" dirty="0"/>
              <a:t>3.5</a:t>
            </a:r>
            <a:r>
              <a:rPr lang="zh-CN" altLang="zh-CN" sz="1200" dirty="0"/>
              <a:t>个百分点，引起</a:t>
            </a:r>
            <a:r>
              <a:rPr lang="en-US" altLang="zh-CN" sz="1200" dirty="0"/>
              <a:t>FCI</a:t>
            </a:r>
            <a:r>
              <a:rPr lang="zh-CN" altLang="zh-CN" sz="1200" dirty="0"/>
              <a:t>下降</a:t>
            </a:r>
            <a:r>
              <a:rPr lang="en-US" altLang="zh-CN" sz="1200" dirty="0"/>
              <a:t>169.4</a:t>
            </a:r>
            <a:r>
              <a:rPr lang="zh-CN" altLang="zh-CN" sz="1200" dirty="0"/>
              <a:t>个基点，对</a:t>
            </a:r>
            <a:r>
              <a:rPr lang="en-US" altLang="zh-CN" sz="1200" dirty="0"/>
              <a:t>FCI</a:t>
            </a:r>
            <a:r>
              <a:rPr lang="zh-CN" altLang="zh-CN" sz="1200" dirty="0"/>
              <a:t>下降的贡献为</a:t>
            </a:r>
            <a:r>
              <a:rPr lang="en-US" altLang="zh-CN" sz="1200" dirty="0"/>
              <a:t>39.2%</a:t>
            </a:r>
            <a:r>
              <a:rPr lang="zh-CN" altLang="zh-CN" sz="1200" dirty="0" smtClean="0"/>
              <a:t>。</a:t>
            </a:r>
            <a:endParaRPr lang="en-US" altLang="zh-CN" dirty="0"/>
          </a:p>
          <a:p>
            <a:pPr marL="857250" lvl="1" indent="-400050">
              <a:buFont typeface="+mj-lt"/>
              <a:buAutoNum type="romanUcPeriod"/>
            </a:pPr>
            <a:r>
              <a:rPr lang="zh-CN" altLang="zh-CN" sz="1200" dirty="0"/>
              <a:t>社会融资结构“表外转表内”是导致社会融资规模同比减少的重要原因之一</a:t>
            </a:r>
            <a:r>
              <a:rPr lang="zh-CN" altLang="zh-CN" sz="1200" dirty="0" smtClean="0"/>
              <a:t>。</a:t>
            </a:r>
            <a:r>
              <a:rPr lang="en-US" altLang="zh-CN" sz="1200" dirty="0" smtClean="0"/>
              <a:t> </a:t>
            </a:r>
            <a:r>
              <a:rPr lang="en-US" altLang="zh-CN" sz="1200" dirty="0"/>
              <a:t>2014</a:t>
            </a:r>
            <a:r>
              <a:rPr lang="zh-CN" altLang="zh-CN" sz="1200" dirty="0"/>
              <a:t>年，出于控制金融风险、引导金融机构规范经营的考虑，金融监管部门陆续出台了一系列加强信托监管、严防影子银行、规范同业业务的政策文件，以委托贷款、信托贷款和未贴现票据为代表的</a:t>
            </a:r>
            <a:r>
              <a:rPr lang="zh-CN" altLang="zh-CN" sz="1200" b="1" dirty="0"/>
              <a:t>表外融资因此受到遏制</a:t>
            </a:r>
            <a:r>
              <a:rPr lang="zh-CN" altLang="zh-CN" sz="1200" dirty="0"/>
              <a:t>，全年仅为</a:t>
            </a:r>
            <a:r>
              <a:rPr lang="en-US" altLang="zh-CN" sz="1200" dirty="0"/>
              <a:t>2.9</a:t>
            </a:r>
            <a:r>
              <a:rPr lang="zh-CN" altLang="zh-CN" sz="1200" dirty="0"/>
              <a:t>万亿元，同比少增</a:t>
            </a:r>
            <a:r>
              <a:rPr lang="en-US" altLang="zh-CN" sz="1200" dirty="0"/>
              <a:t>2.3</a:t>
            </a:r>
            <a:r>
              <a:rPr lang="zh-CN" altLang="zh-CN" sz="1200" dirty="0"/>
              <a:t>万亿元</a:t>
            </a:r>
            <a:r>
              <a:rPr lang="zh-CN" altLang="zh-CN" sz="1200" dirty="0" smtClean="0"/>
              <a:t>。</a:t>
            </a:r>
            <a:endParaRPr lang="en-US" altLang="zh-CN" sz="1200" dirty="0" smtClean="0"/>
          </a:p>
          <a:p>
            <a:pPr marL="857250" lvl="1" indent="-400050">
              <a:buFont typeface="+mj-lt"/>
              <a:buAutoNum type="romanUcPeriod"/>
            </a:pPr>
            <a:endParaRPr lang="en-US" altLang="zh-CN" sz="1200" dirty="0"/>
          </a:p>
          <a:p>
            <a:pPr marL="285750" indent="-285750">
              <a:buFont typeface="Arial" panose="020B0604020202020204" pitchFamily="34" charset="0"/>
              <a:buChar char="•"/>
            </a:pPr>
            <a:r>
              <a:rPr lang="zh-CN" altLang="zh-CN" sz="1200" b="1" dirty="0"/>
              <a:t>房地产市场</a:t>
            </a:r>
            <a:r>
              <a:rPr lang="zh-CN" altLang="en-US" sz="1200" b="1" dirty="0"/>
              <a:t>： </a:t>
            </a:r>
            <a:r>
              <a:rPr lang="en-US" altLang="zh-CN" sz="1200" dirty="0"/>
              <a:t>2014</a:t>
            </a:r>
            <a:r>
              <a:rPr lang="zh-CN" altLang="zh-CN" sz="1200" dirty="0"/>
              <a:t>年末，国房景气指数比上年末下降</a:t>
            </a:r>
            <a:r>
              <a:rPr lang="en-US" altLang="zh-CN" sz="1200" dirty="0"/>
              <a:t>3.3</a:t>
            </a:r>
            <a:r>
              <a:rPr lang="zh-CN" altLang="zh-CN" sz="1200" dirty="0"/>
              <a:t>点至</a:t>
            </a:r>
            <a:r>
              <a:rPr lang="en-US" altLang="zh-CN" sz="1200" dirty="0"/>
              <a:t>93.93</a:t>
            </a:r>
            <a:r>
              <a:rPr lang="zh-CN" altLang="zh-CN" sz="1200" dirty="0"/>
              <a:t>点，引起</a:t>
            </a:r>
            <a:r>
              <a:rPr lang="en-US" altLang="zh-CN" sz="1200" dirty="0"/>
              <a:t>FCI</a:t>
            </a:r>
            <a:r>
              <a:rPr lang="zh-CN" altLang="zh-CN" sz="1200" dirty="0"/>
              <a:t>下降</a:t>
            </a:r>
            <a:r>
              <a:rPr lang="en-US" altLang="zh-CN" sz="1200" dirty="0"/>
              <a:t>149.2</a:t>
            </a:r>
            <a:r>
              <a:rPr lang="zh-CN" altLang="zh-CN" sz="1200" dirty="0"/>
              <a:t>个基点，对</a:t>
            </a:r>
            <a:r>
              <a:rPr lang="en-US" altLang="zh-CN" sz="1200" dirty="0"/>
              <a:t>FCI</a:t>
            </a:r>
            <a:r>
              <a:rPr lang="zh-CN" altLang="zh-CN" sz="1200" dirty="0"/>
              <a:t>下降的贡献为</a:t>
            </a:r>
            <a:r>
              <a:rPr lang="en-US" altLang="zh-CN" sz="1200" dirty="0"/>
              <a:t>34.6%</a:t>
            </a:r>
            <a:r>
              <a:rPr lang="zh-CN" altLang="zh-CN" sz="1200" dirty="0" smtClean="0"/>
              <a:t>。</a:t>
            </a:r>
            <a:endParaRPr lang="en-US" altLang="zh-CN" sz="1200" dirty="0" smtClean="0"/>
          </a:p>
          <a:p>
            <a:pPr marL="742950" lvl="1" indent="-285750">
              <a:buFont typeface="+mj-lt"/>
              <a:buAutoNum type="romanUcPeriod"/>
            </a:pPr>
            <a:r>
              <a:rPr lang="zh-CN" altLang="zh-CN" sz="1200" dirty="0"/>
              <a:t>通常情况下，国房景气指数</a:t>
            </a:r>
            <a:r>
              <a:rPr lang="en-US" altLang="zh-CN" sz="1200" dirty="0"/>
              <a:t>100</a:t>
            </a:r>
            <a:r>
              <a:rPr lang="zh-CN" altLang="zh-CN" sz="1200" dirty="0"/>
              <a:t>点是最合适的水平，</a:t>
            </a:r>
            <a:r>
              <a:rPr lang="en-US" altLang="zh-CN" sz="1200" b="1" dirty="0"/>
              <a:t>95</a:t>
            </a:r>
            <a:r>
              <a:rPr lang="zh-CN" altLang="zh-CN" sz="1200" b="1" dirty="0"/>
              <a:t>点～</a:t>
            </a:r>
            <a:r>
              <a:rPr lang="en-US" altLang="zh-CN" sz="1200" b="1" dirty="0"/>
              <a:t>105</a:t>
            </a:r>
            <a:r>
              <a:rPr lang="zh-CN" altLang="zh-CN" sz="1200" b="1" dirty="0"/>
              <a:t>点之间为适度水平</a:t>
            </a:r>
            <a:r>
              <a:rPr lang="zh-CN" altLang="zh-CN" sz="1200" dirty="0"/>
              <a:t>，</a:t>
            </a:r>
            <a:r>
              <a:rPr lang="en-US" altLang="zh-CN" sz="1200" dirty="0"/>
              <a:t>95</a:t>
            </a:r>
            <a:r>
              <a:rPr lang="zh-CN" altLang="zh-CN" sz="1200" dirty="0"/>
              <a:t>点以下为较低水平，</a:t>
            </a:r>
            <a:r>
              <a:rPr lang="en-US" altLang="zh-CN" sz="1200" dirty="0"/>
              <a:t>105</a:t>
            </a:r>
            <a:r>
              <a:rPr lang="zh-CN" altLang="zh-CN" sz="1200" dirty="0"/>
              <a:t>点以上为偏高水平。</a:t>
            </a:r>
            <a:endParaRPr lang="en-US" altLang="zh-CN" sz="1200" b="1" dirty="0"/>
          </a:p>
          <a:p>
            <a:pPr marL="285750" indent="-285750">
              <a:buFont typeface="Arial" panose="020B0604020202020204" pitchFamily="34" charset="0"/>
              <a:buChar char="•"/>
            </a:pPr>
            <a:endParaRPr lang="en-US" altLang="zh-CN" b="1" dirty="0"/>
          </a:p>
          <a:p>
            <a:pPr marL="285750" indent="-285750">
              <a:buFont typeface="Arial" panose="020B0604020202020204" pitchFamily="34" charset="0"/>
              <a:buChar char="•"/>
            </a:pPr>
            <a:r>
              <a:rPr lang="zh-CN" altLang="zh-CN" sz="1200" b="1" dirty="0"/>
              <a:t>股票市场</a:t>
            </a:r>
            <a:r>
              <a:rPr lang="zh-CN" altLang="en-US" sz="1200" b="1" dirty="0"/>
              <a:t>：</a:t>
            </a:r>
            <a:r>
              <a:rPr lang="zh-CN" altLang="zh-CN" sz="1200" dirty="0"/>
              <a:t>股票市场回暖，表明投资者对经济前景的信心提升，经济活动趋于活跃，有利于经济增长</a:t>
            </a:r>
            <a:r>
              <a:rPr lang="zh-CN" altLang="zh-CN" sz="1200" dirty="0" smtClean="0"/>
              <a:t>。</a:t>
            </a:r>
            <a:endParaRPr lang="en-US" altLang="zh-CN" sz="1200" dirty="0" smtClean="0"/>
          </a:p>
          <a:p>
            <a:pPr marL="742950" lvl="1" indent="-285750">
              <a:buFont typeface="+mj-lt"/>
              <a:buAutoNum type="romanUcPeriod"/>
            </a:pPr>
            <a:r>
              <a:rPr lang="en-US" altLang="zh-CN" sz="1200" b="1" dirty="0"/>
              <a:t>2014</a:t>
            </a:r>
            <a:r>
              <a:rPr lang="zh-CN" altLang="zh-CN" sz="1200" b="1" dirty="0"/>
              <a:t>年，尤其是最后两个月，我国沪深两市成交量大幅增长，股票市场指数快速上扬</a:t>
            </a:r>
            <a:r>
              <a:rPr lang="zh-CN" altLang="zh-CN" sz="1200" b="1" dirty="0" smtClean="0"/>
              <a:t>。</a:t>
            </a:r>
            <a:r>
              <a:rPr lang="zh-CN" altLang="zh-CN" sz="1200" dirty="0"/>
              <a:t>沪深</a:t>
            </a:r>
            <a:r>
              <a:rPr lang="en-US" altLang="zh-CN" sz="1200" dirty="0"/>
              <a:t>300</a:t>
            </a:r>
            <a:r>
              <a:rPr lang="zh-CN" altLang="zh-CN" sz="1200" dirty="0"/>
              <a:t>指数的上涨推动</a:t>
            </a:r>
            <a:r>
              <a:rPr lang="en-US" altLang="zh-CN" sz="1200" dirty="0"/>
              <a:t>FCI</a:t>
            </a:r>
            <a:r>
              <a:rPr lang="zh-CN" altLang="zh-CN" sz="1200" dirty="0"/>
              <a:t>改善</a:t>
            </a:r>
            <a:r>
              <a:rPr lang="en-US" altLang="zh-CN" sz="1200" dirty="0"/>
              <a:t>152.2</a:t>
            </a:r>
            <a:r>
              <a:rPr lang="zh-CN" altLang="zh-CN" sz="1200" dirty="0"/>
              <a:t>个基点，对</a:t>
            </a:r>
            <a:r>
              <a:rPr lang="en-US" altLang="zh-CN" sz="1200" dirty="0"/>
              <a:t>FCI</a:t>
            </a:r>
            <a:r>
              <a:rPr lang="zh-CN" altLang="zh-CN" sz="1200" dirty="0"/>
              <a:t>上升的贡献为</a:t>
            </a:r>
            <a:r>
              <a:rPr lang="en-US" altLang="zh-CN" sz="1200" dirty="0"/>
              <a:t>35.3%</a:t>
            </a:r>
            <a:r>
              <a:rPr lang="zh-CN" altLang="zh-CN" sz="1200" dirty="0"/>
              <a:t>。</a:t>
            </a:r>
            <a:endParaRPr lang="zh-CN" altLang="en-US" sz="1200" dirty="0"/>
          </a:p>
          <a:p>
            <a:pPr marL="857250" lvl="1" indent="-400050">
              <a:buFont typeface="+mj-lt"/>
              <a:buAutoNum type="romanUcPeriod"/>
            </a:pPr>
            <a:endParaRPr lang="en-US" altLang="zh-CN" sz="1200" dirty="0"/>
          </a:p>
        </p:txBody>
      </p:sp>
    </p:spTree>
    <p:extLst>
      <p:ext uri="{BB962C8B-B14F-4D97-AF65-F5344CB8AC3E}">
        <p14:creationId xmlns="" xmlns:p14="http://schemas.microsoft.com/office/powerpoint/2010/main" val="25985875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a:defRPr/>
            </a:pPr>
            <a:fld id="{33FF8A3D-5F6C-47EA-B332-4FED93DF0873}" type="slidenum">
              <a:rPr lang="zh-CN" altLang="en-US" smtClean="0"/>
              <a:pPr>
                <a:defRPr/>
              </a:pPr>
              <a:t>9</a:t>
            </a:fld>
            <a:endParaRPr lang="zh-CN" altLang="en-US"/>
          </a:p>
        </p:txBody>
      </p:sp>
      <p:sp>
        <p:nvSpPr>
          <p:cNvPr id="3" name="TextBox 2"/>
          <p:cNvSpPr txBox="1"/>
          <p:nvPr/>
        </p:nvSpPr>
        <p:spPr>
          <a:xfrm>
            <a:off x="214852" y="108501"/>
            <a:ext cx="6661404" cy="400110"/>
          </a:xfrm>
          <a:prstGeom prst="rect">
            <a:avLst/>
          </a:prstGeom>
          <a:noFill/>
        </p:spPr>
        <p:txBody>
          <a:bodyPr wrap="square" rtlCol="0">
            <a:spAutoFit/>
          </a:bodyPr>
          <a:lstStyle/>
          <a:p>
            <a:r>
              <a:rPr lang="en-US" altLang="zh-CN" sz="2000" b="1" dirty="0" smtClean="0">
                <a:solidFill>
                  <a:srgbClr val="FFFF00"/>
                </a:solidFill>
                <a:latin typeface="楷体" panose="02010609060101010101" pitchFamily="49" charset="-122"/>
                <a:ea typeface="楷体" panose="02010609060101010101" pitchFamily="49" charset="-122"/>
              </a:rPr>
              <a:t>2.4 </a:t>
            </a:r>
            <a:r>
              <a:rPr lang="zh-CN" altLang="en-US" sz="2000" b="1" dirty="0" smtClean="0">
                <a:solidFill>
                  <a:srgbClr val="FFFF00"/>
                </a:solidFill>
                <a:latin typeface="楷体" panose="02010609060101010101" pitchFamily="49" charset="-122"/>
                <a:ea typeface="楷体" panose="02010609060101010101" pitchFamily="49" charset="-122"/>
              </a:rPr>
              <a:t>金融条件指数的启示</a:t>
            </a:r>
            <a:endParaRPr lang="en-US" altLang="zh-CN" sz="2000" b="1" dirty="0">
              <a:solidFill>
                <a:srgbClr val="FFFF00"/>
              </a:solidFill>
              <a:latin typeface="楷体" panose="02010609060101010101" pitchFamily="49" charset="-122"/>
              <a:ea typeface="楷体" panose="02010609060101010101" pitchFamily="49" charset="-122"/>
            </a:endParaRPr>
          </a:p>
        </p:txBody>
      </p:sp>
      <p:sp>
        <p:nvSpPr>
          <p:cNvPr id="6" name="TextBox 5"/>
          <p:cNvSpPr txBox="1"/>
          <p:nvPr/>
        </p:nvSpPr>
        <p:spPr>
          <a:xfrm>
            <a:off x="0" y="908720"/>
            <a:ext cx="8964488" cy="4247317"/>
          </a:xfrm>
          <a:prstGeom prst="rect">
            <a:avLst/>
          </a:prstGeom>
          <a:noFill/>
        </p:spPr>
        <p:txBody>
          <a:bodyPr wrap="square" rtlCol="0">
            <a:spAutoFit/>
          </a:bodyPr>
          <a:lstStyle/>
          <a:p>
            <a:pPr marL="285750" indent="-285750">
              <a:buFont typeface="Arial" panose="020B0604020202020204" pitchFamily="34" charset="0"/>
              <a:buChar char="•"/>
            </a:pPr>
            <a:r>
              <a:rPr lang="zh-CN" altLang="zh-CN" b="1" dirty="0"/>
              <a:t>货币政策</a:t>
            </a:r>
            <a:r>
              <a:rPr lang="zh-CN" altLang="zh-CN" dirty="0"/>
              <a:t>既面临抵补基础货币</a:t>
            </a:r>
            <a:r>
              <a:rPr lang="zh-CN" altLang="zh-CN" dirty="0" smtClean="0"/>
              <a:t>缺口</a:t>
            </a:r>
            <a:r>
              <a:rPr lang="zh-CN" altLang="en-US" dirty="0" smtClean="0"/>
              <a:t>（</a:t>
            </a:r>
            <a:r>
              <a:rPr lang="zh-CN" altLang="zh-CN" dirty="0"/>
              <a:t>外汇占款增长阶段性放缓</a:t>
            </a:r>
            <a:r>
              <a:rPr lang="zh-CN" altLang="en-US" dirty="0" smtClean="0"/>
              <a:t>）</a:t>
            </a:r>
            <a:r>
              <a:rPr lang="zh-CN" altLang="zh-CN" dirty="0" smtClean="0"/>
              <a:t>、</a:t>
            </a:r>
            <a:r>
              <a:rPr lang="zh-CN" altLang="zh-CN" dirty="0"/>
              <a:t>维持流动性总体充裕的任务，又面临主要工业行业产能过剩和大宗商品价格回落带来的工业品价格持续下行</a:t>
            </a:r>
            <a:r>
              <a:rPr lang="zh-CN" altLang="zh-CN" dirty="0" smtClean="0"/>
              <a:t>压力</a:t>
            </a:r>
            <a:r>
              <a:rPr lang="zh-CN" altLang="en-US" dirty="0" smtClean="0"/>
              <a:t>。</a:t>
            </a:r>
            <a:endParaRPr lang="en-US" altLang="zh-CN" dirty="0" smtClean="0"/>
          </a:p>
          <a:p>
            <a:pPr marL="285750" indent="-285750">
              <a:buFont typeface="Arial" panose="020B0604020202020204" pitchFamily="34" charset="0"/>
              <a:buChar char="•"/>
            </a:pPr>
            <a:endParaRPr lang="en-US" altLang="zh-CN" dirty="0" smtClean="0"/>
          </a:p>
          <a:p>
            <a:pPr marL="285750" indent="-285750">
              <a:buFont typeface="Arial" panose="020B0604020202020204" pitchFamily="34" charset="0"/>
              <a:buChar char="•"/>
            </a:pPr>
            <a:r>
              <a:rPr lang="zh-CN" altLang="zh-CN" dirty="0"/>
              <a:t>我国</a:t>
            </a:r>
            <a:r>
              <a:rPr lang="zh-CN" altLang="zh-CN" b="1" dirty="0"/>
              <a:t>汇率政策</a:t>
            </a:r>
            <a:r>
              <a:rPr lang="zh-CN" altLang="zh-CN" dirty="0"/>
              <a:t>的调整宜在关注人民币对美元走势的同时，更加重视人民币实际有效汇率的变动，防止人民币跟随美元被动升值</a:t>
            </a:r>
            <a:r>
              <a:rPr lang="zh-CN" altLang="zh-CN" dirty="0" smtClean="0"/>
              <a:t>。</a:t>
            </a:r>
            <a:endParaRPr lang="en-US" altLang="zh-CN" dirty="0" smtClean="0"/>
          </a:p>
          <a:p>
            <a:pPr marL="285750" indent="-285750">
              <a:buFont typeface="Arial" panose="020B0604020202020204" pitchFamily="34" charset="0"/>
              <a:buChar char="•"/>
            </a:pPr>
            <a:endParaRPr lang="en-US" altLang="zh-CN" dirty="0"/>
          </a:p>
          <a:p>
            <a:pPr marL="285750" indent="-285750">
              <a:buFont typeface="Arial" panose="020B0604020202020204" pitchFamily="34" charset="0"/>
              <a:buChar char="•"/>
            </a:pPr>
            <a:r>
              <a:rPr lang="zh-CN" altLang="zh-CN" dirty="0"/>
              <a:t>丰富投资渠道，提高直接融资比重，引导社会资金投向更加合理的用途，满足企业融资的多样化</a:t>
            </a:r>
            <a:r>
              <a:rPr lang="zh-CN" altLang="zh-CN" dirty="0" smtClean="0"/>
              <a:t>需求</a:t>
            </a:r>
            <a:endParaRPr lang="en-US" altLang="zh-CN" dirty="0" smtClean="0"/>
          </a:p>
          <a:p>
            <a:pPr marL="285750" indent="-285750">
              <a:buFont typeface="Arial" panose="020B0604020202020204" pitchFamily="34" charset="0"/>
              <a:buChar char="•"/>
            </a:pPr>
            <a:endParaRPr lang="en-US" altLang="zh-CN" dirty="0"/>
          </a:p>
          <a:p>
            <a:pPr marL="285750" indent="-285750">
              <a:buFont typeface="Arial" panose="020B0604020202020204" pitchFamily="34" charset="0"/>
              <a:buChar char="•"/>
            </a:pPr>
            <a:r>
              <a:rPr lang="zh-CN" altLang="en-US" dirty="0" smtClean="0"/>
              <a:t>政策指引房地产市场需求，提升</a:t>
            </a:r>
            <a:r>
              <a:rPr lang="en-US" altLang="zh-CN" dirty="0" smtClean="0"/>
              <a:t>CPI</a:t>
            </a:r>
            <a:r>
              <a:rPr lang="zh-CN" altLang="en-US" dirty="0" smtClean="0"/>
              <a:t>，从而降低实际利率</a:t>
            </a:r>
            <a:endParaRPr lang="en-US" altLang="zh-CN" dirty="0" smtClean="0"/>
          </a:p>
          <a:p>
            <a:pPr marL="285750" indent="-285750">
              <a:buFont typeface="Arial" panose="020B0604020202020204" pitchFamily="34" charset="0"/>
              <a:buChar char="•"/>
            </a:pPr>
            <a:endParaRPr lang="en-US" altLang="zh-CN" dirty="0"/>
          </a:p>
          <a:p>
            <a:pPr marL="285750" indent="-285750">
              <a:buFont typeface="Arial" panose="020B0604020202020204" pitchFamily="34" charset="0"/>
              <a:buChar char="•"/>
            </a:pPr>
            <a:r>
              <a:rPr lang="zh-CN" altLang="en-US" dirty="0" smtClean="0"/>
              <a:t>股票市场： 稳定牛市前进步伐</a:t>
            </a:r>
            <a:endParaRPr lang="zh-CN" altLang="en-US" dirty="0"/>
          </a:p>
          <a:p>
            <a:pPr marL="857250" lvl="1" indent="-400050">
              <a:buFont typeface="+mj-lt"/>
              <a:buAutoNum type="romanUcPeriod"/>
            </a:pPr>
            <a:endParaRPr lang="en-US" altLang="zh-CN" dirty="0" smtClean="0"/>
          </a:p>
          <a:p>
            <a:pPr marL="285750" indent="-285750">
              <a:buFont typeface="Arial" panose="020B0604020202020204" pitchFamily="34" charset="0"/>
              <a:buChar char="•"/>
            </a:pPr>
            <a:endParaRPr lang="en-US" altLang="zh-CN" dirty="0"/>
          </a:p>
        </p:txBody>
      </p:sp>
      <p:sp>
        <p:nvSpPr>
          <p:cNvPr id="4" name="TextBox 3"/>
          <p:cNvSpPr txBox="1"/>
          <p:nvPr/>
        </p:nvSpPr>
        <p:spPr>
          <a:xfrm>
            <a:off x="0" y="4941168"/>
            <a:ext cx="8964488" cy="646331"/>
          </a:xfrm>
          <a:prstGeom prst="rect">
            <a:avLst/>
          </a:prstGeom>
          <a:noFill/>
        </p:spPr>
        <p:txBody>
          <a:bodyPr wrap="square" rtlCol="0">
            <a:spAutoFit/>
          </a:bodyPr>
          <a:lstStyle/>
          <a:p>
            <a:r>
              <a:rPr lang="zh-CN" altLang="en-US" dirty="0" smtClean="0"/>
              <a:t>总结：央行会继续宽松货币政策，维持人民币实际有效汇率稳定 ，房地产刺激政策加码刺激</a:t>
            </a:r>
            <a:r>
              <a:rPr lang="en-US" altLang="zh-CN" dirty="0" smtClean="0"/>
              <a:t>CPI</a:t>
            </a:r>
            <a:r>
              <a:rPr lang="zh-CN" altLang="en-US" dirty="0" smtClean="0"/>
              <a:t>，支持牛市。降准，降息可期。</a:t>
            </a:r>
            <a:r>
              <a:rPr lang="zh-CN" altLang="en-US" b="1" dirty="0" smtClean="0"/>
              <a:t>现阶段推荐周期性，估值低板块。</a:t>
            </a:r>
            <a:endParaRPr lang="zh-CN" altLang="en-US" b="1" dirty="0"/>
          </a:p>
        </p:txBody>
      </p:sp>
    </p:spTree>
    <p:extLst>
      <p:ext uri="{BB962C8B-B14F-4D97-AF65-F5344CB8AC3E}">
        <p14:creationId xmlns="" xmlns:p14="http://schemas.microsoft.com/office/powerpoint/2010/main" val="3926834071"/>
      </p:ext>
    </p:extLst>
  </p:cSld>
  <p:clrMapOvr>
    <a:masterClrMapping/>
  </p:clrMapOvr>
  <p:timing>
    <p:tnLst>
      <p:par>
        <p:cTn id="1" dur="indefinite" restart="never" nodeType="tmRoot"/>
      </p:par>
    </p:tnLst>
  </p:timing>
</p:sld>
</file>

<file path=ppt/theme/theme1.xml><?xml version="1.0" encoding="utf-8"?>
<a:theme xmlns:a="http://schemas.openxmlformats.org/drawingml/2006/main" name="沃胜资产管理[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沃胜资产管理[1]</Template>
  <TotalTime>15236</TotalTime>
  <Words>3145</Words>
  <Application>Microsoft Office PowerPoint</Application>
  <PresentationFormat>全屏显示(4:3)</PresentationFormat>
  <Paragraphs>1276</Paragraphs>
  <Slides>29</Slides>
  <Notes>8</Notes>
  <HiddenSlides>0</HiddenSlides>
  <MMClips>0</MMClips>
  <ScaleCrop>false</ScaleCrop>
  <HeadingPairs>
    <vt:vector size="4" baseType="variant">
      <vt:variant>
        <vt:lpstr>主题</vt:lpstr>
      </vt:variant>
      <vt:variant>
        <vt:i4>1</vt:i4>
      </vt:variant>
      <vt:variant>
        <vt:lpstr>幻灯片标题</vt:lpstr>
      </vt:variant>
      <vt:variant>
        <vt:i4>29</vt:i4>
      </vt:variant>
    </vt:vector>
  </HeadingPairs>
  <TitlesOfParts>
    <vt:vector size="30" baseType="lpstr">
      <vt:lpstr>沃胜资产管理[1]</vt:lpstr>
      <vt:lpstr>沃胜资产管理</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谢     谢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沃胜资产管理</dc:title>
  <dc:creator>snoy</dc:creator>
  <cp:lastModifiedBy>user</cp:lastModifiedBy>
  <cp:revision>1206</cp:revision>
  <dcterms:created xsi:type="dcterms:W3CDTF">2011-05-02T03:10:03Z</dcterms:created>
  <dcterms:modified xsi:type="dcterms:W3CDTF">2015-03-31T09:50:01Z</dcterms:modified>
</cp:coreProperties>
</file>