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rawings/drawing2.xml" ContentType="application/vnd.openxmlformats-officedocument.drawingml.chartshape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3.xml" ContentType="application/vnd.openxmlformats-officedocument.drawingml.chart+xml"/>
  <Override PartName="/ppt/notesSlides/notesSlide6.xml" ContentType="application/vnd.openxmlformats-officedocument.presentationml.notesSlide+xml"/>
  <Override PartName="/ppt/charts/chart4.xml" ContentType="application/vnd.openxmlformats-officedocument.drawingml.chart+xml"/>
  <Override PartName="/ppt/notesSlides/notesSlide7.xml" ContentType="application/vnd.openxmlformats-officedocument.presentationml.notesSlide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340" r:id="rId3"/>
    <p:sldId id="287" r:id="rId4"/>
    <p:sldId id="364" r:id="rId5"/>
    <p:sldId id="279" r:id="rId6"/>
    <p:sldId id="365" r:id="rId7"/>
    <p:sldId id="276" r:id="rId8"/>
    <p:sldId id="295" r:id="rId9"/>
    <p:sldId id="351" r:id="rId10"/>
    <p:sldId id="350" r:id="rId11"/>
    <p:sldId id="352" r:id="rId12"/>
    <p:sldId id="353" r:id="rId13"/>
    <p:sldId id="354" r:id="rId14"/>
    <p:sldId id="318" r:id="rId15"/>
    <p:sldId id="367" r:id="rId16"/>
    <p:sldId id="368" r:id="rId17"/>
    <p:sldId id="363" r:id="rId18"/>
    <p:sldId id="370" r:id="rId19"/>
    <p:sldId id="371" r:id="rId20"/>
    <p:sldId id="258" r:id="rId21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  <p:extLst>
    <p:ext uri="{521415D9-36F7-43E2-AB2F-B90AF26B5E84}">
      <p14:sectionLst xmlns="" xmlns:p14="http://schemas.microsoft.com/office/powerpoint/2010/main">
        <p14:section name="默认节" id="{B3977229-2FA0-4791-BC57-3BC05569A226}">
          <p14:sldIdLst>
            <p14:sldId id="256"/>
            <p14:sldId id="285"/>
            <p14:sldId id="340"/>
          </p14:sldIdLst>
        </p14:section>
        <p14:section name="无标题节" id="{2D9CBB03-6046-42C2-8048-C3B7FE469D9A}">
          <p14:sldIdLst/>
        </p14:section>
        <p14:section name="无标题节" id="{14972B7C-ADAD-4DB1-AA7B-5D559B3E829C}">
          <p14:sldIdLst>
            <p14:sldId id="287"/>
            <p14:sldId id="364"/>
            <p14:sldId id="279"/>
            <p14:sldId id="365"/>
            <p14:sldId id="276"/>
            <p14:sldId id="304"/>
            <p14:sldId id="313"/>
            <p14:sldId id="309"/>
            <p14:sldId id="306"/>
            <p14:sldId id="308"/>
            <p14:sldId id="295"/>
            <p14:sldId id="351"/>
            <p14:sldId id="350"/>
            <p14:sldId id="352"/>
            <p14:sldId id="353"/>
            <p14:sldId id="354"/>
            <p14:sldId id="321"/>
            <p14:sldId id="366"/>
            <p14:sldId id="362"/>
            <p14:sldId id="318"/>
            <p14:sldId id="367"/>
            <p14:sldId id="368"/>
            <p14:sldId id="369"/>
            <p14:sldId id="363"/>
            <p14:sldId id="370"/>
            <p14:sldId id="371"/>
            <p14:sldId id="330"/>
            <p14:sldId id="258"/>
          </p14:sldIdLst>
        </p14:section>
      </p14:sectionLst>
    </p:ex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吴璠" initials="吴璠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FFF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5" autoAdjust="0"/>
    <p:restoredTop sz="83741" autoAdjust="0"/>
  </p:normalViewPr>
  <p:slideViewPr>
    <p:cSldViewPr>
      <p:cViewPr>
        <p:scale>
          <a:sx n="80" d="100"/>
          <a:sy n="80" d="100"/>
        </p:scale>
        <p:origin x="-7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uest\Desktop\&#24037;&#20316;&#35745;&#21010;\&#27779;&#32988;&#21608;&#25253;\2015&#24180;03&#26376;30&#26085;\&#21608;&#24230;&#23439;&#35266;&#25968;&#25454;&#32479;&#35745;&#27169;&#26495;20150330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uest\Desktop\&#24037;&#20316;&#35745;&#21010;\&#27779;&#32988;&#21608;&#25253;\2015&#24180;03&#26376;30&#26085;\&#21608;&#24230;&#23439;&#35266;&#25968;&#25454;&#32479;&#35745;&#27169;&#26495;20150330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uest\Desktop\&#24037;&#20316;&#35745;&#21010;\&#27779;&#32988;&#21608;&#25253;\2015&#24180;03&#26376;30&#26085;\&#21608;&#24230;&#23439;&#35266;&#25968;&#25454;&#32479;&#35745;&#27169;&#26495;20150330.xlsx" TargetMode="Externa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Book4" TargetMode="Externa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Book4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zh-CN"/>
  <c:style val="4"/>
  <c:chart>
    <c:plotArea>
      <c:layout>
        <c:manualLayout>
          <c:layoutTarget val="inner"/>
          <c:xMode val="edge"/>
          <c:yMode val="edge"/>
          <c:x val="0.12562115325104012"/>
          <c:y val="0.12930191017789444"/>
          <c:w val="0.73788407699038672"/>
          <c:h val="0.73979148439779618"/>
        </c:manualLayout>
      </c:layout>
      <c:barChart>
        <c:barDir val="col"/>
        <c:grouping val="clustered"/>
        <c:ser>
          <c:idx val="0"/>
          <c:order val="0"/>
          <c:tx>
            <c:strRef>
              <c:f>国内与香港市场!$C$1</c:f>
              <c:strCache>
                <c:ptCount val="1"/>
                <c:pt idx="0">
                  <c:v>涨跌幅</c:v>
                </c:pt>
              </c:strCache>
            </c:strRef>
          </c:tx>
          <c:spPr>
            <a:solidFill>
              <a:srgbClr val="FF0000"/>
            </a:solidFill>
            <a:ln w="12700"/>
          </c:spPr>
          <c:cat>
            <c:strRef>
              <c:f>国内与香港市场!$B$2:$B$11</c:f>
              <c:strCache>
                <c:ptCount val="10"/>
                <c:pt idx="0">
                  <c:v>三板成指</c:v>
                </c:pt>
                <c:pt idx="1">
                  <c:v>中小板指</c:v>
                </c:pt>
                <c:pt idx="2">
                  <c:v>创业板指</c:v>
                </c:pt>
                <c:pt idx="3">
                  <c:v>深证成指</c:v>
                </c:pt>
                <c:pt idx="4">
                  <c:v>上证综指</c:v>
                </c:pt>
                <c:pt idx="5">
                  <c:v>沪深300</c:v>
                </c:pt>
                <c:pt idx="6">
                  <c:v>恒生红筹指数</c:v>
                </c:pt>
                <c:pt idx="7">
                  <c:v>恒生指数</c:v>
                </c:pt>
                <c:pt idx="8">
                  <c:v>上证50</c:v>
                </c:pt>
                <c:pt idx="9">
                  <c:v>恒生国企指数</c:v>
                </c:pt>
              </c:strCache>
            </c:strRef>
          </c:cat>
          <c:val>
            <c:numRef>
              <c:f>国内与香港市场!$C$2:$C$11</c:f>
              <c:numCache>
                <c:formatCode>#,##0.00_ </c:formatCode>
                <c:ptCount val="10"/>
                <c:pt idx="0">
                  <c:v>12.108125999999999</c:v>
                </c:pt>
                <c:pt idx="1">
                  <c:v>6.1114749999999987</c:v>
                </c:pt>
                <c:pt idx="2">
                  <c:v>4.9712570000000023</c:v>
                </c:pt>
                <c:pt idx="3">
                  <c:v>2.6304049999999997</c:v>
                </c:pt>
                <c:pt idx="4">
                  <c:v>2.039577</c:v>
                </c:pt>
                <c:pt idx="5">
                  <c:v>2.0326649999999988</c:v>
                </c:pt>
                <c:pt idx="6">
                  <c:v>2.0154129999999992</c:v>
                </c:pt>
                <c:pt idx="7">
                  <c:v>0.45521600000000001</c:v>
                </c:pt>
                <c:pt idx="8">
                  <c:v>0.31935900000000012</c:v>
                </c:pt>
                <c:pt idx="9">
                  <c:v>-2.124889</c:v>
                </c:pt>
              </c:numCache>
            </c:numRef>
          </c:val>
        </c:ser>
        <c:gapWidth val="226"/>
        <c:overlap val="-100"/>
        <c:axId val="77456512"/>
        <c:axId val="77458048"/>
      </c:barChart>
      <c:barChart>
        <c:barDir val="col"/>
        <c:grouping val="clustered"/>
        <c:ser>
          <c:idx val="2"/>
          <c:order val="1"/>
          <c:tx>
            <c:v>a</c:v>
          </c:tx>
          <c:val>
            <c:numLit>
              <c:formatCode>General</c:formatCode>
              <c:ptCount val="1"/>
              <c:pt idx="0">
                <c:v>0</c:v>
              </c:pt>
            </c:numLit>
          </c:val>
        </c:ser>
        <c:ser>
          <c:idx val="3"/>
          <c:order val="2"/>
          <c:tx>
            <c:v>b</c:v>
          </c:tx>
          <c:val>
            <c:numLit>
              <c:formatCode>General</c:formatCode>
              <c:ptCount val="1"/>
              <c:pt idx="0">
                <c:v>0</c:v>
              </c:pt>
            </c:numLit>
          </c:val>
        </c:ser>
        <c:ser>
          <c:idx val="4"/>
          <c:order val="3"/>
          <c:tx>
            <c:v>c</c:v>
          </c:tx>
          <c:val>
            <c:numLit>
              <c:formatCode>General</c:formatCode>
              <c:ptCount val="1"/>
              <c:pt idx="0">
                <c:v>0</c:v>
              </c:pt>
            </c:numLit>
          </c:val>
        </c:ser>
        <c:ser>
          <c:idx val="1"/>
          <c:order val="4"/>
          <c:tx>
            <c:v>成交额变化</c:v>
          </c:tx>
          <c:spPr>
            <a:solidFill>
              <a:schemeClr val="accent1">
                <a:alpha val="50000"/>
              </a:schemeClr>
            </a:solidFill>
            <a:ln w="9525" cmpd="sng">
              <a:solidFill>
                <a:srgbClr val="00B0F0"/>
              </a:solidFill>
            </a:ln>
          </c:spPr>
          <c:cat>
            <c:strRef>
              <c:f>国内与香港市场!$B$2:$B$11</c:f>
              <c:strCache>
                <c:ptCount val="10"/>
                <c:pt idx="0">
                  <c:v>三板成指</c:v>
                </c:pt>
                <c:pt idx="1">
                  <c:v>中小板指</c:v>
                </c:pt>
                <c:pt idx="2">
                  <c:v>创业板指</c:v>
                </c:pt>
                <c:pt idx="3">
                  <c:v>深证成指</c:v>
                </c:pt>
                <c:pt idx="4">
                  <c:v>上证综指</c:v>
                </c:pt>
                <c:pt idx="5">
                  <c:v>沪深300</c:v>
                </c:pt>
                <c:pt idx="6">
                  <c:v>恒生红筹指数</c:v>
                </c:pt>
                <c:pt idx="7">
                  <c:v>恒生指数</c:v>
                </c:pt>
                <c:pt idx="8">
                  <c:v>上证50</c:v>
                </c:pt>
                <c:pt idx="9">
                  <c:v>恒生国企指数</c:v>
                </c:pt>
              </c:strCache>
            </c:strRef>
          </c:cat>
          <c:val>
            <c:numRef>
              <c:f>国内与香港市场!$F$2:$F$11</c:f>
              <c:numCache>
                <c:formatCode>0.00%</c:formatCode>
                <c:ptCount val="10"/>
                <c:pt idx="0">
                  <c:v>0.42494044291478639</c:v>
                </c:pt>
                <c:pt idx="1">
                  <c:v>0.1905106505768592</c:v>
                </c:pt>
                <c:pt idx="2">
                  <c:v>0.26198033612985255</c:v>
                </c:pt>
                <c:pt idx="3">
                  <c:v>4.2480033535648477E-2</c:v>
                </c:pt>
                <c:pt idx="4">
                  <c:v>7.7146808592874788E-2</c:v>
                </c:pt>
                <c:pt idx="5">
                  <c:v>7.3117675029973267E-2</c:v>
                </c:pt>
                <c:pt idx="6">
                  <c:v>7.501306684393228E-3</c:v>
                </c:pt>
                <c:pt idx="7">
                  <c:v>-8.9767261882924498E-2</c:v>
                </c:pt>
                <c:pt idx="8">
                  <c:v>1.4659332443239994E-2</c:v>
                </c:pt>
                <c:pt idx="9">
                  <c:v>-9.2543126032852752E-2</c:v>
                </c:pt>
              </c:numCache>
            </c:numRef>
          </c:val>
        </c:ser>
        <c:axId val="76429568"/>
        <c:axId val="76428032"/>
      </c:barChart>
      <c:catAx>
        <c:axId val="77456512"/>
        <c:scaling>
          <c:orientation val="minMax"/>
        </c:scaling>
        <c:axPos val="b"/>
        <c:numFmt formatCode="General" sourceLinked="0"/>
        <c:tickLblPos val="nextTo"/>
        <c:crossAx val="77458048"/>
        <c:crosses val="autoZero"/>
        <c:auto val="1"/>
        <c:lblAlgn val="ctr"/>
        <c:lblOffset val="1000"/>
      </c:catAx>
      <c:valAx>
        <c:axId val="77458048"/>
        <c:scaling>
          <c:orientation val="minMax"/>
        </c:scaling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 altLang="zh-CN"/>
                  <a:t>%</a:t>
                </a:r>
                <a:endParaRPr lang="zh-CN" altLang="en-US"/>
              </a:p>
            </c:rich>
          </c:tx>
          <c:layout>
            <c:manualLayout>
              <c:xMode val="edge"/>
              <c:yMode val="edge"/>
              <c:x val="5.4026792184029532E-2"/>
              <c:y val="3.2024484485473202E-2"/>
            </c:manualLayout>
          </c:layout>
        </c:title>
        <c:numFmt formatCode="#,##0_ " sourceLinked="0"/>
        <c:tickLblPos val="nextTo"/>
        <c:txPr>
          <a:bodyPr/>
          <a:lstStyle/>
          <a:p>
            <a:pPr>
              <a:defRPr>
                <a:solidFill>
                  <a:srgbClr val="FF0000"/>
                </a:solidFill>
              </a:defRPr>
            </a:pPr>
            <a:endParaRPr lang="zh-CN"/>
          </a:p>
        </c:txPr>
        <c:crossAx val="77456512"/>
        <c:crosses val="autoZero"/>
        <c:crossBetween val="between"/>
      </c:valAx>
      <c:valAx>
        <c:axId val="76428032"/>
        <c:scaling>
          <c:orientation val="minMax"/>
        </c:scaling>
        <c:axPos val="r"/>
        <c:numFmt formatCode="0%" sourceLinked="0"/>
        <c:tickLblPos val="nextTo"/>
        <c:crossAx val="76429568"/>
        <c:crosses val="max"/>
        <c:crossBetween val="between"/>
      </c:valAx>
      <c:catAx>
        <c:axId val="76429568"/>
        <c:scaling>
          <c:orientation val="minMax"/>
        </c:scaling>
        <c:delete val="1"/>
        <c:axPos val="b"/>
        <c:numFmt formatCode="General" sourceLinked="1"/>
        <c:tickLblPos val="none"/>
        <c:crossAx val="76428032"/>
        <c:crosses val="autoZero"/>
        <c:auto val="1"/>
        <c:lblAlgn val="ctr"/>
        <c:lblOffset val="100"/>
      </c:catAx>
    </c:plotArea>
    <c:legend>
      <c:legendPos val="t"/>
      <c:legendEntry>
        <c:idx val="1"/>
        <c:delete val="1"/>
      </c:legendEntry>
      <c:legendEntry>
        <c:idx val="2"/>
        <c:delete val="1"/>
      </c:legendEntry>
      <c:legendEntry>
        <c:idx val="3"/>
        <c:delete val="1"/>
      </c:legendEntry>
      <c:layout/>
    </c:legend>
    <c:plotVisOnly val="1"/>
    <c:dispBlanksAs val="gap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zh-CN"/>
  <c:chart>
    <c:title>
      <c:tx>
        <c:rich>
          <a:bodyPr/>
          <a:lstStyle/>
          <a:p>
            <a:pPr>
              <a:defRPr/>
            </a:pPr>
            <a:r>
              <a:rPr lang="zh-CN" altLang="zh-CN" sz="1800" b="1" i="0" baseline="0">
                <a:effectLst/>
              </a:rPr>
              <a:t>申银板块涨跌幅</a:t>
            </a:r>
            <a:endParaRPr lang="zh-CN" altLang="zh-CN">
              <a:effectLst/>
            </a:endParaRP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申万板块涨跌幅!$B$12</c:f>
              <c:strCache>
                <c:ptCount val="1"/>
                <c:pt idx="0">
                  <c:v>涨跌幅 %</c:v>
                </c:pt>
              </c:strCache>
            </c:strRef>
          </c:tx>
          <c:cat>
            <c:strRef>
              <c:f>申万板块涨跌幅!$A$13:$A$40</c:f>
              <c:strCache>
                <c:ptCount val="28"/>
                <c:pt idx="0">
                  <c:v>建筑装饰(申万)</c:v>
                </c:pt>
                <c:pt idx="1">
                  <c:v>休闲服务(申万)</c:v>
                </c:pt>
                <c:pt idx="2">
                  <c:v>机械设备(申万)</c:v>
                </c:pt>
                <c:pt idx="3">
                  <c:v>计算机(申万)</c:v>
                </c:pt>
                <c:pt idx="4">
                  <c:v>农林牧渔(申万)</c:v>
                </c:pt>
                <c:pt idx="5">
                  <c:v>电气设备(申万)</c:v>
                </c:pt>
                <c:pt idx="6">
                  <c:v>商业贸易(申万)</c:v>
                </c:pt>
                <c:pt idx="7">
                  <c:v>房地产(申万)</c:v>
                </c:pt>
                <c:pt idx="8">
                  <c:v>纺织服装(申万)</c:v>
                </c:pt>
                <c:pt idx="9">
                  <c:v>轻工制造(申万)</c:v>
                </c:pt>
                <c:pt idx="10">
                  <c:v>国防军工(申万)</c:v>
                </c:pt>
                <c:pt idx="11">
                  <c:v>电子(申万)</c:v>
                </c:pt>
                <c:pt idx="12">
                  <c:v>食品饮料(申万)</c:v>
                </c:pt>
                <c:pt idx="13">
                  <c:v>采掘(申万)</c:v>
                </c:pt>
                <c:pt idx="14">
                  <c:v>有色金属(申万)</c:v>
                </c:pt>
                <c:pt idx="15">
                  <c:v>医药生物(申万)</c:v>
                </c:pt>
                <c:pt idx="16">
                  <c:v>通信(申万)</c:v>
                </c:pt>
                <c:pt idx="17">
                  <c:v>化工(申万)</c:v>
                </c:pt>
                <c:pt idx="18">
                  <c:v>建筑材料(申万)</c:v>
                </c:pt>
                <c:pt idx="19">
                  <c:v>汽车(申万)</c:v>
                </c:pt>
                <c:pt idx="20">
                  <c:v>钢铁(申万)</c:v>
                </c:pt>
                <c:pt idx="21">
                  <c:v>传媒(申万)</c:v>
                </c:pt>
                <c:pt idx="22">
                  <c:v>公用事业(申万)</c:v>
                </c:pt>
                <c:pt idx="23">
                  <c:v>交通运输(申万)</c:v>
                </c:pt>
                <c:pt idx="24">
                  <c:v>综合(申万)</c:v>
                </c:pt>
                <c:pt idx="25">
                  <c:v>家用电器(申万)</c:v>
                </c:pt>
                <c:pt idx="26">
                  <c:v>银行(申万)</c:v>
                </c:pt>
                <c:pt idx="27">
                  <c:v>非银金融(申万)</c:v>
                </c:pt>
              </c:strCache>
            </c:strRef>
          </c:cat>
          <c:val>
            <c:numRef>
              <c:f>申万板块涨跌幅!$B$13:$B$40</c:f>
              <c:numCache>
                <c:formatCode>General</c:formatCode>
                <c:ptCount val="28"/>
                <c:pt idx="0">
                  <c:v>7.2698729999999996</c:v>
                </c:pt>
                <c:pt idx="1">
                  <c:v>6.751938</c:v>
                </c:pt>
                <c:pt idx="2">
                  <c:v>6.3377210000000002</c:v>
                </c:pt>
                <c:pt idx="3">
                  <c:v>5.7807040000000001</c:v>
                </c:pt>
                <c:pt idx="4">
                  <c:v>5.5883690000000019</c:v>
                </c:pt>
                <c:pt idx="5">
                  <c:v>5.5351049999999979</c:v>
                </c:pt>
                <c:pt idx="6">
                  <c:v>5.4416810000000018</c:v>
                </c:pt>
                <c:pt idx="7">
                  <c:v>5.281911</c:v>
                </c:pt>
                <c:pt idx="8">
                  <c:v>4.8564790000000002</c:v>
                </c:pt>
                <c:pt idx="9">
                  <c:v>4.6842689999999996</c:v>
                </c:pt>
                <c:pt idx="10">
                  <c:v>4.3173729999999981</c:v>
                </c:pt>
                <c:pt idx="11">
                  <c:v>4.3115799999999984</c:v>
                </c:pt>
                <c:pt idx="12">
                  <c:v>3.9719889999999993</c:v>
                </c:pt>
                <c:pt idx="13">
                  <c:v>3.9639950000000002</c:v>
                </c:pt>
                <c:pt idx="14">
                  <c:v>3.8854379999999997</c:v>
                </c:pt>
                <c:pt idx="15">
                  <c:v>3.884485999999999</c:v>
                </c:pt>
                <c:pt idx="16">
                  <c:v>3.851934</c:v>
                </c:pt>
                <c:pt idx="17">
                  <c:v>3.5907209999999998</c:v>
                </c:pt>
                <c:pt idx="18">
                  <c:v>3.4897010000000002</c:v>
                </c:pt>
                <c:pt idx="19">
                  <c:v>3.4523579999999989</c:v>
                </c:pt>
                <c:pt idx="20">
                  <c:v>3.2841750000000007</c:v>
                </c:pt>
                <c:pt idx="21">
                  <c:v>3.0017109999999998</c:v>
                </c:pt>
                <c:pt idx="22">
                  <c:v>2.7535310000000011</c:v>
                </c:pt>
                <c:pt idx="23">
                  <c:v>2.532500999999999</c:v>
                </c:pt>
                <c:pt idx="24">
                  <c:v>2.468059999999999</c:v>
                </c:pt>
                <c:pt idx="25">
                  <c:v>2.1303190000000001</c:v>
                </c:pt>
                <c:pt idx="26">
                  <c:v>-1.4385049999999995</c:v>
                </c:pt>
                <c:pt idx="27">
                  <c:v>-1.5326229999999998</c:v>
                </c:pt>
              </c:numCache>
            </c:numRef>
          </c:val>
        </c:ser>
        <c:axId val="76458624"/>
        <c:axId val="77406592"/>
      </c:barChart>
      <c:catAx>
        <c:axId val="76458624"/>
        <c:scaling>
          <c:orientation val="minMax"/>
        </c:scaling>
        <c:axPos val="b"/>
        <c:majorTickMark val="none"/>
        <c:tickLblPos val="nextTo"/>
        <c:crossAx val="77406592"/>
        <c:crosses val="autoZero"/>
        <c:auto val="1"/>
        <c:lblAlgn val="ctr"/>
        <c:lblOffset val="100"/>
      </c:catAx>
      <c:valAx>
        <c:axId val="77406592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crossAx val="76458624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  <c:dispBlanksAs val="gap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zh-CN"/>
  <c:chart>
    <c:title>
      <c:tx>
        <c:rich>
          <a:bodyPr/>
          <a:lstStyle/>
          <a:p>
            <a:pPr>
              <a:defRPr/>
            </a:pPr>
            <a:r>
              <a:rPr lang="zh-CN" altLang="zh-CN" sz="1800" b="1" i="0" baseline="0">
                <a:effectLst/>
              </a:rPr>
              <a:t>申银板块涨跌幅</a:t>
            </a:r>
            <a:endParaRPr lang="zh-CN" altLang="zh-CN">
              <a:effectLst/>
            </a:endParaRP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申万板块涨跌幅!$B$12</c:f>
              <c:strCache>
                <c:ptCount val="1"/>
                <c:pt idx="0">
                  <c:v>涨跌幅 %</c:v>
                </c:pt>
              </c:strCache>
            </c:strRef>
          </c:tx>
          <c:cat>
            <c:strRef>
              <c:f>申万板块涨跌幅!$A$13:$A$40</c:f>
              <c:strCache>
                <c:ptCount val="28"/>
                <c:pt idx="0">
                  <c:v>计算机(申万)</c:v>
                </c:pt>
                <c:pt idx="1">
                  <c:v>休闲服务(申万)</c:v>
                </c:pt>
                <c:pt idx="2">
                  <c:v>纺织服装(申万)</c:v>
                </c:pt>
                <c:pt idx="3">
                  <c:v>商业贸易(申万)</c:v>
                </c:pt>
                <c:pt idx="4">
                  <c:v>轻工制造(申万)</c:v>
                </c:pt>
                <c:pt idx="5">
                  <c:v>机械设备(申万)</c:v>
                </c:pt>
                <c:pt idx="6">
                  <c:v>电气设备(申万)</c:v>
                </c:pt>
                <c:pt idx="7">
                  <c:v>农林牧渔(申万)</c:v>
                </c:pt>
                <c:pt idx="8">
                  <c:v>建筑装饰(申万)</c:v>
                </c:pt>
                <c:pt idx="9">
                  <c:v>交通运输(申万)</c:v>
                </c:pt>
                <c:pt idx="10">
                  <c:v>电子(申万)</c:v>
                </c:pt>
                <c:pt idx="11">
                  <c:v>建筑材料(申万)</c:v>
                </c:pt>
                <c:pt idx="12">
                  <c:v>钢铁(申万)</c:v>
                </c:pt>
                <c:pt idx="13">
                  <c:v>医药生物(申万)</c:v>
                </c:pt>
                <c:pt idx="14">
                  <c:v>综合(申万)</c:v>
                </c:pt>
                <c:pt idx="15">
                  <c:v>传媒(申万)</c:v>
                </c:pt>
                <c:pt idx="16">
                  <c:v>化工(申万)</c:v>
                </c:pt>
                <c:pt idx="17">
                  <c:v>有色金属(申万)</c:v>
                </c:pt>
                <c:pt idx="18">
                  <c:v>房地产(申万)</c:v>
                </c:pt>
                <c:pt idx="19">
                  <c:v>通信(申万)</c:v>
                </c:pt>
                <c:pt idx="20">
                  <c:v>采掘(申万)</c:v>
                </c:pt>
                <c:pt idx="21">
                  <c:v>公用事业(申万)</c:v>
                </c:pt>
                <c:pt idx="22">
                  <c:v>汽车(申万)</c:v>
                </c:pt>
                <c:pt idx="23">
                  <c:v>食品饮料(申万)</c:v>
                </c:pt>
                <c:pt idx="24">
                  <c:v>家用电器(申万)</c:v>
                </c:pt>
                <c:pt idx="25">
                  <c:v>国防军工(申万)</c:v>
                </c:pt>
                <c:pt idx="26">
                  <c:v>非银金融(申万)</c:v>
                </c:pt>
                <c:pt idx="27">
                  <c:v>银行(申万)</c:v>
                </c:pt>
              </c:strCache>
            </c:strRef>
          </c:cat>
          <c:val>
            <c:numRef>
              <c:f>申万板块涨跌幅!$B$13:$B$40</c:f>
              <c:numCache>
                <c:formatCode>General</c:formatCode>
                <c:ptCount val="28"/>
                <c:pt idx="0">
                  <c:v>27.881406918897401</c:v>
                </c:pt>
                <c:pt idx="1">
                  <c:v>24.39944873402699</c:v>
                </c:pt>
                <c:pt idx="2">
                  <c:v>23.67895574597701</c:v>
                </c:pt>
                <c:pt idx="3">
                  <c:v>23.045410191681512</c:v>
                </c:pt>
                <c:pt idx="4">
                  <c:v>22.299822920132943</c:v>
                </c:pt>
                <c:pt idx="5">
                  <c:v>21.522282252833779</c:v>
                </c:pt>
                <c:pt idx="6">
                  <c:v>21.175211482403444</c:v>
                </c:pt>
                <c:pt idx="7">
                  <c:v>20.738526867208872</c:v>
                </c:pt>
                <c:pt idx="8">
                  <c:v>19.784988807721007</c:v>
                </c:pt>
                <c:pt idx="9">
                  <c:v>19.072068303121348</c:v>
                </c:pt>
                <c:pt idx="10">
                  <c:v>18.485968449397475</c:v>
                </c:pt>
                <c:pt idx="11">
                  <c:v>17.571354374382473</c:v>
                </c:pt>
                <c:pt idx="12">
                  <c:v>17.518121965191803</c:v>
                </c:pt>
                <c:pt idx="13">
                  <c:v>17.224974328178398</c:v>
                </c:pt>
                <c:pt idx="14">
                  <c:v>17.10537529905789</c:v>
                </c:pt>
                <c:pt idx="15">
                  <c:v>16.876604041706457</c:v>
                </c:pt>
                <c:pt idx="16">
                  <c:v>16.602747347594629</c:v>
                </c:pt>
                <c:pt idx="17">
                  <c:v>16.220578399886353</c:v>
                </c:pt>
                <c:pt idx="18">
                  <c:v>15.999316803663669</c:v>
                </c:pt>
                <c:pt idx="19">
                  <c:v>15.114772641384763</c:v>
                </c:pt>
                <c:pt idx="20">
                  <c:v>14.41737957546707</c:v>
                </c:pt>
                <c:pt idx="21">
                  <c:v>13.941017710950838</c:v>
                </c:pt>
                <c:pt idx="22">
                  <c:v>13.297189857339852</c:v>
                </c:pt>
                <c:pt idx="23">
                  <c:v>11.672494184358765</c:v>
                </c:pt>
                <c:pt idx="24">
                  <c:v>11.510935541171708</c:v>
                </c:pt>
                <c:pt idx="25">
                  <c:v>10.948280892895168</c:v>
                </c:pt>
                <c:pt idx="26">
                  <c:v>7.7578309592223542</c:v>
                </c:pt>
                <c:pt idx="27">
                  <c:v>6.9616217156903302</c:v>
                </c:pt>
              </c:numCache>
            </c:numRef>
          </c:val>
        </c:ser>
        <c:axId val="77899648"/>
        <c:axId val="77901184"/>
      </c:barChart>
      <c:catAx>
        <c:axId val="77899648"/>
        <c:scaling>
          <c:orientation val="minMax"/>
        </c:scaling>
        <c:axPos val="b"/>
        <c:majorTickMark val="none"/>
        <c:tickLblPos val="nextTo"/>
        <c:crossAx val="77901184"/>
        <c:crosses val="autoZero"/>
        <c:auto val="1"/>
        <c:lblAlgn val="ctr"/>
        <c:lblOffset val="100"/>
      </c:catAx>
      <c:valAx>
        <c:axId val="77901184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crossAx val="77899648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  <c:dispBlanksAs val="gap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zh-CN"/>
  <c:chart>
    <c:plotArea>
      <c:layout/>
      <c:lineChart>
        <c:grouping val="standard"/>
        <c:ser>
          <c:idx val="1"/>
          <c:order val="1"/>
          <c:tx>
            <c:strRef>
              <c:f>Sheet1!$C$3</c:f>
              <c:strCache>
                <c:ptCount val="1"/>
                <c:pt idx="0">
                  <c:v>成交额</c:v>
                </c:pt>
              </c:strCache>
            </c:strRef>
          </c:tx>
          <c:marker>
            <c:symbol val="none"/>
          </c:marker>
          <c:cat>
            <c:numRef>
              <c:f>Sheet1!$A$4:$A$23</c:f>
              <c:numCache>
                <c:formatCode>yyyy\-mm\-dd</c:formatCode>
                <c:ptCount val="20"/>
                <c:pt idx="0">
                  <c:v>42065</c:v>
                </c:pt>
                <c:pt idx="1">
                  <c:v>42066</c:v>
                </c:pt>
                <c:pt idx="2">
                  <c:v>42067</c:v>
                </c:pt>
                <c:pt idx="3">
                  <c:v>42068</c:v>
                </c:pt>
                <c:pt idx="4">
                  <c:v>42069</c:v>
                </c:pt>
                <c:pt idx="5">
                  <c:v>42072</c:v>
                </c:pt>
                <c:pt idx="6">
                  <c:v>42073</c:v>
                </c:pt>
                <c:pt idx="7">
                  <c:v>42074</c:v>
                </c:pt>
                <c:pt idx="8">
                  <c:v>42075</c:v>
                </c:pt>
                <c:pt idx="9">
                  <c:v>42076</c:v>
                </c:pt>
                <c:pt idx="10">
                  <c:v>42079</c:v>
                </c:pt>
                <c:pt idx="11">
                  <c:v>42080</c:v>
                </c:pt>
                <c:pt idx="12">
                  <c:v>42081</c:v>
                </c:pt>
                <c:pt idx="13">
                  <c:v>42082</c:v>
                </c:pt>
                <c:pt idx="14">
                  <c:v>42083</c:v>
                </c:pt>
                <c:pt idx="15">
                  <c:v>42086</c:v>
                </c:pt>
                <c:pt idx="16">
                  <c:v>42087</c:v>
                </c:pt>
                <c:pt idx="17">
                  <c:v>42088</c:v>
                </c:pt>
                <c:pt idx="18">
                  <c:v>42089</c:v>
                </c:pt>
                <c:pt idx="19">
                  <c:v>42090</c:v>
                </c:pt>
              </c:numCache>
            </c:numRef>
          </c:cat>
          <c:val>
            <c:numRef>
              <c:f>Sheet1!$C$4:$C$23</c:f>
              <c:numCache>
                <c:formatCode>#,##0.0000_ ;\-#,##0.0000\ </c:formatCode>
                <c:ptCount val="20"/>
                <c:pt idx="0">
                  <c:v>410259559474</c:v>
                </c:pt>
                <c:pt idx="1">
                  <c:v>441593480102</c:v>
                </c:pt>
                <c:pt idx="2">
                  <c:v>346789769320</c:v>
                </c:pt>
                <c:pt idx="3">
                  <c:v>373579996448</c:v>
                </c:pt>
                <c:pt idx="4">
                  <c:v>328344152930</c:v>
                </c:pt>
                <c:pt idx="5">
                  <c:v>359927522111</c:v>
                </c:pt>
                <c:pt idx="6">
                  <c:v>329955974292</c:v>
                </c:pt>
                <c:pt idx="7">
                  <c:v>327573066473</c:v>
                </c:pt>
                <c:pt idx="8">
                  <c:v>407192390375</c:v>
                </c:pt>
                <c:pt idx="9">
                  <c:v>374041421892</c:v>
                </c:pt>
                <c:pt idx="10">
                  <c:v>479355307996</c:v>
                </c:pt>
                <c:pt idx="11">
                  <c:v>601500660539</c:v>
                </c:pt>
                <c:pt idx="12">
                  <c:v>617366988734</c:v>
                </c:pt>
                <c:pt idx="13">
                  <c:v>612249692064</c:v>
                </c:pt>
                <c:pt idx="14">
                  <c:v>651771976728</c:v>
                </c:pt>
                <c:pt idx="15">
                  <c:v>661574620089</c:v>
                </c:pt>
                <c:pt idx="16">
                  <c:v>754884734760</c:v>
                </c:pt>
                <c:pt idx="17">
                  <c:v>645498915766</c:v>
                </c:pt>
                <c:pt idx="18">
                  <c:v>619515611668</c:v>
                </c:pt>
                <c:pt idx="19">
                  <c:v>509298462950</c:v>
                </c:pt>
              </c:numCache>
            </c:numRef>
          </c:val>
        </c:ser>
        <c:marker val="1"/>
        <c:axId val="77966336"/>
        <c:axId val="77976320"/>
      </c:lineChart>
      <c:lineChart>
        <c:grouping val="standard"/>
        <c:ser>
          <c:idx val="0"/>
          <c:order val="0"/>
          <c:tx>
            <c:strRef>
              <c:f>Sheet1!$B$3</c:f>
              <c:strCache>
                <c:ptCount val="1"/>
                <c:pt idx="0">
                  <c:v>收盘价</c:v>
                </c:pt>
              </c:strCache>
            </c:strRef>
          </c:tx>
          <c:marker>
            <c:symbol val="none"/>
          </c:marker>
          <c:cat>
            <c:numRef>
              <c:f>Sheet1!$A$4:$A$23</c:f>
              <c:numCache>
                <c:formatCode>yyyy\-mm\-dd</c:formatCode>
                <c:ptCount val="20"/>
                <c:pt idx="0">
                  <c:v>42065</c:v>
                </c:pt>
                <c:pt idx="1">
                  <c:v>42066</c:v>
                </c:pt>
                <c:pt idx="2">
                  <c:v>42067</c:v>
                </c:pt>
                <c:pt idx="3">
                  <c:v>42068</c:v>
                </c:pt>
                <c:pt idx="4">
                  <c:v>42069</c:v>
                </c:pt>
                <c:pt idx="5">
                  <c:v>42072</c:v>
                </c:pt>
                <c:pt idx="6">
                  <c:v>42073</c:v>
                </c:pt>
                <c:pt idx="7">
                  <c:v>42074</c:v>
                </c:pt>
                <c:pt idx="8">
                  <c:v>42075</c:v>
                </c:pt>
                <c:pt idx="9">
                  <c:v>42076</c:v>
                </c:pt>
                <c:pt idx="10">
                  <c:v>42079</c:v>
                </c:pt>
                <c:pt idx="11">
                  <c:v>42080</c:v>
                </c:pt>
                <c:pt idx="12">
                  <c:v>42081</c:v>
                </c:pt>
                <c:pt idx="13">
                  <c:v>42082</c:v>
                </c:pt>
                <c:pt idx="14">
                  <c:v>42083</c:v>
                </c:pt>
                <c:pt idx="15">
                  <c:v>42086</c:v>
                </c:pt>
                <c:pt idx="16">
                  <c:v>42087</c:v>
                </c:pt>
                <c:pt idx="17">
                  <c:v>42088</c:v>
                </c:pt>
                <c:pt idx="18">
                  <c:v>42089</c:v>
                </c:pt>
                <c:pt idx="19">
                  <c:v>42090</c:v>
                </c:pt>
              </c:numCache>
            </c:numRef>
          </c:cat>
          <c:val>
            <c:numRef>
              <c:f>Sheet1!$B$4:$B$23</c:f>
              <c:numCache>
                <c:formatCode>#,##0.0000_ ;\-#,##0.0000\ </c:formatCode>
                <c:ptCount val="20"/>
                <c:pt idx="0">
                  <c:v>3336.2849999999989</c:v>
                </c:pt>
                <c:pt idx="1">
                  <c:v>3263.0520000000001</c:v>
                </c:pt>
                <c:pt idx="2">
                  <c:v>3279.5329999999999</c:v>
                </c:pt>
                <c:pt idx="3">
                  <c:v>3248.4760000000001</c:v>
                </c:pt>
                <c:pt idx="4">
                  <c:v>3241.186999999999</c:v>
                </c:pt>
                <c:pt idx="5">
                  <c:v>3302.4079999999999</c:v>
                </c:pt>
                <c:pt idx="6">
                  <c:v>3286.0679999999998</c:v>
                </c:pt>
                <c:pt idx="7">
                  <c:v>3290.9</c:v>
                </c:pt>
                <c:pt idx="8">
                  <c:v>3349.3229999999999</c:v>
                </c:pt>
                <c:pt idx="9">
                  <c:v>3372.911000000001</c:v>
                </c:pt>
                <c:pt idx="10">
                  <c:v>3449.3049999999998</c:v>
                </c:pt>
                <c:pt idx="11">
                  <c:v>3502.8470000000002</c:v>
                </c:pt>
                <c:pt idx="12">
                  <c:v>3577.3009999999999</c:v>
                </c:pt>
                <c:pt idx="13">
                  <c:v>3582.2710000000002</c:v>
                </c:pt>
                <c:pt idx="14">
                  <c:v>3617.3180000000002</c:v>
                </c:pt>
                <c:pt idx="15">
                  <c:v>3687.7279999999992</c:v>
                </c:pt>
                <c:pt idx="16">
                  <c:v>3691.4100000000008</c:v>
                </c:pt>
                <c:pt idx="17">
                  <c:v>3660.726999999999</c:v>
                </c:pt>
                <c:pt idx="18">
                  <c:v>3682.0949999999998</c:v>
                </c:pt>
                <c:pt idx="19">
                  <c:v>3691.096</c:v>
                </c:pt>
              </c:numCache>
            </c:numRef>
          </c:val>
        </c:ser>
        <c:marker val="1"/>
        <c:axId val="78053376"/>
        <c:axId val="77977856"/>
      </c:lineChart>
      <c:dateAx>
        <c:axId val="77966336"/>
        <c:scaling>
          <c:orientation val="minMax"/>
        </c:scaling>
        <c:axPos val="b"/>
        <c:numFmt formatCode="yyyy\-mm\-dd" sourceLinked="1"/>
        <c:tickLblPos val="nextTo"/>
        <c:crossAx val="77976320"/>
        <c:crosses val="autoZero"/>
        <c:auto val="1"/>
        <c:lblOffset val="100"/>
        <c:baseTimeUnit val="days"/>
      </c:dateAx>
      <c:valAx>
        <c:axId val="77976320"/>
        <c:scaling>
          <c:orientation val="minMax"/>
        </c:scaling>
        <c:axPos val="l"/>
        <c:majorGridlines/>
        <c:numFmt formatCode="#,##0.0000_ ;\-#,##0.0000\ " sourceLinked="1"/>
        <c:tickLblPos val="nextTo"/>
        <c:crossAx val="77966336"/>
        <c:crosses val="autoZero"/>
        <c:crossBetween val="between"/>
      </c:valAx>
      <c:valAx>
        <c:axId val="77977856"/>
        <c:scaling>
          <c:orientation val="minMax"/>
        </c:scaling>
        <c:axPos val="r"/>
        <c:numFmt formatCode="#,##0.0000_ ;\-#,##0.0000\ " sourceLinked="1"/>
        <c:tickLblPos val="nextTo"/>
        <c:crossAx val="78053376"/>
        <c:crosses val="max"/>
        <c:crossBetween val="between"/>
      </c:valAx>
      <c:dateAx>
        <c:axId val="78053376"/>
        <c:scaling>
          <c:orientation val="minMax"/>
        </c:scaling>
        <c:delete val="1"/>
        <c:axPos val="b"/>
        <c:numFmt formatCode="yyyy\-mm\-dd" sourceLinked="1"/>
        <c:tickLblPos val="none"/>
        <c:crossAx val="77977856"/>
        <c:crosses val="autoZero"/>
        <c:auto val="1"/>
        <c:lblOffset val="100"/>
        <c:baseTimeUnit val="days"/>
      </c:dateAx>
    </c:plotArea>
    <c:legend>
      <c:legendPos val="r"/>
      <c:layout/>
    </c:legend>
    <c:plotVisOnly val="1"/>
    <c:dispBlanksAs val="gap"/>
  </c:chart>
  <c:externalData r:id="rId1"/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zh-CN"/>
  <c:chart>
    <c:plotArea>
      <c:layout/>
      <c:lineChart>
        <c:grouping val="standard"/>
        <c:ser>
          <c:idx val="1"/>
          <c:order val="1"/>
          <c:tx>
            <c:strRef>
              <c:f>Sheet1!$C$42</c:f>
              <c:strCache>
                <c:ptCount val="1"/>
                <c:pt idx="0">
                  <c:v>成交额</c:v>
                </c:pt>
              </c:strCache>
            </c:strRef>
          </c:tx>
          <c:marker>
            <c:symbol val="none"/>
          </c:marker>
          <c:cat>
            <c:numRef>
              <c:f>Sheet1!$A$43:$A$62</c:f>
              <c:numCache>
                <c:formatCode>yyyy\-mm\-dd</c:formatCode>
                <c:ptCount val="20"/>
                <c:pt idx="0">
                  <c:v>42065</c:v>
                </c:pt>
                <c:pt idx="1">
                  <c:v>42066</c:v>
                </c:pt>
                <c:pt idx="2">
                  <c:v>42067</c:v>
                </c:pt>
                <c:pt idx="3">
                  <c:v>42068</c:v>
                </c:pt>
                <c:pt idx="4">
                  <c:v>42069</c:v>
                </c:pt>
                <c:pt idx="5">
                  <c:v>42072</c:v>
                </c:pt>
                <c:pt idx="6">
                  <c:v>42073</c:v>
                </c:pt>
                <c:pt idx="7">
                  <c:v>42074</c:v>
                </c:pt>
                <c:pt idx="8">
                  <c:v>42075</c:v>
                </c:pt>
                <c:pt idx="9">
                  <c:v>42076</c:v>
                </c:pt>
                <c:pt idx="10">
                  <c:v>42079</c:v>
                </c:pt>
                <c:pt idx="11">
                  <c:v>42080</c:v>
                </c:pt>
                <c:pt idx="12">
                  <c:v>42081</c:v>
                </c:pt>
                <c:pt idx="13">
                  <c:v>42082</c:v>
                </c:pt>
                <c:pt idx="14">
                  <c:v>42083</c:v>
                </c:pt>
                <c:pt idx="15">
                  <c:v>42086</c:v>
                </c:pt>
                <c:pt idx="16">
                  <c:v>42087</c:v>
                </c:pt>
                <c:pt idx="17">
                  <c:v>42088</c:v>
                </c:pt>
                <c:pt idx="18">
                  <c:v>42089</c:v>
                </c:pt>
                <c:pt idx="19">
                  <c:v>42090</c:v>
                </c:pt>
              </c:numCache>
            </c:numRef>
          </c:cat>
          <c:val>
            <c:numRef>
              <c:f>Sheet1!$C$43:$C$62</c:f>
              <c:numCache>
                <c:formatCode>#,##0.0000_ ;\-#,##0.0000\ </c:formatCode>
                <c:ptCount val="20"/>
                <c:pt idx="0">
                  <c:v>44559580039.099899</c:v>
                </c:pt>
                <c:pt idx="1">
                  <c:v>45219418526.900002</c:v>
                </c:pt>
                <c:pt idx="2">
                  <c:v>38762507221.800003</c:v>
                </c:pt>
                <c:pt idx="3">
                  <c:v>40497958684.199898</c:v>
                </c:pt>
                <c:pt idx="4">
                  <c:v>33028801117.099899</c:v>
                </c:pt>
                <c:pt idx="5">
                  <c:v>30038668100.7999</c:v>
                </c:pt>
                <c:pt idx="6">
                  <c:v>34781367383.900002</c:v>
                </c:pt>
                <c:pt idx="7">
                  <c:v>36518956870.599899</c:v>
                </c:pt>
                <c:pt idx="8">
                  <c:v>36474065464.400002</c:v>
                </c:pt>
                <c:pt idx="9">
                  <c:v>33289259150.099899</c:v>
                </c:pt>
                <c:pt idx="10">
                  <c:v>47903344851.599899</c:v>
                </c:pt>
                <c:pt idx="11">
                  <c:v>46584786665.900002</c:v>
                </c:pt>
                <c:pt idx="12">
                  <c:v>43729517446</c:v>
                </c:pt>
                <c:pt idx="13">
                  <c:v>39413445752.400002</c:v>
                </c:pt>
                <c:pt idx="14">
                  <c:v>46361445686.5</c:v>
                </c:pt>
                <c:pt idx="15">
                  <c:v>52226678228.799896</c:v>
                </c:pt>
                <c:pt idx="16">
                  <c:v>67572214688.199898</c:v>
                </c:pt>
                <c:pt idx="17">
                  <c:v>60342142375.299896</c:v>
                </c:pt>
                <c:pt idx="18">
                  <c:v>60297434889.199997</c:v>
                </c:pt>
                <c:pt idx="19">
                  <c:v>42235711246.099899</c:v>
                </c:pt>
              </c:numCache>
            </c:numRef>
          </c:val>
        </c:ser>
        <c:marker val="1"/>
        <c:axId val="78108928"/>
        <c:axId val="77991936"/>
      </c:lineChart>
      <c:lineChart>
        <c:grouping val="standard"/>
        <c:ser>
          <c:idx val="0"/>
          <c:order val="0"/>
          <c:tx>
            <c:strRef>
              <c:f>Sheet1!$B$42</c:f>
              <c:strCache>
                <c:ptCount val="1"/>
                <c:pt idx="0">
                  <c:v>收盘价</c:v>
                </c:pt>
              </c:strCache>
            </c:strRef>
          </c:tx>
          <c:marker>
            <c:symbol val="none"/>
          </c:marker>
          <c:cat>
            <c:numRef>
              <c:f>Sheet1!$A$43:$A$62</c:f>
              <c:numCache>
                <c:formatCode>yyyy\-mm\-dd</c:formatCode>
                <c:ptCount val="20"/>
                <c:pt idx="0">
                  <c:v>42065</c:v>
                </c:pt>
                <c:pt idx="1">
                  <c:v>42066</c:v>
                </c:pt>
                <c:pt idx="2">
                  <c:v>42067</c:v>
                </c:pt>
                <c:pt idx="3">
                  <c:v>42068</c:v>
                </c:pt>
                <c:pt idx="4">
                  <c:v>42069</c:v>
                </c:pt>
                <c:pt idx="5">
                  <c:v>42072</c:v>
                </c:pt>
                <c:pt idx="6">
                  <c:v>42073</c:v>
                </c:pt>
                <c:pt idx="7">
                  <c:v>42074</c:v>
                </c:pt>
                <c:pt idx="8">
                  <c:v>42075</c:v>
                </c:pt>
                <c:pt idx="9">
                  <c:v>42076</c:v>
                </c:pt>
                <c:pt idx="10">
                  <c:v>42079</c:v>
                </c:pt>
                <c:pt idx="11">
                  <c:v>42080</c:v>
                </c:pt>
                <c:pt idx="12">
                  <c:v>42081</c:v>
                </c:pt>
                <c:pt idx="13">
                  <c:v>42082</c:v>
                </c:pt>
                <c:pt idx="14">
                  <c:v>42083</c:v>
                </c:pt>
                <c:pt idx="15">
                  <c:v>42086</c:v>
                </c:pt>
                <c:pt idx="16">
                  <c:v>42087</c:v>
                </c:pt>
                <c:pt idx="17">
                  <c:v>42088</c:v>
                </c:pt>
                <c:pt idx="18">
                  <c:v>42089</c:v>
                </c:pt>
                <c:pt idx="19">
                  <c:v>42090</c:v>
                </c:pt>
              </c:numCache>
            </c:numRef>
          </c:cat>
          <c:val>
            <c:numRef>
              <c:f>Sheet1!$B$43:$B$62</c:f>
              <c:numCache>
                <c:formatCode>#,##0.0000_ ;\-#,##0.0000\ </c:formatCode>
                <c:ptCount val="20"/>
                <c:pt idx="0">
                  <c:v>1986.9860000000001</c:v>
                </c:pt>
                <c:pt idx="1">
                  <c:v>1961.7429999999999</c:v>
                </c:pt>
                <c:pt idx="2">
                  <c:v>2009.827</c:v>
                </c:pt>
                <c:pt idx="3">
                  <c:v>2014.7860000000001</c:v>
                </c:pt>
                <c:pt idx="4">
                  <c:v>1951.3979999999999</c:v>
                </c:pt>
                <c:pt idx="5">
                  <c:v>1994.3899999999999</c:v>
                </c:pt>
                <c:pt idx="6">
                  <c:v>2045.3219999999999</c:v>
                </c:pt>
                <c:pt idx="7">
                  <c:v>2035.829</c:v>
                </c:pt>
                <c:pt idx="8">
                  <c:v>2018.1319999999998</c:v>
                </c:pt>
                <c:pt idx="9">
                  <c:v>2069.0720000000001</c:v>
                </c:pt>
                <c:pt idx="10">
                  <c:v>2142.672</c:v>
                </c:pt>
                <c:pt idx="11">
                  <c:v>2137.462</c:v>
                </c:pt>
                <c:pt idx="12">
                  <c:v>2182.9189999999999</c:v>
                </c:pt>
                <c:pt idx="13">
                  <c:v>2183.8780000000002</c:v>
                </c:pt>
                <c:pt idx="14">
                  <c:v>2213.7659999999992</c:v>
                </c:pt>
                <c:pt idx="15">
                  <c:v>2293.648999999999</c:v>
                </c:pt>
                <c:pt idx="16">
                  <c:v>2357.9690000000001</c:v>
                </c:pt>
                <c:pt idx="17">
                  <c:v>2385.0140000000001</c:v>
                </c:pt>
                <c:pt idx="18">
                  <c:v>2291.7889999999993</c:v>
                </c:pt>
                <c:pt idx="19">
                  <c:v>2323.8180000000002</c:v>
                </c:pt>
              </c:numCache>
            </c:numRef>
          </c:val>
        </c:ser>
        <c:marker val="1"/>
        <c:axId val="77995008"/>
        <c:axId val="77993472"/>
      </c:lineChart>
      <c:dateAx>
        <c:axId val="78108928"/>
        <c:scaling>
          <c:orientation val="minMax"/>
        </c:scaling>
        <c:axPos val="b"/>
        <c:numFmt formatCode="yyyy\-mm\-dd" sourceLinked="1"/>
        <c:tickLblPos val="nextTo"/>
        <c:crossAx val="77991936"/>
        <c:crosses val="autoZero"/>
        <c:auto val="1"/>
        <c:lblOffset val="100"/>
        <c:baseTimeUnit val="days"/>
      </c:dateAx>
      <c:valAx>
        <c:axId val="77991936"/>
        <c:scaling>
          <c:orientation val="minMax"/>
        </c:scaling>
        <c:axPos val="l"/>
        <c:majorGridlines/>
        <c:numFmt formatCode="#,##0.0000_ ;\-#,##0.0000\ " sourceLinked="1"/>
        <c:tickLblPos val="nextTo"/>
        <c:crossAx val="78108928"/>
        <c:crosses val="autoZero"/>
        <c:crossBetween val="between"/>
      </c:valAx>
      <c:valAx>
        <c:axId val="77993472"/>
        <c:scaling>
          <c:orientation val="minMax"/>
        </c:scaling>
        <c:axPos val="r"/>
        <c:numFmt formatCode="#,##0.0000_ ;\-#,##0.0000\ " sourceLinked="1"/>
        <c:tickLblPos val="nextTo"/>
        <c:crossAx val="77995008"/>
        <c:crosses val="max"/>
        <c:crossBetween val="between"/>
      </c:valAx>
      <c:dateAx>
        <c:axId val="77995008"/>
        <c:scaling>
          <c:orientation val="minMax"/>
        </c:scaling>
        <c:delete val="1"/>
        <c:axPos val="b"/>
        <c:numFmt formatCode="yyyy\-mm\-dd" sourceLinked="1"/>
        <c:tickLblPos val="none"/>
        <c:crossAx val="77993472"/>
        <c:crosses val="autoZero"/>
        <c:auto val="1"/>
        <c:lblOffset val="100"/>
        <c:baseTimeUnit val="days"/>
      </c:dateAx>
    </c:plotArea>
    <c:legend>
      <c:legendPos val="r"/>
      <c:layout/>
    </c:legend>
    <c:plotVisOnly val="1"/>
    <c:dispBlanksAs val="gap"/>
  </c:chart>
  <c:externalData r:id="rId1"/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0.76094</cdr:x>
      <cdr:y>0.07895</cdr:y>
    </cdr:from>
    <cdr:to>
      <cdr:x>0.83266</cdr:x>
      <cdr:y>0.42105</cdr:y>
    </cdr:to>
    <cdr:sp macro="" textlink="">
      <cdr:nvSpPr>
        <cdr:cNvPr id="2" name="Oval 1"/>
        <cdr:cNvSpPr/>
      </cdr:nvSpPr>
      <cdr:spPr>
        <a:xfrm xmlns:a="http://schemas.openxmlformats.org/drawingml/2006/main">
          <a:off x="6876256" y="432048"/>
          <a:ext cx="648072" cy="1872208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>
          <a:solidFill>
            <a:srgbClr val="FFC00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zh-CN">
            <a:solidFill>
              <a:srgbClr val="FF0000"/>
            </a:solidFill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0.50592</cdr:x>
      <cdr:y>0.5126</cdr:y>
    </cdr:from>
    <cdr:to>
      <cdr:x>0.60708</cdr:x>
      <cdr:y>0.56129</cdr:y>
    </cdr:to>
    <cdr:sp macro="" textlink="">
      <cdr:nvSpPr>
        <cdr:cNvPr id="2" name="TextBox 6"/>
        <cdr:cNvSpPr txBox="1"/>
      </cdr:nvSpPr>
      <cdr:spPr>
        <a:xfrm xmlns:a="http://schemas.openxmlformats.org/drawingml/2006/main">
          <a:off x="4681538" y="2916001"/>
          <a:ext cx="936104" cy="27699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solidFill>
            <a:srgbClr val="FFC000"/>
          </a:solidFill>
        </a:ln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zh-CN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宋体" charset="-122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宋体" charset="-122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宋体" charset="-122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宋体" charset="-122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宋体" charset="-122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宋体" charset="-122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宋体" charset="-122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宋体" charset="-122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宋体" charset="-122"/>
              <a:cs typeface="+mn-cs"/>
            </a:defRPr>
          </a:lvl9pPr>
        </a:lstStyle>
        <a:p xmlns:a="http://schemas.openxmlformats.org/drawingml/2006/main">
          <a:r>
            <a:rPr lang="zh-CN" altLang="en-US" sz="1200" dirty="0" smtClean="0"/>
            <a:t>两会结束</a:t>
          </a:r>
          <a:endParaRPr lang="zh-CN" altLang="en-US" sz="1200" dirty="0"/>
        </a:p>
      </cdr:txBody>
    </cdr:sp>
  </cdr:relSizeAnchor>
  <cdr:relSizeAnchor xmlns:cdr="http://schemas.openxmlformats.org/drawingml/2006/chartDrawing">
    <cdr:from>
      <cdr:x>0.50592</cdr:x>
      <cdr:y>0.42947</cdr:y>
    </cdr:from>
    <cdr:to>
      <cdr:x>0.5565</cdr:x>
      <cdr:y>0.5126</cdr:y>
    </cdr:to>
    <cdr:cxnSp macro="">
      <cdr:nvCxnSpPr>
        <cdr:cNvPr id="4" name="Straight Arrow Connector 3"/>
        <cdr:cNvCxnSpPr>
          <a:stCxn xmlns:a="http://schemas.openxmlformats.org/drawingml/2006/main" id="2" idx="0"/>
        </cdr:cNvCxnSpPr>
      </cdr:nvCxnSpPr>
      <cdr:spPr>
        <a:xfrm xmlns:a="http://schemas.openxmlformats.org/drawingml/2006/main" flipH="1" flipV="1">
          <a:off x="4681538" y="2443091"/>
          <a:ext cx="468052" cy="472910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0.77828</cdr:x>
      <cdr:y>0.10127</cdr:y>
    </cdr:from>
    <cdr:to>
      <cdr:x>0.84053</cdr:x>
      <cdr:y>0.48101</cdr:y>
    </cdr:to>
    <cdr:sp macro="" textlink="">
      <cdr:nvSpPr>
        <cdr:cNvPr id="7" name="Oval 6"/>
        <cdr:cNvSpPr/>
      </cdr:nvSpPr>
      <cdr:spPr>
        <a:xfrm xmlns:a="http://schemas.openxmlformats.org/drawingml/2006/main">
          <a:off x="7201818" y="576065"/>
          <a:ext cx="576064" cy="2160240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>
          <a:solidFill>
            <a:srgbClr val="FFC00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zh-CN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38FB76-6F54-4D67-AD49-6E36E53A3200}" type="datetimeFigureOut">
              <a:rPr lang="zh-CN" altLang="en-US" smtClean="0"/>
              <a:pPr/>
              <a:t>2015/3/31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D9099B-A300-4049-BD6C-CF59BA86221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2494521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D9099B-A300-4049-BD6C-CF59BA862218}" type="slidenum">
              <a:rPr lang="zh-CN" altLang="en-US" smtClean="0"/>
              <a:pPr/>
              <a:t>3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41264974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D9099B-A300-4049-BD6C-CF59BA862218}" type="slidenum">
              <a:rPr lang="zh-CN" altLang="en-US" smtClean="0"/>
              <a:pPr/>
              <a:t>4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41264974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D9099B-A300-4049-BD6C-CF59BA862218}" type="slidenum">
              <a:rPr lang="zh-CN" altLang="en-US" smtClean="0"/>
              <a:pPr/>
              <a:t>5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25284977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D9099B-A300-4049-BD6C-CF59BA862218}" type="slidenum">
              <a:rPr lang="zh-CN" altLang="en-US" smtClean="0"/>
              <a:pPr/>
              <a:t>6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25284977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D9099B-A300-4049-BD6C-CF59BA862218}" type="slidenum">
              <a:rPr lang="zh-CN" altLang="en-US" smtClean="0"/>
              <a:pPr/>
              <a:t>7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9680446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D9099B-A300-4049-BD6C-CF59BA862218}" type="slidenum">
              <a:rPr lang="zh-CN" altLang="en-US" smtClean="0"/>
              <a:pPr/>
              <a:t>14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9992782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D9099B-A300-4049-BD6C-CF59BA862218}" type="slidenum">
              <a:rPr lang="zh-CN" altLang="en-US" smtClean="0"/>
              <a:pPr/>
              <a:t>15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9992782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D9099B-A300-4049-BD6C-CF59BA862218}" type="slidenum">
              <a:rPr lang="zh-CN" altLang="en-US" smtClean="0"/>
              <a:pPr/>
              <a:t>17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9992782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D9099B-A300-4049-BD6C-CF59BA862218}" type="slidenum">
              <a:rPr lang="zh-CN" altLang="en-US" smtClean="0"/>
              <a:pPr/>
              <a:t>20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27500506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8506EC-BA13-45AE-9530-AB58C999D26D}" type="datetime1">
              <a:rPr lang="zh-CN" altLang="en-US" smtClean="0"/>
              <a:pPr>
                <a:defRPr/>
              </a:pPr>
              <a:t>2015/3/31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D8AA-525E-4344-981D-71FC0508C9A6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A11359-4722-4E27-84E5-58C936D0F5B3}" type="datetime1">
              <a:rPr lang="zh-CN" altLang="en-US" smtClean="0"/>
              <a:pPr>
                <a:defRPr/>
              </a:pPr>
              <a:t>2015/3/31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A486FC-8F8A-44A0-BA34-D026866AE3CA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CEC230-54FB-4D18-A5B1-76A9EFABB9EB}" type="datetime1">
              <a:rPr lang="zh-CN" altLang="en-US" smtClean="0"/>
              <a:pPr>
                <a:defRPr/>
              </a:pPr>
              <a:t>2015/3/31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C05B8E-6273-42DC-88D2-AC82E0D7D5D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28F793-FD5C-4AF2-BEA5-81FE98022325}" type="datetime1">
              <a:rPr lang="zh-CN" altLang="en-US" smtClean="0"/>
              <a:pPr>
                <a:defRPr/>
              </a:pPr>
              <a:t>2015/3/31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6B9FCC-AC01-4548-8E71-D85C56CCA7B7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E4FDD6-E987-4B97-9352-BF4DB1F8A365}" type="datetime1">
              <a:rPr lang="zh-CN" altLang="en-US" smtClean="0"/>
              <a:pPr>
                <a:defRPr/>
              </a:pPr>
              <a:t>2015/3/31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36C821-8749-4D7A-8A4A-D0487056728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035C50-7AB7-4D78-B0F2-500EA95C2A33}" type="datetime1">
              <a:rPr lang="zh-CN" altLang="en-US" smtClean="0"/>
              <a:pPr>
                <a:defRPr/>
              </a:pPr>
              <a:t>2015/3/31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2977AF-D8FA-4678-99C3-EE285B62A48E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A592E8-30A6-45C3-84D5-B30D579A451D}" type="datetime1">
              <a:rPr lang="zh-CN" altLang="en-US" smtClean="0"/>
              <a:pPr>
                <a:defRPr/>
              </a:pPr>
              <a:t>2015/3/31</a:t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45F2E2-AA7C-41FB-8CFB-0E71101142A6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8FA50A-E1E7-4422-A95F-DBBBDF37E616}" type="datetime1">
              <a:rPr lang="zh-CN" altLang="en-US" smtClean="0"/>
              <a:pPr>
                <a:defRPr/>
              </a:pPr>
              <a:t>2015/3/31</a:t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E19492-B6AF-427C-A7A1-873D6097A2BA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F17AE8-337C-4F7B-A33D-458BA8D8BADC}" type="datetime1">
              <a:rPr lang="zh-CN" altLang="en-US" smtClean="0"/>
              <a:pPr>
                <a:defRPr/>
              </a:pPr>
              <a:t>2015/3/31</a:t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FF8A3D-5F6C-47EA-B332-4FED93DF0873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07D5B2-B861-4ACE-B5D1-B6661CA50002}" type="datetime1">
              <a:rPr lang="zh-CN" altLang="en-US" smtClean="0"/>
              <a:pPr>
                <a:defRPr/>
              </a:pPr>
              <a:t>2015/3/31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682341-60CE-4207-85E5-8748E6024876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CN" altLang="en-US" noProof="0" smtClean="0"/>
              <a:t>单击图标添加图片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A77DE1-DA32-4627-A77D-56075F1389FF}" type="datetime1">
              <a:rPr lang="zh-CN" altLang="en-US" smtClean="0"/>
              <a:pPr>
                <a:defRPr/>
              </a:pPr>
              <a:t>2015/3/31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47A54B-88E6-47B0-8B59-84559D6298D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577C1CD0-A0D0-4DFE-832F-8AED63287097}" type="datetime1">
              <a:rPr lang="zh-CN" altLang="en-US" smtClean="0"/>
              <a:pPr>
                <a:defRPr/>
              </a:pPr>
              <a:t>2015/3/31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DC290DCB-81EC-47C1-B9A5-3B5344355417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图片 3" descr="沃胜资产管理01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sz="5400" b="1" dirty="0" smtClean="0">
                <a:solidFill>
                  <a:schemeClr val="bg1"/>
                </a:solidFill>
              </a:rPr>
              <a:t>沃胜资产管理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altLang="zh-CN" b="1" dirty="0" smtClean="0">
                <a:solidFill>
                  <a:srgbClr val="140165"/>
                </a:solidFill>
                <a:latin typeface="黑体" pitchFamily="2" charset="-122"/>
                <a:ea typeface="黑体" pitchFamily="2" charset="-122"/>
              </a:rPr>
              <a:t>20150330</a:t>
            </a:r>
          </a:p>
          <a:p>
            <a:pPr fontAlgn="auto">
              <a:spcAft>
                <a:spcPts val="0"/>
              </a:spcAft>
              <a:defRPr/>
            </a:pPr>
            <a:r>
              <a:rPr lang="zh-CN" altLang="en-US" b="1" dirty="0" smtClean="0">
                <a:solidFill>
                  <a:srgbClr val="140165"/>
                </a:solidFill>
                <a:latin typeface="黑体" pitchFamily="2" charset="-122"/>
                <a:ea typeface="黑体" pitchFamily="2" charset="-122"/>
              </a:rPr>
              <a:t>周报概览</a:t>
            </a:r>
            <a:endParaRPr lang="en-US" altLang="zh-CN" b="1" dirty="0" smtClean="0">
              <a:solidFill>
                <a:srgbClr val="140165"/>
              </a:solidFill>
              <a:latin typeface="黑体" pitchFamily="2" charset="-122"/>
              <a:ea typeface="黑体" pitchFamily="2" charset="-122"/>
            </a:endParaRPr>
          </a:p>
          <a:p>
            <a:pPr fontAlgn="auto">
              <a:spcAft>
                <a:spcPts val="0"/>
              </a:spcAft>
              <a:defRPr/>
            </a:pPr>
            <a:endParaRPr lang="zh-CN" altLang="en-US" b="1" dirty="0" smtClean="0">
              <a:solidFill>
                <a:srgbClr val="140165"/>
              </a:solidFill>
              <a:latin typeface="黑体" pitchFamily="2" charset="-122"/>
              <a:ea typeface="黑体" pitchFamily="2" charset="-122"/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zh-CN" altLang="en-US" dirty="0" smtClean="0"/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F3D8AA-525E-4344-981D-71FC0508C9A6}" type="slidenum">
              <a:rPr lang="zh-CN" altLang="en-US" smtClean="0"/>
              <a:pPr>
                <a:defRPr/>
              </a:pPr>
              <a:t>1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FF8A3D-5F6C-47EA-B332-4FED93DF0873}" type="slidenum">
              <a:rPr lang="zh-CN" altLang="en-US" smtClean="0"/>
              <a:pPr>
                <a:defRPr/>
              </a:pPr>
              <a:t>10</a:t>
            </a:fld>
            <a:endParaRPr lang="zh-CN" altLang="en-US"/>
          </a:p>
        </p:txBody>
      </p:sp>
      <p:sp>
        <p:nvSpPr>
          <p:cNvPr id="3" name="TextBox 2"/>
          <p:cNvSpPr txBox="1"/>
          <p:nvPr/>
        </p:nvSpPr>
        <p:spPr>
          <a:xfrm>
            <a:off x="142844" y="119698"/>
            <a:ext cx="48577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2.2 </a:t>
            </a:r>
            <a:r>
              <a:rPr lang="zh-CN" altLang="en-US" sz="28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私募排排</a:t>
            </a:r>
            <a:r>
              <a:rPr lang="zh-CN" altLang="en-US" sz="2800" b="1" dirty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网：沃胜二期</a:t>
            </a:r>
            <a:endParaRPr lang="zh-CN" altLang="en-US" sz="2800" b="1" dirty="0" smtClean="0">
              <a:solidFill>
                <a:srgbClr val="FFFF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23850" y="4581128"/>
            <a:ext cx="891264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zh-CN" altLang="en-US" b="1" dirty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最新私募排排网上今年以来</a:t>
            </a:r>
            <a:r>
              <a:rPr lang="en-US" altLang="zh-CN" b="1" dirty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(</a:t>
            </a:r>
            <a:r>
              <a:rPr lang="en-US" altLang="zh-CN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2015-02)</a:t>
            </a:r>
            <a:r>
              <a:rPr lang="zh-CN" altLang="en-US" b="1" dirty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策略排名</a:t>
            </a:r>
            <a:r>
              <a:rPr lang="zh-CN" altLang="en-US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：</a:t>
            </a:r>
            <a:r>
              <a:rPr lang="en-US" altLang="zh-CN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47/1666.</a:t>
            </a:r>
            <a:endParaRPr lang="en-US" altLang="zh-CN" b="1" dirty="0">
              <a:solidFill>
                <a:schemeClr val="accent2">
                  <a:lumMod val="75000"/>
                </a:schemeClr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808792"/>
            <a:ext cx="9036495" cy="3636939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934997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FF8A3D-5F6C-47EA-B332-4FED93DF0873}" type="slidenum">
              <a:rPr lang="zh-CN" altLang="en-US" smtClean="0"/>
              <a:pPr>
                <a:defRPr/>
              </a:pPr>
              <a:t>11</a:t>
            </a:fld>
            <a:endParaRPr lang="zh-CN" altLang="en-US"/>
          </a:p>
        </p:txBody>
      </p:sp>
      <p:sp>
        <p:nvSpPr>
          <p:cNvPr id="3" name="TextBox 2"/>
          <p:cNvSpPr txBox="1"/>
          <p:nvPr/>
        </p:nvSpPr>
        <p:spPr>
          <a:xfrm>
            <a:off x="142844" y="119698"/>
            <a:ext cx="48577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2.2 </a:t>
            </a:r>
            <a:r>
              <a:rPr lang="zh-CN" altLang="en-US" sz="28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私募排排</a:t>
            </a:r>
            <a:r>
              <a:rPr lang="zh-CN" altLang="en-US" sz="2800" b="1" dirty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网：沃胜三期</a:t>
            </a:r>
            <a:endParaRPr lang="zh-CN" altLang="en-US" sz="2800" b="1" dirty="0" smtClean="0">
              <a:solidFill>
                <a:srgbClr val="FFFF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75132" y="4437112"/>
            <a:ext cx="886136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b="1" dirty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最新私募排排网上今年以来</a:t>
            </a:r>
            <a:r>
              <a:rPr lang="en-US" altLang="zh-CN" b="1" dirty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(</a:t>
            </a:r>
            <a:r>
              <a:rPr lang="en-US" altLang="zh-CN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2015-02)</a:t>
            </a:r>
            <a:r>
              <a:rPr lang="zh-CN" altLang="en-US" b="1" dirty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策略排名</a:t>
            </a:r>
            <a:r>
              <a:rPr lang="zh-CN" altLang="en-US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：</a:t>
            </a:r>
            <a:r>
              <a:rPr lang="en-US" altLang="zh-CN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169/1666.</a:t>
            </a:r>
            <a:endParaRPr lang="zh-CN" altLang="en-US" dirty="0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27" y="747370"/>
            <a:ext cx="9073008" cy="349666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842231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FF8A3D-5F6C-47EA-B332-4FED93DF0873}" type="slidenum">
              <a:rPr lang="zh-CN" altLang="en-US" smtClean="0"/>
              <a:pPr>
                <a:defRPr/>
              </a:pPr>
              <a:t>12</a:t>
            </a:fld>
            <a:endParaRPr lang="zh-CN" altLang="en-US"/>
          </a:p>
        </p:txBody>
      </p:sp>
      <p:sp>
        <p:nvSpPr>
          <p:cNvPr id="3" name="TextBox 2"/>
          <p:cNvSpPr txBox="1"/>
          <p:nvPr/>
        </p:nvSpPr>
        <p:spPr>
          <a:xfrm>
            <a:off x="142844" y="119698"/>
            <a:ext cx="48577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2.2 </a:t>
            </a:r>
            <a:r>
              <a:rPr lang="zh-CN" altLang="en-US" sz="28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私募排排</a:t>
            </a:r>
            <a:r>
              <a:rPr lang="zh-CN" altLang="en-US" sz="2800" b="1" dirty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网：沃胜五期</a:t>
            </a:r>
            <a:endParaRPr lang="zh-CN" altLang="en-US" sz="2800" b="1" dirty="0" smtClean="0">
              <a:solidFill>
                <a:srgbClr val="FFFF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42844" y="4509120"/>
            <a:ext cx="88216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b="1" dirty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最新私募排排网上今年以来</a:t>
            </a:r>
            <a:r>
              <a:rPr lang="en-US" altLang="zh-CN" b="1" dirty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(</a:t>
            </a:r>
            <a:r>
              <a:rPr lang="en-US" altLang="zh-CN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2015-02)</a:t>
            </a:r>
            <a:r>
              <a:rPr lang="zh-CN" altLang="en-US" b="1" dirty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策略排名</a:t>
            </a:r>
            <a:r>
              <a:rPr lang="zh-CN" altLang="en-US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：</a:t>
            </a:r>
            <a:r>
              <a:rPr lang="en-US" altLang="zh-CN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162/1666.</a:t>
            </a:r>
            <a:endParaRPr lang="zh-CN" altLang="en-US" dirty="0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64703"/>
            <a:ext cx="8964488" cy="3668159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868980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FF8A3D-5F6C-47EA-B332-4FED93DF0873}" type="slidenum">
              <a:rPr lang="zh-CN" altLang="en-US" smtClean="0"/>
              <a:pPr>
                <a:defRPr/>
              </a:pPr>
              <a:t>13</a:t>
            </a:fld>
            <a:endParaRPr lang="zh-CN" altLang="en-US"/>
          </a:p>
        </p:txBody>
      </p:sp>
      <p:sp>
        <p:nvSpPr>
          <p:cNvPr id="3" name="TextBox 2"/>
          <p:cNvSpPr txBox="1"/>
          <p:nvPr/>
        </p:nvSpPr>
        <p:spPr>
          <a:xfrm>
            <a:off x="142844" y="119698"/>
            <a:ext cx="48577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2.2 </a:t>
            </a:r>
            <a:r>
              <a:rPr lang="zh-CN" altLang="en-US" sz="28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私募排排</a:t>
            </a:r>
            <a:r>
              <a:rPr lang="zh-CN" altLang="en-US" sz="2800" b="1" dirty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网：沃胜六期</a:t>
            </a:r>
            <a:endParaRPr lang="zh-CN" altLang="en-US" sz="2800" b="1" dirty="0" smtClean="0">
              <a:solidFill>
                <a:srgbClr val="FFFF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75888" y="4429341"/>
            <a:ext cx="871659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b="1" dirty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最新私募排排网上今年以来</a:t>
            </a:r>
            <a:r>
              <a:rPr lang="en-US" altLang="zh-CN" b="1" dirty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(</a:t>
            </a:r>
            <a:r>
              <a:rPr lang="en-US" altLang="zh-CN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2015-02)</a:t>
            </a:r>
            <a:r>
              <a:rPr lang="zh-CN" altLang="en-US" b="1" dirty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策略排名</a:t>
            </a:r>
            <a:r>
              <a:rPr lang="zh-CN" altLang="en-US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：</a:t>
            </a:r>
            <a:r>
              <a:rPr lang="en-US" altLang="zh-CN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193/1666.</a:t>
            </a:r>
            <a:endParaRPr lang="zh-CN" altLang="en-US" dirty="0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764703"/>
            <a:ext cx="9036497" cy="3574499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479511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FF8A3D-5F6C-47EA-B332-4FED93DF0873}" type="slidenum">
              <a:rPr lang="zh-CN" altLang="en-US" smtClean="0"/>
              <a:pPr>
                <a:defRPr/>
              </a:pPr>
              <a:t>14</a:t>
            </a:fld>
            <a:endParaRPr lang="zh-CN" altLang="en-US"/>
          </a:p>
        </p:txBody>
      </p:sp>
      <p:sp>
        <p:nvSpPr>
          <p:cNvPr id="3" name="TextBox 2"/>
          <p:cNvSpPr txBox="1"/>
          <p:nvPr/>
        </p:nvSpPr>
        <p:spPr>
          <a:xfrm>
            <a:off x="142844" y="119698"/>
            <a:ext cx="67334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3.1</a:t>
            </a:r>
            <a:r>
              <a:rPr lang="zh-CN" altLang="en-US" sz="24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本月上证综指走势回顾</a:t>
            </a: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471594348"/>
              </p:ext>
            </p:extLst>
          </p:nvPr>
        </p:nvGraphicFramePr>
        <p:xfrm>
          <a:off x="0" y="764704"/>
          <a:ext cx="9036496" cy="5472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499992" y="3366544"/>
            <a:ext cx="1208480" cy="369332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两会结束</a:t>
            </a:r>
            <a:endParaRPr lang="zh-CN" altLang="en-US" dirty="0"/>
          </a:p>
        </p:txBody>
      </p:sp>
      <p:cxnSp>
        <p:nvCxnSpPr>
          <p:cNvPr id="9" name="Straight Arrow Connector 8"/>
          <p:cNvCxnSpPr>
            <a:stCxn id="7" idx="0"/>
          </p:cNvCxnSpPr>
          <p:nvPr/>
        </p:nvCxnSpPr>
        <p:spPr>
          <a:xfrm flipH="1" flipV="1">
            <a:off x="4838116" y="2564904"/>
            <a:ext cx="266116" cy="8016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2411760" y="2564904"/>
            <a:ext cx="5904656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74227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FF8A3D-5F6C-47EA-B332-4FED93DF0873}" type="slidenum">
              <a:rPr lang="zh-CN" altLang="en-US" smtClean="0"/>
              <a:pPr>
                <a:defRPr/>
              </a:pPr>
              <a:t>15</a:t>
            </a:fld>
            <a:endParaRPr lang="zh-CN" altLang="en-US"/>
          </a:p>
        </p:txBody>
      </p:sp>
      <p:sp>
        <p:nvSpPr>
          <p:cNvPr id="3" name="TextBox 2"/>
          <p:cNvSpPr txBox="1"/>
          <p:nvPr/>
        </p:nvSpPr>
        <p:spPr>
          <a:xfrm>
            <a:off x="142844" y="119698"/>
            <a:ext cx="67334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3.2 </a:t>
            </a:r>
            <a:r>
              <a:rPr lang="zh-CN" altLang="en-US" sz="2400" b="1" dirty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本</a:t>
            </a:r>
            <a:r>
              <a:rPr lang="zh-CN" altLang="en-US" sz="24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月创业板走势回顾</a:t>
            </a:r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3223659595"/>
              </p:ext>
            </p:extLst>
          </p:nvPr>
        </p:nvGraphicFramePr>
        <p:xfrm>
          <a:off x="-109538" y="764703"/>
          <a:ext cx="9253538" cy="56886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7" name="Straight Connector 6"/>
          <p:cNvCxnSpPr/>
          <p:nvPr/>
        </p:nvCxnSpPr>
        <p:spPr>
          <a:xfrm>
            <a:off x="3203848" y="3172113"/>
            <a:ext cx="5472608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3062761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764704"/>
            <a:ext cx="9036496" cy="5544616"/>
          </a:xfrm>
        </p:spPr>
        <p:txBody>
          <a:bodyPr/>
          <a:lstStyle/>
          <a:p>
            <a:pPr marL="0" indent="0">
              <a:buNone/>
            </a:pPr>
            <a:r>
              <a:rPr lang="zh-CN" altLang="en-US" sz="1600" dirty="0"/>
              <a:t>市场环</a:t>
            </a:r>
            <a:r>
              <a:rPr lang="zh-CN" altLang="en-US" sz="1600" dirty="0" smtClean="0"/>
              <a:t>境：</a:t>
            </a:r>
            <a:endParaRPr lang="en-US" altLang="zh-CN" sz="1600" dirty="0" smtClean="0"/>
          </a:p>
          <a:p>
            <a:r>
              <a:rPr lang="zh-CN" altLang="en-US" sz="1600" dirty="0" smtClean="0"/>
              <a:t>获</a:t>
            </a:r>
            <a:r>
              <a:rPr lang="zh-CN" altLang="en-US" sz="1600" dirty="0"/>
              <a:t>利回</a:t>
            </a:r>
            <a:r>
              <a:rPr lang="zh-CN" altLang="en-US" sz="1600" dirty="0" smtClean="0"/>
              <a:t>吐</a:t>
            </a:r>
            <a:endParaRPr lang="en-US" altLang="zh-CN" sz="1600" dirty="0" smtClean="0"/>
          </a:p>
          <a:p>
            <a:r>
              <a:rPr lang="zh-CN" altLang="en-US" sz="1600" dirty="0" smtClean="0"/>
              <a:t>区间整明显： </a:t>
            </a:r>
            <a:r>
              <a:rPr lang="en-US" altLang="zh-CN" sz="1600" dirty="0" smtClean="0"/>
              <a:t>3600-3715</a:t>
            </a:r>
            <a:r>
              <a:rPr lang="zh-CN" altLang="en-US" sz="1600" dirty="0" smtClean="0"/>
              <a:t>，即</a:t>
            </a:r>
            <a:r>
              <a:rPr lang="en-US" altLang="zh-CN" sz="1600" dirty="0" smtClean="0"/>
              <a:t>4%</a:t>
            </a:r>
            <a:r>
              <a:rPr lang="zh-CN" altLang="en-US" sz="1600" dirty="0" smtClean="0"/>
              <a:t>左右</a:t>
            </a:r>
            <a:endParaRPr lang="en-US" altLang="zh-CN" sz="1600" dirty="0" smtClean="0"/>
          </a:p>
          <a:p>
            <a:r>
              <a:rPr lang="zh-CN" altLang="en-US" sz="1600" dirty="0"/>
              <a:t>新</a:t>
            </a:r>
            <a:r>
              <a:rPr lang="zh-CN" altLang="en-US" sz="1600" dirty="0" smtClean="0"/>
              <a:t>股周期开始</a:t>
            </a:r>
            <a:endParaRPr lang="en-US" altLang="zh-CN" sz="1600" dirty="0" smtClean="0"/>
          </a:p>
          <a:p>
            <a:r>
              <a:rPr lang="zh-CN" altLang="en-US" sz="1600" dirty="0"/>
              <a:t>证监会：</a:t>
            </a:r>
            <a:r>
              <a:rPr lang="en-US" altLang="zh-CN" sz="1600" dirty="0"/>
              <a:t>31</a:t>
            </a:r>
            <a:r>
              <a:rPr lang="zh-CN" altLang="en-US" sz="1600" dirty="0"/>
              <a:t>家公司涉嫌违法处于立案调查阶段</a:t>
            </a:r>
            <a:endParaRPr lang="en-US" altLang="zh-CN" sz="1600" b="1" dirty="0"/>
          </a:p>
          <a:p>
            <a:r>
              <a:rPr lang="zh-CN" altLang="en-US" sz="1600" dirty="0" smtClean="0"/>
              <a:t>全通教育，博元投资</a:t>
            </a:r>
            <a:endParaRPr lang="en-US" altLang="zh-CN" sz="1600" dirty="0" smtClean="0"/>
          </a:p>
          <a:p>
            <a:endParaRPr lang="en-US" altLang="zh-CN" sz="1600" dirty="0" smtClean="0"/>
          </a:p>
          <a:p>
            <a:pPr marL="0" indent="0">
              <a:buNone/>
            </a:pPr>
            <a:r>
              <a:rPr lang="zh-CN" altLang="en-US" sz="1600" dirty="0"/>
              <a:t>历</a:t>
            </a:r>
            <a:r>
              <a:rPr lang="zh-CN" altLang="en-US" sz="1600" dirty="0" smtClean="0"/>
              <a:t>史  </a:t>
            </a:r>
            <a:r>
              <a:rPr lang="en-US" altLang="zh-CN" sz="1600" dirty="0" smtClean="0"/>
              <a:t>2005</a:t>
            </a:r>
            <a:r>
              <a:rPr lang="zh-CN" altLang="en-US" sz="1600" dirty="0" smtClean="0"/>
              <a:t>牛市启动后的宽幅震荡区间：</a:t>
            </a:r>
            <a:r>
              <a:rPr lang="en-US" altLang="zh-CN" sz="1600" dirty="0" smtClean="0"/>
              <a:t>1248-1300, </a:t>
            </a:r>
            <a:r>
              <a:rPr lang="zh-CN" altLang="en-US" sz="1600" dirty="0" smtClean="0"/>
              <a:t>即</a:t>
            </a:r>
            <a:r>
              <a:rPr lang="en-US" altLang="zh-CN" sz="1600" dirty="0" smtClean="0"/>
              <a:t>4%</a:t>
            </a:r>
            <a:r>
              <a:rPr lang="zh-CN" altLang="en-US" sz="1600" dirty="0"/>
              <a:t>左右</a:t>
            </a:r>
            <a:endParaRPr lang="en-US" altLang="zh-CN" sz="1600" dirty="0" smtClean="0"/>
          </a:p>
          <a:p>
            <a:pPr marL="0" indent="0">
              <a:buNone/>
            </a:pPr>
            <a:endParaRPr lang="en-US" altLang="zh-CN" sz="1600" dirty="0" smtClean="0"/>
          </a:p>
          <a:p>
            <a:pPr marL="0" indent="0">
              <a:buNone/>
            </a:pPr>
            <a:endParaRPr lang="en-US" altLang="zh-CN" sz="1600" dirty="0"/>
          </a:p>
          <a:p>
            <a:pPr marL="0" indent="0">
              <a:buNone/>
            </a:pPr>
            <a:endParaRPr lang="en-US" altLang="zh-CN" sz="1600" dirty="0" smtClean="0"/>
          </a:p>
          <a:p>
            <a:pPr marL="0" indent="0">
              <a:buNone/>
            </a:pPr>
            <a:endParaRPr lang="en-US" altLang="zh-CN" sz="1600" dirty="0" smtClean="0"/>
          </a:p>
          <a:p>
            <a:endParaRPr lang="en-US" altLang="zh-CN" sz="1600" dirty="0"/>
          </a:p>
          <a:p>
            <a:endParaRPr lang="en-US" altLang="zh-CN" sz="1600" dirty="0"/>
          </a:p>
          <a:p>
            <a:pPr marL="0" indent="0">
              <a:buNone/>
            </a:pPr>
            <a:endParaRPr lang="en-US" altLang="zh-CN" sz="1600" dirty="0" smtClean="0"/>
          </a:p>
          <a:p>
            <a:endParaRPr lang="en-US" altLang="zh-CN" sz="1600" dirty="0" smtClean="0"/>
          </a:p>
          <a:p>
            <a:pPr marL="0" indent="0">
              <a:buNone/>
            </a:pPr>
            <a:endParaRPr lang="en-US" altLang="zh-CN" sz="1600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6B9FCC-AC01-4548-8E71-D85C56CCA7B7}" type="slidenum">
              <a:rPr lang="zh-CN" altLang="en-US" smtClean="0"/>
              <a:pPr>
                <a:defRPr/>
              </a:pPr>
              <a:t>16</a:t>
            </a:fld>
            <a:endParaRPr lang="zh-CN" altLang="en-US"/>
          </a:p>
        </p:txBody>
      </p:sp>
      <p:sp>
        <p:nvSpPr>
          <p:cNvPr id="5" name="TextBox 4"/>
          <p:cNvSpPr txBox="1"/>
          <p:nvPr/>
        </p:nvSpPr>
        <p:spPr>
          <a:xfrm>
            <a:off x="142844" y="119698"/>
            <a:ext cx="67334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3.3 </a:t>
            </a:r>
            <a:r>
              <a:rPr lang="zh-CN" altLang="en-US" sz="24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本周板块推荐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212976"/>
            <a:ext cx="8964488" cy="31990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Oval 1"/>
          <p:cNvSpPr/>
          <p:nvPr/>
        </p:nvSpPr>
        <p:spPr>
          <a:xfrm>
            <a:off x="1259632" y="4437112"/>
            <a:ext cx="2376264" cy="648072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7" name="Curved Connector 6"/>
          <p:cNvCxnSpPr/>
          <p:nvPr/>
        </p:nvCxnSpPr>
        <p:spPr>
          <a:xfrm>
            <a:off x="3851920" y="1484784"/>
            <a:ext cx="1800200" cy="1368152"/>
          </a:xfrm>
          <a:prstGeom prst="curvedConnector3">
            <a:avLst>
              <a:gd name="adj1" fmla="val 137736"/>
            </a:avLst>
          </a:prstGeom>
          <a:ln w="25400">
            <a:solidFill>
              <a:srgbClr val="FFC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1798734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FF8A3D-5F6C-47EA-B332-4FED93DF0873}" type="slidenum">
              <a:rPr lang="zh-CN" altLang="en-US" smtClean="0"/>
              <a:pPr>
                <a:defRPr/>
              </a:pPr>
              <a:t>17</a:t>
            </a:fld>
            <a:endParaRPr lang="zh-CN" altLang="en-US"/>
          </a:p>
        </p:txBody>
      </p:sp>
      <p:sp>
        <p:nvSpPr>
          <p:cNvPr id="3" name="TextBox 2"/>
          <p:cNvSpPr txBox="1"/>
          <p:nvPr/>
        </p:nvSpPr>
        <p:spPr>
          <a:xfrm>
            <a:off x="142844" y="119698"/>
            <a:ext cx="67334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附录</a:t>
            </a:r>
            <a:r>
              <a:rPr lang="en-US" altLang="zh-CN" sz="24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</a:t>
            </a:r>
            <a:r>
              <a:rPr lang="zh-CN" altLang="en-US" sz="24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：</a:t>
            </a:r>
            <a:r>
              <a:rPr lang="en-US" altLang="zh-CN" sz="24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</a:t>
            </a:r>
            <a:r>
              <a:rPr lang="zh-CN" altLang="en-US" sz="24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最新</a:t>
            </a:r>
            <a:r>
              <a:rPr lang="en-US" altLang="zh-CN" sz="24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A</a:t>
            </a:r>
            <a:r>
              <a:rPr lang="zh-CN" altLang="en-US" sz="24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股低市盈率排名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177667684"/>
              </p:ext>
            </p:extLst>
          </p:nvPr>
        </p:nvGraphicFramePr>
        <p:xfrm>
          <a:off x="0" y="764704"/>
          <a:ext cx="9144000" cy="56886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81836"/>
                <a:gridCol w="2581836"/>
                <a:gridCol w="3980328"/>
              </a:tblGrid>
              <a:tr h="22754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u="none" strike="noStrike" dirty="0">
                          <a:effectLst/>
                        </a:rPr>
                        <a:t>000751.SZ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200" u="none" strike="noStrike" dirty="0">
                          <a:effectLst/>
                        </a:rPr>
                        <a:t>锌业股份</a:t>
                      </a: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u="none" strike="noStrike" dirty="0">
                          <a:effectLst/>
                        </a:rPr>
                        <a:t>2.5958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</a:tr>
              <a:tr h="22754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u="none" strike="noStrike">
                          <a:effectLst/>
                        </a:rPr>
                        <a:t>000017.SZ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200" u="none" strike="noStrike">
                          <a:effectLst/>
                        </a:rPr>
                        <a:t>深中华</a:t>
                      </a:r>
                      <a:r>
                        <a:rPr lang="en-US" sz="1200" u="none" strike="noStrike">
                          <a:effectLst/>
                        </a:rPr>
                        <a:t>A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u="none" strike="noStrike" dirty="0">
                          <a:effectLst/>
                        </a:rPr>
                        <a:t>3.2588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</a:tr>
              <a:tr h="22754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u="none" strike="noStrike">
                          <a:effectLst/>
                        </a:rPr>
                        <a:t>601398.SH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200" u="none" strike="noStrike">
                          <a:effectLst/>
                        </a:rPr>
                        <a:t>工商银行</a:t>
                      </a:r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u="none" strike="noStrike" dirty="0">
                          <a:effectLst/>
                        </a:rPr>
                        <a:t>6.0863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</a:tr>
              <a:tr h="22754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u="none" strike="noStrike">
                          <a:effectLst/>
                        </a:rPr>
                        <a:t>600000.SH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200" u="none" strike="noStrike">
                          <a:effectLst/>
                        </a:rPr>
                        <a:t>浦发银行</a:t>
                      </a:r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u="none" strike="noStrike" dirty="0">
                          <a:effectLst/>
                        </a:rPr>
                        <a:t>6.0927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</a:tr>
              <a:tr h="22754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u="none" strike="noStrike">
                          <a:effectLst/>
                        </a:rPr>
                        <a:t>600015.SH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200" u="none" strike="noStrike">
                          <a:effectLst/>
                        </a:rPr>
                        <a:t>华夏银行</a:t>
                      </a:r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u="none" strike="noStrike" dirty="0">
                          <a:effectLst/>
                        </a:rPr>
                        <a:t>6.4732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</a:tr>
              <a:tr h="22754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u="none" strike="noStrike">
                          <a:effectLst/>
                        </a:rPr>
                        <a:t>601939.SH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200" u="none" strike="noStrike" dirty="0">
                          <a:effectLst/>
                        </a:rPr>
                        <a:t>建设银行</a:t>
                      </a: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u="none" strike="noStrike" dirty="0">
                          <a:effectLst/>
                        </a:rPr>
                        <a:t>6.5547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</a:tr>
              <a:tr h="22754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u="none" strike="noStrike">
                          <a:effectLst/>
                        </a:rPr>
                        <a:t>601288.SH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200" u="none" strike="noStrike">
                          <a:effectLst/>
                        </a:rPr>
                        <a:t>农业银行</a:t>
                      </a:r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u="none" strike="noStrike" dirty="0">
                          <a:effectLst/>
                        </a:rPr>
                        <a:t>6.5878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</a:tr>
              <a:tr h="22754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u="none" strike="noStrike">
                          <a:effectLst/>
                        </a:rPr>
                        <a:t>601166.SH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200" u="none" strike="noStrike">
                          <a:effectLst/>
                        </a:rPr>
                        <a:t>兴业银行</a:t>
                      </a:r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u="none" strike="noStrike" dirty="0">
                          <a:effectLst/>
                        </a:rPr>
                        <a:t>6.8755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</a:tr>
              <a:tr h="22754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u="none" strike="noStrike">
                          <a:effectLst/>
                        </a:rPr>
                        <a:t>600036.SH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200" u="none" strike="noStrike">
                          <a:effectLst/>
                        </a:rPr>
                        <a:t>招商银行</a:t>
                      </a:r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u="none" strike="noStrike" dirty="0">
                          <a:effectLst/>
                        </a:rPr>
                        <a:t>6.8833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</a:tr>
              <a:tr h="22754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u="none" strike="noStrike">
                          <a:effectLst/>
                        </a:rPr>
                        <a:t>600382.SH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200" u="none" strike="noStrike">
                          <a:effectLst/>
                        </a:rPr>
                        <a:t>广东明珠</a:t>
                      </a:r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u="none" strike="noStrike" dirty="0">
                          <a:effectLst/>
                        </a:rPr>
                        <a:t>6.8842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</a:tr>
              <a:tr h="22754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u="none" strike="noStrike">
                          <a:effectLst/>
                        </a:rPr>
                        <a:t>601328.SH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200" u="none" strike="noStrike">
                          <a:effectLst/>
                        </a:rPr>
                        <a:t>交通银行</a:t>
                      </a:r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u="none" strike="noStrike" dirty="0">
                          <a:effectLst/>
                        </a:rPr>
                        <a:t>7.1274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</a:tr>
              <a:tr h="22754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u="none" strike="noStrike">
                          <a:effectLst/>
                        </a:rPr>
                        <a:t>600016.SH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200" u="none" strike="noStrike">
                          <a:effectLst/>
                        </a:rPr>
                        <a:t>民生银行</a:t>
                      </a:r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u="none" strike="noStrike" dirty="0">
                          <a:effectLst/>
                        </a:rPr>
                        <a:t>7.3078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</a:tr>
              <a:tr h="22754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u="none" strike="noStrike">
                          <a:effectLst/>
                        </a:rPr>
                        <a:t>601988.SH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200" u="none" strike="noStrike">
                          <a:effectLst/>
                        </a:rPr>
                        <a:t>中国银行</a:t>
                      </a:r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u="none" strike="noStrike" dirty="0">
                          <a:effectLst/>
                        </a:rPr>
                        <a:t>7.4988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</a:tr>
              <a:tr h="22754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u="none" strike="noStrike">
                          <a:effectLst/>
                        </a:rPr>
                        <a:t>601169.SH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200" u="none" strike="noStrike">
                          <a:effectLst/>
                        </a:rPr>
                        <a:t>北京银行</a:t>
                      </a:r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u="none" strike="noStrike" dirty="0">
                          <a:effectLst/>
                        </a:rPr>
                        <a:t>7.5775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</a:tr>
              <a:tr h="22754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u="none" strike="noStrike">
                          <a:effectLst/>
                        </a:rPr>
                        <a:t>601818.SH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200" u="none" strike="noStrike">
                          <a:effectLst/>
                        </a:rPr>
                        <a:t>光大银行</a:t>
                      </a:r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u="none" strike="noStrike" dirty="0">
                          <a:effectLst/>
                        </a:rPr>
                        <a:t>7.6172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</a:tr>
              <a:tr h="22754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u="none" strike="noStrike">
                          <a:effectLst/>
                        </a:rPr>
                        <a:t>601009.SH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200" u="none" strike="noStrike">
                          <a:effectLst/>
                        </a:rPr>
                        <a:t>南京银行</a:t>
                      </a:r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u="none" strike="noStrike" dirty="0">
                          <a:effectLst/>
                        </a:rPr>
                        <a:t>8.2526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</a:tr>
              <a:tr h="22754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u="none" strike="noStrike">
                          <a:effectLst/>
                        </a:rPr>
                        <a:t>601998.SH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200" u="none" strike="noStrike">
                          <a:effectLst/>
                        </a:rPr>
                        <a:t>中信银行</a:t>
                      </a:r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u="none" strike="noStrike" dirty="0">
                          <a:effectLst/>
                        </a:rPr>
                        <a:t>8.3820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</a:tr>
              <a:tr h="22754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u="none" strike="noStrike">
                          <a:effectLst/>
                        </a:rPr>
                        <a:t>000001.SZ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200" u="none" strike="noStrike">
                          <a:effectLst/>
                        </a:rPr>
                        <a:t>平安银行</a:t>
                      </a:r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u="none" strike="noStrike" dirty="0">
                          <a:effectLst/>
                        </a:rPr>
                        <a:t>8.7005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</a:tr>
              <a:tr h="22754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u="none" strike="noStrike">
                          <a:effectLst/>
                        </a:rPr>
                        <a:t>601668.SH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200" u="none" strike="noStrike">
                          <a:effectLst/>
                        </a:rPr>
                        <a:t>中国建筑</a:t>
                      </a:r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u="none" strike="noStrike" dirty="0">
                          <a:effectLst/>
                        </a:rPr>
                        <a:t>9.0702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</a:tr>
              <a:tr h="22754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u="none" strike="noStrike">
                          <a:effectLst/>
                        </a:rPr>
                        <a:t>600548.SH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200" u="none" strike="noStrike">
                          <a:effectLst/>
                        </a:rPr>
                        <a:t>深高速</a:t>
                      </a:r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u="none" strike="noStrike" dirty="0">
                          <a:effectLst/>
                        </a:rPr>
                        <a:t>9.1145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</a:tr>
              <a:tr h="22754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u="none" strike="noStrike">
                          <a:effectLst/>
                        </a:rPr>
                        <a:t>000651.SZ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200" u="none" strike="noStrike">
                          <a:effectLst/>
                        </a:rPr>
                        <a:t>格力电器</a:t>
                      </a:r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u="none" strike="noStrike" dirty="0">
                          <a:effectLst/>
                        </a:rPr>
                        <a:t>9.1847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</a:tr>
              <a:tr h="22754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u="none" strike="noStrike">
                          <a:effectLst/>
                        </a:rPr>
                        <a:t>600048.SH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200" u="none" strike="noStrike">
                          <a:effectLst/>
                        </a:rPr>
                        <a:t>保利地产</a:t>
                      </a:r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u="none" strike="noStrike" dirty="0">
                          <a:effectLst/>
                        </a:rPr>
                        <a:t>9.4754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</a:tr>
              <a:tr h="22754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u="none" strike="noStrike">
                          <a:effectLst/>
                        </a:rPr>
                        <a:t>000002.SZ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200" u="none" strike="noStrike">
                          <a:effectLst/>
                        </a:rPr>
                        <a:t>万科</a:t>
                      </a:r>
                      <a:r>
                        <a:rPr lang="en-US" sz="1200" u="none" strike="noStrike">
                          <a:effectLst/>
                        </a:rPr>
                        <a:t>A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u="none" strike="noStrike" dirty="0">
                          <a:effectLst/>
                        </a:rPr>
                        <a:t>9.5651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</a:tr>
              <a:tr h="22754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u="none" strike="noStrike">
                          <a:effectLst/>
                        </a:rPr>
                        <a:t>600104.SH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200" u="none" strike="noStrike">
                          <a:effectLst/>
                        </a:rPr>
                        <a:t>上汽集团</a:t>
                      </a:r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u="none" strike="noStrike" dirty="0">
                          <a:effectLst/>
                        </a:rPr>
                        <a:t>9.9984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</a:tr>
              <a:tr h="22754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u="none" strike="noStrike">
                          <a:effectLst/>
                        </a:rPr>
                        <a:t>002142.SZ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200" u="none" strike="noStrike">
                          <a:effectLst/>
                        </a:rPr>
                        <a:t>宁波银行</a:t>
                      </a:r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u="none" strike="noStrike" dirty="0">
                          <a:effectLst/>
                        </a:rPr>
                        <a:t>10.2918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054930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6B9FCC-AC01-4548-8E71-D85C56CCA7B7}" type="slidenum">
              <a:rPr lang="zh-CN" altLang="en-US" smtClean="0"/>
              <a:pPr>
                <a:defRPr/>
              </a:pPr>
              <a:t>18</a:t>
            </a:fld>
            <a:endParaRPr lang="zh-CN" altLang="en-US"/>
          </a:p>
        </p:txBody>
      </p:sp>
      <p:sp>
        <p:nvSpPr>
          <p:cNvPr id="6" name="TextBox 5"/>
          <p:cNvSpPr txBox="1"/>
          <p:nvPr/>
        </p:nvSpPr>
        <p:spPr>
          <a:xfrm>
            <a:off x="142844" y="119698"/>
            <a:ext cx="67334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附</a:t>
            </a:r>
            <a:r>
              <a:rPr lang="zh-CN" altLang="en-US" sz="24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录</a:t>
            </a:r>
            <a:r>
              <a:rPr lang="en-US" altLang="zh-CN" sz="24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</a:t>
            </a:r>
            <a:r>
              <a:rPr lang="zh-CN" altLang="en-US" sz="24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：</a:t>
            </a:r>
            <a:r>
              <a:rPr lang="en-US" altLang="zh-CN" sz="24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</a:t>
            </a:r>
            <a:r>
              <a:rPr lang="zh-CN" altLang="en-US" sz="24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最新</a:t>
            </a:r>
            <a:r>
              <a:rPr lang="zh-CN" altLang="en-US" sz="2400" b="1" dirty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银</a:t>
            </a:r>
            <a:r>
              <a:rPr lang="zh-CN" altLang="en-US" sz="24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行年涨幅回顾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94960410"/>
              </p:ext>
            </p:extLst>
          </p:nvPr>
        </p:nvGraphicFramePr>
        <p:xfrm>
          <a:off x="0" y="764704"/>
          <a:ext cx="9143999" cy="543524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87277"/>
                <a:gridCol w="1487277"/>
                <a:gridCol w="1707614"/>
                <a:gridCol w="1487277"/>
                <a:gridCol w="1487277"/>
                <a:gridCol w="1487277"/>
              </a:tblGrid>
              <a:tr h="577876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 dirty="0">
                          <a:effectLst/>
                        </a:rPr>
                        <a:t>证券代码</a:t>
                      </a: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 dirty="0">
                          <a:effectLst/>
                        </a:rPr>
                        <a:t>证券简称</a:t>
                      </a: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>
                          <a:effectLst/>
                        </a:rPr>
                        <a:t>市净率</a:t>
                      </a:r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>
                          <a:effectLst/>
                        </a:rPr>
                        <a:t>市盈率</a:t>
                      </a:r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>
                          <a:effectLst/>
                        </a:rPr>
                        <a:t>本年</a:t>
                      </a:r>
                      <a:br>
                        <a:rPr lang="zh-CN" altLang="en-US" sz="1200" u="none" strike="noStrike">
                          <a:effectLst/>
                        </a:rPr>
                      </a:br>
                      <a:r>
                        <a:rPr lang="en-US" altLang="zh-CN" sz="1200" u="none" strike="noStrike">
                          <a:effectLst/>
                        </a:rPr>
                        <a:t>%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>
                          <a:effectLst/>
                        </a:rPr>
                        <a:t>收盘价</a:t>
                      </a:r>
                      <a:br>
                        <a:rPr lang="zh-CN" altLang="en-US" sz="1200" u="none" strike="noStrike">
                          <a:effectLst/>
                        </a:rPr>
                      </a:br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96920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u="none" strike="noStrike" dirty="0">
                          <a:effectLst/>
                        </a:rPr>
                        <a:t>601328.SH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200" u="none" strike="noStrike" dirty="0">
                          <a:effectLst/>
                        </a:rPr>
                        <a:t>交通银行</a:t>
                      </a: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u="none" strike="noStrike">
                          <a:effectLst/>
                        </a:rPr>
                        <a:t>0.9964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u="none" strike="noStrike">
                          <a:effectLst/>
                        </a:rPr>
                        <a:t>7.1274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u="none" strike="noStrike">
                          <a:effectLst/>
                        </a:rPr>
                        <a:t>-7.0588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u="none" strike="noStrike">
                          <a:effectLst/>
                        </a:rPr>
                        <a:t>6.3200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96920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u="none" strike="noStrike">
                          <a:effectLst/>
                        </a:rPr>
                        <a:t>601398.SH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200" u="none" strike="noStrike" dirty="0">
                          <a:effectLst/>
                        </a:rPr>
                        <a:t>工商银行</a:t>
                      </a: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u="none" strike="noStrike" dirty="0">
                          <a:effectLst/>
                        </a:rPr>
                        <a:t>1.1147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u="none" strike="noStrike">
                          <a:effectLst/>
                        </a:rPr>
                        <a:t>6.0863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u="none" strike="noStrike">
                          <a:effectLst/>
                        </a:rPr>
                        <a:t>-3.2854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u="none" strike="noStrike">
                          <a:effectLst/>
                        </a:rPr>
                        <a:t>4.7100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96920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u="none" strike="noStrike">
                          <a:effectLst/>
                        </a:rPr>
                        <a:t>600000.SH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200" u="none" strike="noStrike" dirty="0">
                          <a:effectLst/>
                        </a:rPr>
                        <a:t>浦发银行</a:t>
                      </a: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u="none" strike="noStrike" dirty="0">
                          <a:effectLst/>
                        </a:rPr>
                        <a:t>1.1685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u="none" strike="noStrike">
                          <a:effectLst/>
                        </a:rPr>
                        <a:t>6.0927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u="none" strike="noStrike">
                          <a:effectLst/>
                        </a:rPr>
                        <a:t>-2.1033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u="none" strike="noStrike">
                          <a:effectLst/>
                        </a:rPr>
                        <a:t>15.3600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03572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u="none" strike="noStrike">
                          <a:effectLst/>
                        </a:rPr>
                        <a:t>600015.SH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200" u="none" strike="noStrike" dirty="0">
                          <a:effectLst/>
                        </a:rPr>
                        <a:t>华夏银行</a:t>
                      </a: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u="none" strike="noStrike" dirty="0">
                          <a:effectLst/>
                        </a:rPr>
                        <a:t>1.1803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u="none" strike="noStrike" dirty="0">
                          <a:effectLst/>
                        </a:rPr>
                        <a:t>6.4732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u="none" strike="noStrike">
                          <a:effectLst/>
                        </a:rPr>
                        <a:t>-5.2006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u="none" strike="noStrike">
                          <a:effectLst/>
                        </a:rPr>
                        <a:t>12.7600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96920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u="none" strike="noStrike">
                          <a:effectLst/>
                        </a:rPr>
                        <a:t>601988.SH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200" u="none" strike="noStrike" dirty="0">
                          <a:effectLst/>
                        </a:rPr>
                        <a:t>中国银行</a:t>
                      </a: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u="none" strike="noStrike" dirty="0">
                          <a:effectLst/>
                        </a:rPr>
                        <a:t>1.1835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u="none" strike="noStrike">
                          <a:effectLst/>
                        </a:rPr>
                        <a:t>7.4988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u="none" strike="noStrike" dirty="0">
                          <a:effectLst/>
                        </a:rPr>
                        <a:t>4.0964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u="none" strike="noStrike">
                          <a:effectLst/>
                        </a:rPr>
                        <a:t>4.3200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96920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u="none" strike="noStrike">
                          <a:effectLst/>
                        </a:rPr>
                        <a:t>601288.SH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200" u="none" strike="noStrike" dirty="0">
                          <a:effectLst/>
                        </a:rPr>
                        <a:t>农业银行</a:t>
                      </a: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u="none" strike="noStrike" dirty="0">
                          <a:effectLst/>
                        </a:rPr>
                        <a:t>1.1928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u="none" strike="noStrike">
                          <a:effectLst/>
                        </a:rPr>
                        <a:t>6.5878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u="none" strike="noStrike" dirty="0">
                          <a:effectLst/>
                        </a:rPr>
                        <a:t>-1.8868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u="none" strike="noStrike">
                          <a:effectLst/>
                        </a:rPr>
                        <a:t>3.6400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96920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u="none" strike="noStrike">
                          <a:effectLst/>
                        </a:rPr>
                        <a:t>600036.SH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200" u="none" strike="noStrike" dirty="0">
                          <a:effectLst/>
                        </a:rPr>
                        <a:t>招商银行</a:t>
                      </a: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u="none" strike="noStrike">
                          <a:effectLst/>
                        </a:rPr>
                        <a:t>1.2241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u="none" strike="noStrike" dirty="0">
                          <a:effectLst/>
                        </a:rPr>
                        <a:t>6.8833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u="none" strike="noStrike" dirty="0">
                          <a:effectLst/>
                        </a:rPr>
                        <a:t>-8.0169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u="none" strike="noStrike">
                          <a:effectLst/>
                        </a:rPr>
                        <a:t>15.2600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96920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u="none" strike="noStrike">
                          <a:effectLst/>
                        </a:rPr>
                        <a:t>601169.SH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200" u="none" strike="noStrike" dirty="0">
                          <a:effectLst/>
                        </a:rPr>
                        <a:t>北京银行</a:t>
                      </a: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u="none" strike="noStrike">
                          <a:effectLst/>
                        </a:rPr>
                        <a:t>1.2406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u="none" strike="noStrike" dirty="0">
                          <a:effectLst/>
                        </a:rPr>
                        <a:t>7.5775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u="none" strike="noStrike">
                          <a:effectLst/>
                        </a:rPr>
                        <a:t>-1.2809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u="none" strike="noStrike" dirty="0">
                          <a:effectLst/>
                        </a:rPr>
                        <a:t>10.7900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96920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u="none" strike="noStrike">
                          <a:effectLst/>
                        </a:rPr>
                        <a:t>601939.SH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200" u="none" strike="noStrike" dirty="0">
                          <a:effectLst/>
                        </a:rPr>
                        <a:t>建设银行</a:t>
                      </a: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u="none" strike="noStrike">
                          <a:effectLst/>
                        </a:rPr>
                        <a:t>1.2502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u="none" strike="noStrike" dirty="0">
                          <a:effectLst/>
                        </a:rPr>
                        <a:t>6.5547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u="none" strike="noStrike" dirty="0">
                          <a:effectLst/>
                        </a:rPr>
                        <a:t>-10.9955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u="none" strike="noStrike" dirty="0">
                          <a:effectLst/>
                        </a:rPr>
                        <a:t>5.9900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96920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u="none" strike="noStrike">
                          <a:effectLst/>
                        </a:rPr>
                        <a:t>601818.SH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200" u="none" strike="noStrike" dirty="0">
                          <a:effectLst/>
                        </a:rPr>
                        <a:t>光大银行</a:t>
                      </a: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u="none" strike="noStrike">
                          <a:effectLst/>
                        </a:rPr>
                        <a:t>1.2503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u="none" strike="noStrike">
                          <a:effectLst/>
                        </a:rPr>
                        <a:t>7.6172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u="none" strike="noStrike" dirty="0">
                          <a:effectLst/>
                        </a:rPr>
                        <a:t>-5.1230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u="none" strike="noStrike" dirty="0">
                          <a:effectLst/>
                        </a:rPr>
                        <a:t>4.6300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96920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u="none" strike="noStrike">
                          <a:effectLst/>
                        </a:rPr>
                        <a:t>601998.SH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200" u="none" strike="noStrike" dirty="0">
                          <a:effectLst/>
                        </a:rPr>
                        <a:t>中信银行</a:t>
                      </a: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u="none" strike="noStrike">
                          <a:effectLst/>
                        </a:rPr>
                        <a:t>1.3135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u="none" strike="noStrike">
                          <a:effectLst/>
                        </a:rPr>
                        <a:t>8.3820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u="none" strike="noStrike" dirty="0">
                          <a:effectLst/>
                        </a:rPr>
                        <a:t>-10.4423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u="none" strike="noStrike" dirty="0">
                          <a:effectLst/>
                        </a:rPr>
                        <a:t>7.2900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96920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u="none" strike="noStrike">
                          <a:effectLst/>
                        </a:rPr>
                        <a:t>000001.SZ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200" u="none" strike="noStrike" dirty="0">
                          <a:effectLst/>
                        </a:rPr>
                        <a:t>平安银行</a:t>
                      </a: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u="none" strike="noStrike">
                          <a:effectLst/>
                        </a:rPr>
                        <a:t>1.3157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u="none" strike="noStrike">
                          <a:effectLst/>
                        </a:rPr>
                        <a:t>8.7005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u="none" strike="noStrike" dirty="0">
                          <a:effectLst/>
                        </a:rPr>
                        <a:t>-4.7980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u="none" strike="noStrike" dirty="0">
                          <a:effectLst/>
                        </a:rPr>
                        <a:t>15.0800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96920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u="none" strike="noStrike">
                          <a:effectLst/>
                        </a:rPr>
                        <a:t>601166.SH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200" u="none" strike="noStrike" dirty="0">
                          <a:effectLst/>
                        </a:rPr>
                        <a:t>兴业银行</a:t>
                      </a: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u="none" strike="noStrike">
                          <a:effectLst/>
                        </a:rPr>
                        <a:t>1.3224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u="none" strike="noStrike">
                          <a:effectLst/>
                        </a:rPr>
                        <a:t>6.8755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u="none" strike="noStrike" dirty="0">
                          <a:effectLst/>
                        </a:rPr>
                        <a:t>3.0303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u="none" strike="noStrike" dirty="0">
                          <a:effectLst/>
                        </a:rPr>
                        <a:t>17.0000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96920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u="none" strike="noStrike">
                          <a:effectLst/>
                        </a:rPr>
                        <a:t>600016.SH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200" u="none" strike="noStrike" dirty="0">
                          <a:effectLst/>
                        </a:rPr>
                        <a:t>民生银行</a:t>
                      </a: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u="none" strike="noStrike">
                          <a:effectLst/>
                        </a:rPr>
                        <a:t>1.3997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u="none" strike="noStrike">
                          <a:effectLst/>
                        </a:rPr>
                        <a:t>7.3078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u="none" strike="noStrike" dirty="0">
                          <a:effectLst/>
                        </a:rPr>
                        <a:t>-11.9879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u="none" strike="noStrike" dirty="0">
                          <a:effectLst/>
                        </a:rPr>
                        <a:t>9.5100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96920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u="none" strike="noStrike">
                          <a:effectLst/>
                        </a:rPr>
                        <a:t>601009.SH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200" u="none" strike="noStrike" dirty="0">
                          <a:effectLst/>
                        </a:rPr>
                        <a:t>南京银行</a:t>
                      </a: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u="none" strike="noStrike">
                          <a:effectLst/>
                        </a:rPr>
                        <a:t>1.4097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u="none" strike="noStrike">
                          <a:effectLst/>
                        </a:rPr>
                        <a:t>8.2526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u="none" strike="noStrike" dirty="0">
                          <a:effectLst/>
                        </a:rPr>
                        <a:t>-0.6143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u="none" strike="noStrike" dirty="0">
                          <a:effectLst/>
                        </a:rPr>
                        <a:t>14.5600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96920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u="none" strike="noStrike">
                          <a:effectLst/>
                        </a:rPr>
                        <a:t>002142.SZ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200" u="none" strike="noStrike" dirty="0">
                          <a:effectLst/>
                        </a:rPr>
                        <a:t>宁波银行</a:t>
                      </a: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u="none" strike="noStrike">
                          <a:effectLst/>
                        </a:rPr>
                        <a:t>1.6984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u="none" strike="noStrike">
                          <a:effectLst/>
                        </a:rPr>
                        <a:t>10.2918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u="none" strike="noStrike">
                          <a:effectLst/>
                        </a:rPr>
                        <a:t>13.2867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u="none" strike="noStrike" dirty="0">
                          <a:effectLst/>
                        </a:rPr>
                        <a:t>17.8200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471821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6B9FCC-AC01-4548-8E71-D85C56CCA7B7}" type="slidenum">
              <a:rPr lang="zh-CN" altLang="en-US" smtClean="0"/>
              <a:pPr>
                <a:defRPr/>
              </a:pPr>
              <a:t>19</a:t>
            </a:fld>
            <a:endParaRPr lang="zh-CN" alt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656897852"/>
              </p:ext>
            </p:extLst>
          </p:nvPr>
        </p:nvGraphicFramePr>
        <p:xfrm>
          <a:off x="222" y="764704"/>
          <a:ext cx="9143778" cy="1368152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1523963"/>
                <a:gridCol w="1523963"/>
                <a:gridCol w="1523963"/>
                <a:gridCol w="1523963"/>
                <a:gridCol w="1523963"/>
                <a:gridCol w="1523963"/>
              </a:tblGrid>
              <a:tr h="383337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00" u="none" strike="noStrike" dirty="0">
                          <a:effectLst/>
                        </a:rPr>
                        <a:t>证券代码</a:t>
                      </a:r>
                      <a:endParaRPr lang="zh-CN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00" u="none" strike="noStrike" dirty="0">
                          <a:effectLst/>
                        </a:rPr>
                        <a:t>证券简称</a:t>
                      </a:r>
                      <a:endParaRPr lang="zh-CN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00" u="none" strike="noStrike" dirty="0">
                          <a:effectLst/>
                        </a:rPr>
                        <a:t>本年</a:t>
                      </a:r>
                      <a:r>
                        <a:rPr lang="en-US" altLang="zh-CN" sz="1000" u="none" strike="noStrike" dirty="0">
                          <a:effectLst/>
                        </a:rPr>
                        <a:t>%</a:t>
                      </a:r>
                      <a:endParaRPr lang="en-US" altLang="zh-CN" sz="10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00" u="none" strike="noStrike">
                          <a:effectLst/>
                        </a:rPr>
                        <a:t>市盈率</a:t>
                      </a:r>
                      <a:endParaRPr lang="zh-CN" altLang="en-US" sz="10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00" u="none" strike="noStrike">
                          <a:effectLst/>
                        </a:rPr>
                        <a:t>市净率</a:t>
                      </a:r>
                      <a:endParaRPr lang="zh-CN" altLang="en-US" sz="10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00" u="none" strike="noStrike">
                          <a:effectLst/>
                        </a:rPr>
                        <a:t>收盘价</a:t>
                      </a:r>
                      <a:br>
                        <a:rPr lang="zh-CN" altLang="en-US" sz="1000" u="none" strike="noStrike">
                          <a:effectLst/>
                        </a:rPr>
                      </a:br>
                      <a:endParaRPr lang="zh-CN" altLang="en-US" sz="10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 anchor="ctr"/>
                </a:tc>
              </a:tr>
              <a:tr h="196963"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u="none" strike="noStrike">
                          <a:effectLst/>
                        </a:rPr>
                        <a:t>601601.SH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000" u="none" strike="noStrike" dirty="0">
                          <a:effectLst/>
                        </a:rPr>
                        <a:t>中国太保</a:t>
                      </a:r>
                      <a:endParaRPr lang="zh-CN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u="none" strike="noStrike" dirty="0">
                          <a:effectLst/>
                        </a:rPr>
                        <a:t>-0.6502</a:t>
                      </a:r>
                      <a:endParaRPr lang="en-US" altLang="zh-CN" sz="10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u="none" strike="noStrike" dirty="0">
                          <a:effectLst/>
                        </a:rPr>
                        <a:t>28.6785</a:t>
                      </a:r>
                      <a:endParaRPr lang="en-US" altLang="zh-CN" sz="10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u="none" strike="noStrike">
                          <a:effectLst/>
                        </a:rPr>
                        <a:t>2.6099</a:t>
                      </a:r>
                      <a:endParaRPr lang="en-US" altLang="zh-CN" sz="10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u="none" strike="noStrike">
                          <a:effectLst/>
                        </a:rPr>
                        <a:t>32.0900</a:t>
                      </a:r>
                      <a:endParaRPr lang="en-US" altLang="zh-CN" sz="10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</a:tr>
              <a:tr h="196963"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u="none" strike="noStrike">
                          <a:effectLst/>
                        </a:rPr>
                        <a:t>601318.SH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000" u="none" strike="noStrike" dirty="0">
                          <a:effectLst/>
                        </a:rPr>
                        <a:t>中国平安</a:t>
                      </a:r>
                      <a:endParaRPr lang="zh-CN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u="none" strike="noStrike">
                          <a:effectLst/>
                        </a:rPr>
                        <a:t>2.6904</a:t>
                      </a:r>
                      <a:endParaRPr lang="en-US" altLang="zh-CN" sz="10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u="none" strike="noStrike" dirty="0">
                          <a:effectLst/>
                        </a:rPr>
                        <a:t>17.8525</a:t>
                      </a:r>
                      <a:endParaRPr lang="en-US" altLang="zh-CN" sz="10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u="none" strike="noStrike" dirty="0">
                          <a:effectLst/>
                        </a:rPr>
                        <a:t>2.3391</a:t>
                      </a:r>
                      <a:endParaRPr lang="en-US" altLang="zh-CN" sz="10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u="none" strike="noStrike">
                          <a:effectLst/>
                        </a:rPr>
                        <a:t>76.7200</a:t>
                      </a:r>
                      <a:endParaRPr lang="en-US" altLang="zh-CN" sz="10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</a:tr>
              <a:tr h="196963"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u="none" strike="noStrike">
                          <a:effectLst/>
                        </a:rPr>
                        <a:t>601336.SH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000" u="none" strike="noStrike">
                          <a:effectLst/>
                        </a:rPr>
                        <a:t>新华保险</a:t>
                      </a:r>
                      <a:endParaRPr lang="zh-CN" altLang="en-US" sz="10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u="none" strike="noStrike" dirty="0">
                          <a:effectLst/>
                        </a:rPr>
                        <a:t>5.2462</a:t>
                      </a:r>
                      <a:endParaRPr lang="en-US" altLang="zh-CN" sz="10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u="none" strike="noStrike" dirty="0">
                          <a:effectLst/>
                        </a:rPr>
                        <a:t>25.4005</a:t>
                      </a:r>
                      <a:endParaRPr lang="en-US" altLang="zh-CN" sz="10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u="none" strike="noStrike" dirty="0">
                          <a:effectLst/>
                        </a:rPr>
                        <a:t>3.3647</a:t>
                      </a:r>
                      <a:endParaRPr lang="en-US" altLang="zh-CN" sz="10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u="none" strike="noStrike" dirty="0">
                          <a:effectLst/>
                        </a:rPr>
                        <a:t>52.1600</a:t>
                      </a:r>
                      <a:endParaRPr lang="en-US" altLang="zh-CN" sz="10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</a:tr>
              <a:tr h="196963"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u="none" strike="noStrike">
                          <a:effectLst/>
                        </a:rPr>
                        <a:t>601628.SH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000" u="none" strike="noStrike">
                          <a:effectLst/>
                        </a:rPr>
                        <a:t>中国人寿</a:t>
                      </a:r>
                      <a:endParaRPr lang="zh-CN" altLang="en-US" sz="10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u="none" strike="noStrike">
                          <a:effectLst/>
                        </a:rPr>
                        <a:t>6.2079</a:t>
                      </a:r>
                      <a:endParaRPr lang="en-US" altLang="zh-CN" sz="10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u="none" strike="noStrike" dirty="0">
                          <a:effectLst/>
                        </a:rPr>
                        <a:t>31.8264</a:t>
                      </a:r>
                      <a:endParaRPr lang="en-US" altLang="zh-CN" sz="10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u="none" strike="noStrike" dirty="0">
                          <a:effectLst/>
                        </a:rPr>
                        <a:t>3.6082</a:t>
                      </a:r>
                      <a:endParaRPr lang="en-US" altLang="zh-CN" sz="10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u="none" strike="noStrike" dirty="0">
                          <a:effectLst/>
                        </a:rPr>
                        <a:t>36.2700</a:t>
                      </a:r>
                      <a:endParaRPr lang="en-US" altLang="zh-CN" sz="10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</a:tr>
              <a:tr h="196963"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u="none" strike="noStrike">
                          <a:effectLst/>
                        </a:rPr>
                        <a:t>600291.SH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000" u="none" strike="noStrike">
                          <a:effectLst/>
                        </a:rPr>
                        <a:t>西水股份</a:t>
                      </a:r>
                      <a:endParaRPr lang="zh-CN" altLang="en-US" sz="10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u="none" strike="noStrike">
                          <a:effectLst/>
                        </a:rPr>
                        <a:t>24.1780</a:t>
                      </a:r>
                      <a:endParaRPr lang="en-US" altLang="zh-CN" sz="10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u="none" strike="noStrike">
                          <a:effectLst/>
                        </a:rPr>
                        <a:t>35.0951</a:t>
                      </a:r>
                      <a:endParaRPr lang="en-US" altLang="zh-CN" sz="10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u="none" strike="noStrike">
                          <a:effectLst/>
                        </a:rPr>
                        <a:t>3.6832</a:t>
                      </a:r>
                      <a:endParaRPr lang="en-US" altLang="zh-CN" sz="10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u="none" strike="noStrike" dirty="0">
                          <a:effectLst/>
                        </a:rPr>
                        <a:t>24.5500</a:t>
                      </a:r>
                      <a:endParaRPr lang="en-US" altLang="zh-CN" sz="10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28374132"/>
              </p:ext>
            </p:extLst>
          </p:nvPr>
        </p:nvGraphicFramePr>
        <p:xfrm>
          <a:off x="16098" y="2204864"/>
          <a:ext cx="9127902" cy="4458534"/>
        </p:xfrm>
        <a:graphic>
          <a:graphicData uri="http://schemas.openxmlformats.org/drawingml/2006/table">
            <a:tbl>
              <a:tblPr>
                <a:tableStyleId>{284E427A-3D55-4303-BF80-6455036E1DE7}</a:tableStyleId>
              </a:tblPr>
              <a:tblGrid>
                <a:gridCol w="1521317"/>
                <a:gridCol w="1521317"/>
                <a:gridCol w="1521317"/>
                <a:gridCol w="1521317"/>
                <a:gridCol w="1521317"/>
                <a:gridCol w="1521317"/>
              </a:tblGrid>
              <a:tr h="485224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00" u="none" strike="noStrike" dirty="0">
                          <a:effectLst/>
                        </a:rPr>
                        <a:t>证券代码</a:t>
                      </a:r>
                      <a:endParaRPr lang="zh-CN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00" u="none" strike="noStrike" dirty="0">
                          <a:effectLst/>
                        </a:rPr>
                        <a:t>证券简称</a:t>
                      </a:r>
                      <a:endParaRPr lang="zh-CN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00" u="none" strike="noStrike">
                          <a:effectLst/>
                        </a:rPr>
                        <a:t>本年</a:t>
                      </a:r>
                      <a:r>
                        <a:rPr lang="en-US" altLang="zh-CN" sz="1000" u="none" strike="noStrike">
                          <a:effectLst/>
                        </a:rPr>
                        <a:t>%</a:t>
                      </a:r>
                      <a:endParaRPr lang="en-US" altLang="zh-CN" sz="10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00" u="none" strike="noStrike">
                          <a:effectLst/>
                        </a:rPr>
                        <a:t>市盈率</a:t>
                      </a:r>
                      <a:endParaRPr lang="zh-CN" altLang="en-US" sz="10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00" u="none" strike="noStrike">
                          <a:effectLst/>
                        </a:rPr>
                        <a:t>市净率</a:t>
                      </a:r>
                      <a:endParaRPr lang="zh-CN" altLang="en-US" sz="10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00" u="none" strike="noStrike" dirty="0">
                          <a:effectLst/>
                        </a:rPr>
                        <a:t>收盘</a:t>
                      </a:r>
                      <a:r>
                        <a:rPr lang="zh-CN" altLang="en-US" sz="1000" u="none" strike="noStrike" dirty="0" smtClean="0">
                          <a:effectLst/>
                        </a:rPr>
                        <a:t>价</a:t>
                      </a:r>
                      <a:endParaRPr lang="zh-CN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 anchor="ctr"/>
                </a:tc>
              </a:tr>
              <a:tr h="18060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u="none" strike="noStrike" dirty="0">
                          <a:effectLst/>
                        </a:rPr>
                        <a:t>000166.SZ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000" u="none" strike="noStrike" dirty="0">
                          <a:effectLst/>
                        </a:rPr>
                        <a:t>申万宏源</a:t>
                      </a:r>
                      <a:endParaRPr lang="zh-CN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u="none" strike="noStrike">
                          <a:effectLst/>
                        </a:rPr>
                        <a:t>-12.3664</a:t>
                      </a:r>
                      <a:endParaRPr lang="en-US" altLang="zh-CN" sz="10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u="none" strike="noStrike">
                          <a:effectLst/>
                        </a:rPr>
                        <a:t>136.7915</a:t>
                      </a:r>
                      <a:endParaRPr lang="en-US" altLang="zh-CN" sz="10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u="none" strike="noStrike">
                          <a:effectLst/>
                        </a:rPr>
                        <a:t>7.2836</a:t>
                      </a:r>
                      <a:endParaRPr lang="en-US" altLang="zh-CN" sz="10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u="none" strike="noStrike">
                          <a:effectLst/>
                        </a:rPr>
                        <a:t>17.2200</a:t>
                      </a:r>
                      <a:endParaRPr lang="en-US" altLang="zh-CN" sz="10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</a:tr>
              <a:tr h="18060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u="none" strike="noStrike">
                          <a:effectLst/>
                        </a:rPr>
                        <a:t>000783.SZ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000" u="none" strike="noStrike" dirty="0">
                          <a:effectLst/>
                        </a:rPr>
                        <a:t>长江证券</a:t>
                      </a:r>
                      <a:endParaRPr lang="zh-CN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u="none" strike="noStrike">
                          <a:effectLst/>
                        </a:rPr>
                        <a:t>-7.4911</a:t>
                      </a:r>
                      <a:endParaRPr lang="en-US" altLang="zh-CN" sz="10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u="none" strike="noStrike">
                          <a:effectLst/>
                        </a:rPr>
                        <a:t>43.2691</a:t>
                      </a:r>
                      <a:endParaRPr lang="en-US" altLang="zh-CN" sz="10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u="none" strike="noStrike">
                          <a:effectLst/>
                        </a:rPr>
                        <a:t>5.2935</a:t>
                      </a:r>
                      <a:endParaRPr lang="en-US" altLang="zh-CN" sz="10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u="none" strike="noStrike">
                          <a:effectLst/>
                        </a:rPr>
                        <a:t>15.5600</a:t>
                      </a:r>
                      <a:endParaRPr lang="en-US" altLang="zh-CN" sz="10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</a:tr>
              <a:tr h="18060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u="none" strike="noStrike">
                          <a:effectLst/>
                        </a:rPr>
                        <a:t>600369.SH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000" u="none" strike="noStrike" dirty="0">
                          <a:effectLst/>
                        </a:rPr>
                        <a:t>西南证券</a:t>
                      </a:r>
                      <a:endParaRPr lang="zh-CN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u="none" strike="noStrike" dirty="0">
                          <a:effectLst/>
                        </a:rPr>
                        <a:t>-6.0565</a:t>
                      </a:r>
                      <a:endParaRPr lang="en-US" altLang="zh-CN" sz="10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u="none" strike="noStrike">
                          <a:effectLst/>
                        </a:rPr>
                        <a:t>58.1975</a:t>
                      </a:r>
                      <a:endParaRPr lang="en-US" altLang="zh-CN" sz="10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u="none" strike="noStrike">
                          <a:effectLst/>
                        </a:rPr>
                        <a:t>3.7234</a:t>
                      </a:r>
                      <a:endParaRPr lang="en-US" altLang="zh-CN" sz="10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u="none" strike="noStrike">
                          <a:effectLst/>
                        </a:rPr>
                        <a:t>20.9400</a:t>
                      </a:r>
                      <a:endParaRPr lang="en-US" altLang="zh-CN" sz="10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</a:tr>
              <a:tr h="18060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u="none" strike="noStrike">
                          <a:effectLst/>
                        </a:rPr>
                        <a:t>600030.SH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000" u="none" strike="noStrike" dirty="0">
                          <a:effectLst/>
                        </a:rPr>
                        <a:t>中信证券</a:t>
                      </a:r>
                      <a:endParaRPr lang="zh-CN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u="none" strike="noStrike" dirty="0">
                          <a:effectLst/>
                        </a:rPr>
                        <a:t>-5.2507</a:t>
                      </a:r>
                      <a:endParaRPr lang="en-US" altLang="zh-CN" sz="10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u="none" strike="noStrike">
                          <a:effectLst/>
                        </a:rPr>
                        <a:t>31.2126</a:t>
                      </a:r>
                      <a:endParaRPr lang="en-US" altLang="zh-CN" sz="10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u="none" strike="noStrike">
                          <a:effectLst/>
                        </a:rPr>
                        <a:t>3.5708</a:t>
                      </a:r>
                      <a:endParaRPr lang="en-US" altLang="zh-CN" sz="10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u="none" strike="noStrike">
                          <a:effectLst/>
                        </a:rPr>
                        <a:t>32.1200</a:t>
                      </a:r>
                      <a:endParaRPr lang="en-US" altLang="zh-CN" sz="10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</a:tr>
              <a:tr h="18060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u="none" strike="noStrike">
                          <a:effectLst/>
                        </a:rPr>
                        <a:t>600837.SH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000" u="none" strike="noStrike">
                          <a:effectLst/>
                        </a:rPr>
                        <a:t>海通证券</a:t>
                      </a:r>
                      <a:endParaRPr lang="zh-CN" altLang="en-US" sz="10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u="none" strike="noStrike" dirty="0">
                          <a:effectLst/>
                        </a:rPr>
                        <a:t>-5.1953</a:t>
                      </a:r>
                      <a:endParaRPr lang="en-US" altLang="zh-CN" sz="10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u="none" strike="noStrike" dirty="0">
                          <a:effectLst/>
                        </a:rPr>
                        <a:t>28.6033</a:t>
                      </a:r>
                      <a:endParaRPr lang="en-US" altLang="zh-CN" sz="10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u="none" strike="noStrike">
                          <a:effectLst/>
                        </a:rPr>
                        <a:t>3.2019</a:t>
                      </a:r>
                      <a:endParaRPr lang="en-US" altLang="zh-CN" sz="10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u="none" strike="noStrike">
                          <a:effectLst/>
                        </a:rPr>
                        <a:t>22.8100</a:t>
                      </a:r>
                      <a:endParaRPr lang="en-US" altLang="zh-CN" sz="10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</a:tr>
              <a:tr h="18060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u="none" strike="noStrike">
                          <a:effectLst/>
                        </a:rPr>
                        <a:t>601788.SH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000" u="none" strike="noStrike">
                          <a:effectLst/>
                        </a:rPr>
                        <a:t>光大证券</a:t>
                      </a:r>
                      <a:endParaRPr lang="zh-CN" altLang="en-US" sz="10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u="none" strike="noStrike" dirty="0">
                          <a:effectLst/>
                        </a:rPr>
                        <a:t>-5.1507</a:t>
                      </a:r>
                      <a:endParaRPr lang="en-US" altLang="zh-CN" sz="10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u="none" strike="noStrike" dirty="0">
                          <a:effectLst/>
                        </a:rPr>
                        <a:t>44.6227</a:t>
                      </a:r>
                      <a:endParaRPr lang="en-US" altLang="zh-CN" sz="10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u="none" strike="noStrike">
                          <a:effectLst/>
                        </a:rPr>
                        <a:t>3.5854</a:t>
                      </a:r>
                      <a:endParaRPr lang="en-US" altLang="zh-CN" sz="10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u="none" strike="noStrike">
                          <a:effectLst/>
                        </a:rPr>
                        <a:t>27.0700</a:t>
                      </a:r>
                      <a:endParaRPr lang="en-US" altLang="zh-CN" sz="10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</a:tr>
              <a:tr h="18060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u="none" strike="noStrike">
                          <a:effectLst/>
                        </a:rPr>
                        <a:t>601099.SH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000" u="none" strike="noStrike">
                          <a:effectLst/>
                        </a:rPr>
                        <a:t>太平洋</a:t>
                      </a:r>
                      <a:endParaRPr lang="zh-CN" altLang="en-US" sz="10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u="none" strike="noStrike" dirty="0">
                          <a:effectLst/>
                        </a:rPr>
                        <a:t>-5.0633</a:t>
                      </a:r>
                      <a:endParaRPr lang="en-US" altLang="zh-CN" sz="10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u="none" strike="noStrike" dirty="0">
                          <a:effectLst/>
                        </a:rPr>
                        <a:t>87.7224</a:t>
                      </a:r>
                      <a:endParaRPr lang="en-US" altLang="zh-CN" sz="10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u="none" strike="noStrike">
                          <a:effectLst/>
                        </a:rPr>
                        <a:t>7.4446</a:t>
                      </a:r>
                      <a:endParaRPr lang="en-US" altLang="zh-CN" sz="10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u="none" strike="noStrike">
                          <a:effectLst/>
                        </a:rPr>
                        <a:t>13.5000</a:t>
                      </a:r>
                      <a:endParaRPr lang="en-US" altLang="zh-CN" sz="10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</a:tr>
              <a:tr h="18060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u="none" strike="noStrike">
                          <a:effectLst/>
                        </a:rPr>
                        <a:t>601901.SH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000" u="none" strike="noStrike">
                          <a:effectLst/>
                        </a:rPr>
                        <a:t>方正证券</a:t>
                      </a:r>
                      <a:endParaRPr lang="zh-CN" altLang="en-US" sz="10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u="none" strike="noStrike">
                          <a:effectLst/>
                        </a:rPr>
                        <a:t>-1.5614</a:t>
                      </a:r>
                      <a:endParaRPr lang="en-US" altLang="zh-CN" sz="10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u="none" strike="noStrike" dirty="0">
                          <a:effectLst/>
                        </a:rPr>
                        <a:t>65.2654</a:t>
                      </a:r>
                      <a:endParaRPr lang="en-US" altLang="zh-CN" sz="10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u="none" strike="noStrike">
                          <a:effectLst/>
                        </a:rPr>
                        <a:t>3.8286</a:t>
                      </a:r>
                      <a:endParaRPr lang="en-US" altLang="zh-CN" sz="10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u="none" strike="noStrike">
                          <a:effectLst/>
                        </a:rPr>
                        <a:t>13.8700</a:t>
                      </a:r>
                      <a:endParaRPr lang="en-US" altLang="zh-CN" sz="10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</a:tr>
              <a:tr h="18060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u="none" strike="noStrike">
                          <a:effectLst/>
                        </a:rPr>
                        <a:t>601377.SH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000" u="none" strike="noStrike">
                          <a:effectLst/>
                        </a:rPr>
                        <a:t>兴业证券</a:t>
                      </a:r>
                      <a:endParaRPr lang="zh-CN" altLang="en-US" sz="10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u="none" strike="noStrike" dirty="0">
                          <a:effectLst/>
                        </a:rPr>
                        <a:t>-0.5952</a:t>
                      </a:r>
                      <a:endParaRPr lang="en-US" altLang="zh-CN" sz="10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u="none" strike="noStrike" dirty="0">
                          <a:effectLst/>
                        </a:rPr>
                        <a:t>43.8687</a:t>
                      </a:r>
                      <a:endParaRPr lang="en-US" altLang="zh-CN" sz="10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u="none" strike="noStrike">
                          <a:effectLst/>
                        </a:rPr>
                        <a:t>5.3230</a:t>
                      </a:r>
                      <a:endParaRPr lang="en-US" altLang="zh-CN" sz="10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u="none" strike="noStrike">
                          <a:effectLst/>
                        </a:rPr>
                        <a:t>15.0300</a:t>
                      </a:r>
                      <a:endParaRPr lang="en-US" altLang="zh-CN" sz="10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</a:tr>
              <a:tr h="18060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u="none" strike="noStrike">
                          <a:effectLst/>
                        </a:rPr>
                        <a:t>601555.SH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000" u="none" strike="noStrike">
                          <a:effectLst/>
                        </a:rPr>
                        <a:t>东吴证券</a:t>
                      </a:r>
                      <a:endParaRPr lang="zh-CN" altLang="en-US" sz="10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u="none" strike="noStrike">
                          <a:effectLst/>
                        </a:rPr>
                        <a:t>0.8475</a:t>
                      </a:r>
                      <a:endParaRPr lang="en-US" altLang="zh-CN" sz="10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u="none" strike="noStrike" dirty="0">
                          <a:effectLst/>
                        </a:rPr>
                        <a:t>54.6194</a:t>
                      </a:r>
                      <a:endParaRPr lang="en-US" altLang="zh-CN" sz="10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u="none" strike="noStrike">
                          <a:effectLst/>
                        </a:rPr>
                        <a:t>4.3339</a:t>
                      </a:r>
                      <a:endParaRPr lang="en-US" altLang="zh-CN" sz="10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u="none" strike="noStrike">
                          <a:effectLst/>
                        </a:rPr>
                        <a:t>22.6100</a:t>
                      </a:r>
                      <a:endParaRPr lang="en-US" altLang="zh-CN" sz="10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</a:tr>
              <a:tr h="18060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u="none" strike="noStrike">
                          <a:effectLst/>
                        </a:rPr>
                        <a:t>000686.SZ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000" u="none" strike="noStrike">
                          <a:effectLst/>
                        </a:rPr>
                        <a:t>东北证券</a:t>
                      </a:r>
                      <a:endParaRPr lang="zh-CN" altLang="en-US" sz="10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u="none" strike="noStrike">
                          <a:effectLst/>
                        </a:rPr>
                        <a:t>1.2012</a:t>
                      </a:r>
                      <a:endParaRPr lang="en-US" altLang="zh-CN" sz="10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u="none" strike="noStrike" dirty="0">
                          <a:effectLst/>
                        </a:rPr>
                        <a:t>37.3330</a:t>
                      </a:r>
                      <a:endParaRPr lang="en-US" altLang="zh-CN" sz="10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u="none" strike="noStrike" dirty="0">
                          <a:effectLst/>
                        </a:rPr>
                        <a:t>4.5606</a:t>
                      </a:r>
                      <a:endParaRPr lang="en-US" altLang="zh-CN" sz="10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u="none" strike="noStrike">
                          <a:effectLst/>
                        </a:rPr>
                        <a:t>20.2200</a:t>
                      </a:r>
                      <a:endParaRPr lang="en-US" altLang="zh-CN" sz="10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</a:tr>
              <a:tr h="18060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u="none" strike="noStrike">
                          <a:effectLst/>
                        </a:rPr>
                        <a:t>000776.SZ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000" u="none" strike="noStrike">
                          <a:effectLst/>
                        </a:rPr>
                        <a:t>广发证券</a:t>
                      </a:r>
                      <a:endParaRPr lang="zh-CN" altLang="en-US" sz="10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u="none" strike="noStrike">
                          <a:effectLst/>
                        </a:rPr>
                        <a:t>2.8131</a:t>
                      </a:r>
                      <a:endParaRPr lang="en-US" altLang="zh-CN" sz="10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u="none" strike="noStrike">
                          <a:effectLst/>
                        </a:rPr>
                        <a:t>31.4434</a:t>
                      </a:r>
                      <a:endParaRPr lang="en-US" altLang="zh-CN" sz="10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u="none" strike="noStrike" dirty="0">
                          <a:effectLst/>
                        </a:rPr>
                        <a:t>3.9870</a:t>
                      </a:r>
                      <a:endParaRPr lang="en-US" altLang="zh-CN" sz="10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u="none" strike="noStrike">
                          <a:effectLst/>
                        </a:rPr>
                        <a:t>26.6800</a:t>
                      </a:r>
                      <a:endParaRPr lang="en-US" altLang="zh-CN" sz="10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</a:tr>
              <a:tr h="18060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u="none" strike="noStrike">
                          <a:effectLst/>
                        </a:rPr>
                        <a:t>000750.SZ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000" u="none" strike="noStrike">
                          <a:effectLst/>
                        </a:rPr>
                        <a:t>国海证券</a:t>
                      </a:r>
                      <a:endParaRPr lang="zh-CN" altLang="en-US" sz="10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u="none" strike="noStrike">
                          <a:effectLst/>
                        </a:rPr>
                        <a:t>3.1052</a:t>
                      </a:r>
                      <a:endParaRPr lang="en-US" altLang="zh-CN" sz="10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u="none" strike="noStrike" dirty="0">
                          <a:effectLst/>
                        </a:rPr>
                        <a:t>60.0328</a:t>
                      </a:r>
                      <a:endParaRPr lang="en-US" altLang="zh-CN" sz="10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u="none" strike="noStrike" dirty="0">
                          <a:effectLst/>
                        </a:rPr>
                        <a:t>6.1341</a:t>
                      </a:r>
                      <a:endParaRPr lang="en-US" altLang="zh-CN" sz="10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u="none" strike="noStrike">
                          <a:effectLst/>
                        </a:rPr>
                        <a:t>17.9300</a:t>
                      </a:r>
                      <a:endParaRPr lang="en-US" altLang="zh-CN" sz="10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</a:tr>
              <a:tr h="18060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u="none" strike="noStrike">
                          <a:effectLst/>
                        </a:rPr>
                        <a:t>002500.SZ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000" u="none" strike="noStrike">
                          <a:effectLst/>
                        </a:rPr>
                        <a:t>山西证券</a:t>
                      </a:r>
                      <a:endParaRPr lang="zh-CN" altLang="en-US" sz="10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u="none" strike="noStrike">
                          <a:effectLst/>
                        </a:rPr>
                        <a:t>3.3750</a:t>
                      </a:r>
                      <a:endParaRPr lang="en-US" altLang="zh-CN" sz="10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u="none" strike="noStrike">
                          <a:effectLst/>
                        </a:rPr>
                        <a:t>71.0046</a:t>
                      </a:r>
                      <a:endParaRPr lang="en-US" altLang="zh-CN" sz="10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u="none" strike="noStrike" dirty="0">
                          <a:effectLst/>
                        </a:rPr>
                        <a:t>5.6773</a:t>
                      </a:r>
                      <a:endParaRPr lang="en-US" altLang="zh-CN" sz="10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u="none" strike="noStrike">
                          <a:effectLst/>
                        </a:rPr>
                        <a:t>16.5400</a:t>
                      </a:r>
                      <a:endParaRPr lang="en-US" altLang="zh-CN" sz="10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</a:tr>
              <a:tr h="18060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u="none" strike="noStrike">
                          <a:effectLst/>
                        </a:rPr>
                        <a:t>600999.SH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000" u="none" strike="noStrike">
                          <a:effectLst/>
                        </a:rPr>
                        <a:t>招商证券</a:t>
                      </a:r>
                      <a:endParaRPr lang="zh-CN" altLang="en-US" sz="10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u="none" strike="noStrike">
                          <a:effectLst/>
                        </a:rPr>
                        <a:t>8.9494</a:t>
                      </a:r>
                      <a:endParaRPr lang="en-US" altLang="zh-CN" sz="10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u="none" strike="noStrike" dirty="0">
                          <a:effectLst/>
                        </a:rPr>
                        <a:t>56.2463</a:t>
                      </a:r>
                      <a:endParaRPr lang="en-US" altLang="zh-CN" sz="10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u="none" strike="noStrike" dirty="0">
                          <a:effectLst/>
                        </a:rPr>
                        <a:t>4.5381</a:t>
                      </a:r>
                      <a:endParaRPr lang="en-US" altLang="zh-CN" sz="10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u="none" strike="noStrike" dirty="0">
                          <a:effectLst/>
                        </a:rPr>
                        <a:t>30.8000</a:t>
                      </a:r>
                      <a:endParaRPr lang="en-US" altLang="zh-CN" sz="10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</a:tr>
              <a:tr h="18060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u="none" strike="noStrike">
                          <a:effectLst/>
                        </a:rPr>
                        <a:t>000728.SZ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000" u="none" strike="noStrike">
                          <a:effectLst/>
                        </a:rPr>
                        <a:t>国元证券</a:t>
                      </a:r>
                      <a:endParaRPr lang="zh-CN" altLang="en-US" sz="10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u="none" strike="noStrike">
                          <a:effectLst/>
                        </a:rPr>
                        <a:t>9.9455</a:t>
                      </a:r>
                      <a:endParaRPr lang="en-US" altLang="zh-CN" sz="10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u="none" strike="noStrike">
                          <a:effectLst/>
                        </a:rPr>
                        <a:t>49.0687</a:t>
                      </a:r>
                      <a:endParaRPr lang="en-US" altLang="zh-CN" sz="10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u="none" strike="noStrike" dirty="0">
                          <a:effectLst/>
                        </a:rPr>
                        <a:t>3.8551</a:t>
                      </a:r>
                      <a:endParaRPr lang="en-US" altLang="zh-CN" sz="10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u="none" strike="noStrike" dirty="0">
                          <a:effectLst/>
                        </a:rPr>
                        <a:t>34.2700</a:t>
                      </a:r>
                      <a:endParaRPr lang="en-US" altLang="zh-CN" sz="10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</a:tr>
              <a:tr h="18060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u="none" strike="noStrike">
                          <a:effectLst/>
                        </a:rPr>
                        <a:t>601688.SH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000" u="none" strike="noStrike">
                          <a:effectLst/>
                        </a:rPr>
                        <a:t>华泰证券</a:t>
                      </a:r>
                      <a:endParaRPr lang="zh-CN" altLang="en-US" sz="10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u="none" strike="noStrike">
                          <a:effectLst/>
                        </a:rPr>
                        <a:t>10.3392</a:t>
                      </a:r>
                      <a:endParaRPr lang="en-US" altLang="zh-CN" sz="10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u="none" strike="noStrike">
                          <a:effectLst/>
                        </a:rPr>
                        <a:t>33.7028</a:t>
                      </a:r>
                      <a:endParaRPr lang="en-US" altLang="zh-CN" sz="10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u="none" strike="noStrike" dirty="0">
                          <a:effectLst/>
                        </a:rPr>
                        <a:t>3.6611</a:t>
                      </a:r>
                      <a:endParaRPr lang="en-US" altLang="zh-CN" sz="10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u="none" strike="noStrike" dirty="0">
                          <a:effectLst/>
                        </a:rPr>
                        <a:t>27.0000</a:t>
                      </a:r>
                      <a:endParaRPr lang="en-US" altLang="zh-CN" sz="10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</a:tr>
              <a:tr h="18060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u="none" strike="noStrike">
                          <a:effectLst/>
                        </a:rPr>
                        <a:t>002673.SZ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000" u="none" strike="noStrike">
                          <a:effectLst/>
                        </a:rPr>
                        <a:t>西部证券</a:t>
                      </a:r>
                      <a:endParaRPr lang="zh-CN" altLang="en-US" sz="10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u="none" strike="noStrike">
                          <a:effectLst/>
                        </a:rPr>
                        <a:t>17.9172</a:t>
                      </a:r>
                      <a:endParaRPr lang="en-US" altLang="zh-CN" sz="10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u="none" strike="noStrike">
                          <a:effectLst/>
                        </a:rPr>
                        <a:t>91.2466</a:t>
                      </a:r>
                      <a:endParaRPr lang="en-US" altLang="zh-CN" sz="10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u="none" strike="noStrike" dirty="0">
                          <a:effectLst/>
                        </a:rPr>
                        <a:t>6.2132</a:t>
                      </a:r>
                      <a:endParaRPr lang="en-US" altLang="zh-CN" sz="10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u="none" strike="noStrike" dirty="0">
                          <a:effectLst/>
                        </a:rPr>
                        <a:t>44.1600</a:t>
                      </a:r>
                      <a:endParaRPr lang="en-US" altLang="zh-CN" sz="10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</a:tr>
              <a:tr h="18060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u="none" strike="noStrike">
                          <a:effectLst/>
                        </a:rPr>
                        <a:t>600109.SH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000" u="none" strike="noStrike">
                          <a:effectLst/>
                        </a:rPr>
                        <a:t>国金证券</a:t>
                      </a:r>
                      <a:endParaRPr lang="zh-CN" altLang="en-US" sz="10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u="none" strike="noStrike">
                          <a:effectLst/>
                        </a:rPr>
                        <a:t>29.6109</a:t>
                      </a:r>
                      <a:endParaRPr lang="en-US" altLang="zh-CN" sz="10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u="none" strike="noStrike">
                          <a:effectLst/>
                        </a:rPr>
                        <a:t>86.9891</a:t>
                      </a:r>
                      <a:endParaRPr lang="en-US" altLang="zh-CN" sz="10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u="none" strike="noStrike">
                          <a:effectLst/>
                        </a:rPr>
                        <a:t>7.3732</a:t>
                      </a:r>
                      <a:endParaRPr lang="en-US" altLang="zh-CN" sz="10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u="none" strike="noStrike" dirty="0">
                          <a:effectLst/>
                        </a:rPr>
                        <a:t>25.6500</a:t>
                      </a:r>
                      <a:endParaRPr lang="en-US" altLang="zh-CN" sz="10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</a:tr>
              <a:tr h="18060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u="none" strike="noStrike">
                          <a:effectLst/>
                        </a:rPr>
                        <a:t>000712.SZ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000" u="none" strike="noStrike">
                          <a:effectLst/>
                        </a:rPr>
                        <a:t>锦龙股份</a:t>
                      </a:r>
                      <a:endParaRPr lang="zh-CN" altLang="en-US" sz="10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u="none" strike="noStrike">
                          <a:effectLst/>
                        </a:rPr>
                        <a:t>44.3015</a:t>
                      </a:r>
                      <a:endParaRPr lang="en-US" altLang="zh-CN" sz="10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u="none" strike="noStrike">
                          <a:effectLst/>
                        </a:rPr>
                        <a:t>117.1126</a:t>
                      </a:r>
                      <a:endParaRPr lang="en-US" altLang="zh-CN" sz="10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u="none" strike="noStrike">
                          <a:effectLst/>
                        </a:rPr>
                        <a:t>14.3526</a:t>
                      </a:r>
                      <a:endParaRPr lang="en-US" altLang="zh-CN" sz="10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u="none" strike="noStrike" dirty="0">
                          <a:effectLst/>
                        </a:rPr>
                        <a:t>39.2500</a:t>
                      </a:r>
                      <a:endParaRPr lang="en-US" altLang="zh-CN" sz="10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</a:tr>
              <a:tr h="18060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u="none" strike="noStrike">
                          <a:effectLst/>
                        </a:rPr>
                        <a:t>601198.SH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000" u="none" strike="noStrike">
                          <a:effectLst/>
                        </a:rPr>
                        <a:t>东兴证券</a:t>
                      </a:r>
                      <a:endParaRPr lang="zh-CN" altLang="en-US" sz="10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u="none" strike="noStrike">
                          <a:effectLst/>
                        </a:rPr>
                        <a:t>82.9803</a:t>
                      </a:r>
                      <a:endParaRPr lang="en-US" altLang="zh-CN" sz="10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u="none" strike="noStrike">
                          <a:effectLst/>
                        </a:rPr>
                        <a:t>58.2086</a:t>
                      </a:r>
                      <a:endParaRPr lang="en-US" altLang="zh-CN" sz="10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u="none" strike="noStrike">
                          <a:effectLst/>
                        </a:rPr>
                        <a:t>5.0863</a:t>
                      </a:r>
                      <a:endParaRPr lang="en-US" altLang="zh-CN" sz="10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u="none" strike="noStrike" dirty="0">
                          <a:effectLst/>
                        </a:rPr>
                        <a:t>24.1900</a:t>
                      </a:r>
                      <a:endParaRPr lang="en-US" altLang="zh-CN" sz="10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</a:tr>
              <a:tr h="18060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u="none" strike="noStrike">
                          <a:effectLst/>
                        </a:rPr>
                        <a:t>002736.SZ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000" u="none" strike="noStrike">
                          <a:effectLst/>
                        </a:rPr>
                        <a:t>国信证券</a:t>
                      </a:r>
                      <a:endParaRPr lang="zh-CN" altLang="en-US" sz="10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u="none" strike="noStrike">
                          <a:effectLst/>
                        </a:rPr>
                        <a:t>117.3228</a:t>
                      </a:r>
                      <a:endParaRPr lang="en-US" altLang="zh-CN" sz="10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u="none" strike="noStrike">
                          <a:effectLst/>
                        </a:rPr>
                        <a:t>36.7673</a:t>
                      </a:r>
                      <a:endParaRPr lang="en-US" altLang="zh-CN" sz="10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u="none" strike="noStrike">
                          <a:effectLst/>
                        </a:rPr>
                        <a:t>5.5244</a:t>
                      </a:r>
                      <a:endParaRPr lang="en-US" altLang="zh-CN" sz="10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u="none" strike="noStrike" dirty="0">
                          <a:effectLst/>
                        </a:rPr>
                        <a:t>22.0800</a:t>
                      </a:r>
                      <a:endParaRPr lang="en-US" altLang="zh-CN" sz="10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42844" y="119698"/>
            <a:ext cx="67334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附</a:t>
            </a:r>
            <a:r>
              <a:rPr lang="zh-CN" altLang="en-US" sz="24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录</a:t>
            </a:r>
            <a:r>
              <a:rPr lang="en-US" altLang="zh-CN" sz="24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3</a:t>
            </a:r>
            <a:r>
              <a:rPr lang="zh-CN" altLang="en-US" sz="24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：</a:t>
            </a:r>
            <a:r>
              <a:rPr lang="en-US" altLang="zh-CN" sz="24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</a:t>
            </a:r>
            <a:r>
              <a:rPr lang="zh-CN" altLang="en-US" sz="24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最新保险，券商年涨幅回顾</a:t>
            </a:r>
          </a:p>
        </p:txBody>
      </p:sp>
    </p:spTree>
    <p:extLst>
      <p:ext uri="{BB962C8B-B14F-4D97-AF65-F5344CB8AC3E}">
        <p14:creationId xmlns="" xmlns:p14="http://schemas.microsoft.com/office/powerpoint/2010/main" val="2525292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FF8A3D-5F6C-47EA-B332-4FED93DF0873}" type="slidenum">
              <a:rPr lang="zh-CN" altLang="en-US" smtClean="0"/>
              <a:pPr>
                <a:defRPr/>
              </a:pPr>
              <a:t>2</a:t>
            </a:fld>
            <a:endParaRPr lang="zh-CN" altLang="en-US"/>
          </a:p>
        </p:txBody>
      </p:sp>
      <p:sp>
        <p:nvSpPr>
          <p:cNvPr id="3" name="文本框 5"/>
          <p:cNvSpPr txBox="1"/>
          <p:nvPr/>
        </p:nvSpPr>
        <p:spPr>
          <a:xfrm>
            <a:off x="395536" y="116632"/>
            <a:ext cx="30732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1.1 </a:t>
            </a:r>
            <a:r>
              <a:rPr lang="zh-CN" altLang="en-US" sz="28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一周市场热点</a:t>
            </a:r>
            <a:endParaRPr lang="zh-CN" altLang="en-US" sz="2800" b="1" dirty="0">
              <a:solidFill>
                <a:srgbClr val="FFFF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764704"/>
            <a:ext cx="9036496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200" dirty="0" smtClean="0"/>
              <a:t>国内：</a:t>
            </a:r>
            <a:endParaRPr lang="en-US" altLang="zh-CN" sz="1200" dirty="0" smtClean="0"/>
          </a:p>
          <a:p>
            <a:pPr marL="342900" indent="-342900">
              <a:buAutoNum type="arabicPeriod"/>
            </a:pPr>
            <a:r>
              <a:rPr lang="en-US" altLang="zh-CN" sz="1200" b="1" dirty="0" smtClean="0"/>
              <a:t>3</a:t>
            </a:r>
            <a:r>
              <a:rPr lang="zh-CN" altLang="en-US" sz="1200" b="1" dirty="0"/>
              <a:t>月份汇丰</a:t>
            </a:r>
            <a:r>
              <a:rPr lang="en-US" altLang="zh-CN" sz="1200" b="1" dirty="0"/>
              <a:t>PMI</a:t>
            </a:r>
            <a:r>
              <a:rPr lang="zh-CN" altLang="en-US" sz="1200" b="1" dirty="0"/>
              <a:t>创下近</a:t>
            </a:r>
            <a:r>
              <a:rPr lang="en-US" altLang="zh-CN" sz="1200" b="1" dirty="0"/>
              <a:t>11</a:t>
            </a:r>
            <a:r>
              <a:rPr lang="zh-CN" altLang="en-US" sz="1200" b="1" dirty="0"/>
              <a:t>个月以来的新低，预览值为</a:t>
            </a:r>
            <a:r>
              <a:rPr lang="en-US" altLang="zh-CN" sz="1200" b="1" dirty="0"/>
              <a:t>49.2</a:t>
            </a:r>
            <a:r>
              <a:rPr lang="zh-CN" altLang="en-US" sz="1200" dirty="0"/>
              <a:t>，远低于前值</a:t>
            </a:r>
            <a:r>
              <a:rPr lang="en-US" altLang="zh-CN" sz="1200" dirty="0"/>
              <a:t>50.7</a:t>
            </a:r>
            <a:r>
              <a:rPr lang="zh-CN" altLang="en-US" sz="1200" dirty="0"/>
              <a:t>和市场预期值</a:t>
            </a:r>
            <a:r>
              <a:rPr lang="en-US" altLang="zh-CN" sz="1200" dirty="0"/>
              <a:t>50.3</a:t>
            </a:r>
            <a:r>
              <a:rPr lang="zh-CN" altLang="en-US" sz="1200" dirty="0" smtClean="0"/>
              <a:t>。</a:t>
            </a:r>
            <a:endParaRPr lang="en-US" altLang="zh-CN" sz="1200" dirty="0" smtClean="0"/>
          </a:p>
          <a:p>
            <a:pPr marL="342900" indent="-342900">
              <a:buFontTx/>
              <a:buAutoNum type="arabicPeriod"/>
            </a:pPr>
            <a:r>
              <a:rPr lang="zh-CN" altLang="en-US" sz="1200" dirty="0"/>
              <a:t>周二中登公司最新数据显示，上周深沪两交易所新增基金开户数为</a:t>
            </a:r>
            <a:r>
              <a:rPr lang="en-US" altLang="zh-CN" sz="1200" dirty="0"/>
              <a:t>600896</a:t>
            </a:r>
            <a:r>
              <a:rPr lang="zh-CN" altLang="en-US" sz="1200" dirty="0"/>
              <a:t>户，较前一周的</a:t>
            </a:r>
            <a:r>
              <a:rPr lang="en-US" altLang="zh-CN" sz="1200" dirty="0"/>
              <a:t>448277</a:t>
            </a:r>
            <a:r>
              <a:rPr lang="zh-CN" altLang="en-US" sz="1200" dirty="0"/>
              <a:t>户上升</a:t>
            </a:r>
            <a:r>
              <a:rPr lang="en-US" altLang="zh-CN" sz="1200" dirty="0"/>
              <a:t>34.05%</a:t>
            </a:r>
            <a:r>
              <a:rPr lang="zh-CN" altLang="en-US" sz="1200" dirty="0" smtClean="0"/>
              <a:t>。</a:t>
            </a:r>
            <a:endParaRPr lang="en-US" altLang="zh-CN" sz="1200" dirty="0" smtClean="0"/>
          </a:p>
          <a:p>
            <a:pPr marL="342900" indent="-342900">
              <a:buFontTx/>
              <a:buAutoNum type="arabicPeriod"/>
            </a:pPr>
            <a:r>
              <a:rPr lang="zh-CN" altLang="en-US" sz="1200" dirty="0"/>
              <a:t>中共中央政治局</a:t>
            </a:r>
            <a:r>
              <a:rPr lang="en-US" altLang="zh-CN" sz="1200" dirty="0"/>
              <a:t>3</a:t>
            </a:r>
            <a:r>
              <a:rPr lang="zh-CN" altLang="en-US" sz="1200" dirty="0"/>
              <a:t>月</a:t>
            </a:r>
            <a:r>
              <a:rPr lang="en-US" altLang="zh-CN" sz="1200" dirty="0"/>
              <a:t>24</a:t>
            </a:r>
            <a:r>
              <a:rPr lang="zh-CN" altLang="en-US" sz="1200" dirty="0"/>
              <a:t>日召开会议， </a:t>
            </a:r>
            <a:r>
              <a:rPr lang="zh-CN" altLang="en-US" sz="1200" b="1" dirty="0"/>
              <a:t>审议通过广东、天津、福建自由贸易试验区总体方案</a:t>
            </a:r>
            <a:r>
              <a:rPr lang="zh-CN" altLang="en-US" sz="1200" dirty="0"/>
              <a:t>，以及进一步深化上海自由贸易试验区改革开放方案。</a:t>
            </a:r>
            <a:endParaRPr lang="en-GB" altLang="zh-CN" sz="1200" dirty="0" smtClean="0"/>
          </a:p>
          <a:p>
            <a:pPr marL="342900" indent="-342900">
              <a:buFontTx/>
              <a:buAutoNum type="arabicPeriod"/>
            </a:pPr>
            <a:r>
              <a:rPr lang="zh-CN" altLang="en-US" sz="1200" dirty="0"/>
              <a:t>国家统计局</a:t>
            </a:r>
            <a:r>
              <a:rPr lang="en-US" altLang="zh-CN" sz="1200" dirty="0"/>
              <a:t>3</a:t>
            </a:r>
            <a:r>
              <a:rPr lang="zh-CN" altLang="en-US" sz="1200" dirty="0"/>
              <a:t>月</a:t>
            </a:r>
            <a:r>
              <a:rPr lang="en-US" altLang="zh-CN" sz="1200" dirty="0"/>
              <a:t>27</a:t>
            </a:r>
            <a:r>
              <a:rPr lang="zh-CN" altLang="en-US" sz="1200" dirty="0"/>
              <a:t>日公布数据显示，</a:t>
            </a:r>
            <a:r>
              <a:rPr lang="en-US" altLang="zh-CN" sz="1200" b="1" dirty="0"/>
              <a:t>1-2</a:t>
            </a:r>
            <a:r>
              <a:rPr lang="zh-CN" altLang="en-US" sz="1200" b="1" dirty="0"/>
              <a:t>月份，全国规模以上工业企业实现利润总额</a:t>
            </a:r>
            <a:r>
              <a:rPr lang="en-US" altLang="zh-CN" sz="1200" b="1" dirty="0"/>
              <a:t>7452.4</a:t>
            </a:r>
            <a:r>
              <a:rPr lang="zh-CN" altLang="en-US" sz="1200" b="1" dirty="0"/>
              <a:t>亿元，同比下降</a:t>
            </a:r>
            <a:r>
              <a:rPr lang="en-US" altLang="zh-CN" sz="1200" b="1" dirty="0"/>
              <a:t>4.2%</a:t>
            </a:r>
            <a:r>
              <a:rPr lang="zh-CN" altLang="en-US" sz="1200" dirty="0" smtClean="0"/>
              <a:t>。</a:t>
            </a:r>
            <a:endParaRPr lang="en-GB" altLang="zh-CN" sz="1200" dirty="0" smtClean="0"/>
          </a:p>
          <a:p>
            <a:pPr marL="342900" indent="-342900">
              <a:buFontTx/>
              <a:buAutoNum type="arabicPeriod"/>
            </a:pPr>
            <a:r>
              <a:rPr lang="zh-CN" altLang="en-US" sz="1200" dirty="0"/>
              <a:t>习近</a:t>
            </a:r>
            <a:r>
              <a:rPr lang="zh-CN" altLang="en-US" sz="1200" dirty="0" smtClean="0"/>
              <a:t>平出席</a:t>
            </a:r>
            <a:r>
              <a:rPr lang="zh-CN" altLang="en-US" sz="1200" dirty="0"/>
              <a:t>博鳌论坛开幕式并</a:t>
            </a:r>
            <a:r>
              <a:rPr lang="zh-CN" altLang="en-US" sz="1200" dirty="0" smtClean="0"/>
              <a:t>演讲。</a:t>
            </a:r>
            <a:endParaRPr lang="en-US" altLang="zh-CN" sz="1200" dirty="0" smtClean="0"/>
          </a:p>
          <a:p>
            <a:pPr marL="342900" indent="-342900">
              <a:buFontTx/>
              <a:buAutoNum type="arabicPeriod"/>
            </a:pPr>
            <a:r>
              <a:rPr lang="zh-CN" altLang="en-US" sz="1200" dirty="0"/>
              <a:t>国务院：加快推进实施</a:t>
            </a:r>
            <a:r>
              <a:rPr lang="zh-CN" altLang="en-US" sz="1200" b="1" dirty="0"/>
              <a:t>“中国制造</a:t>
            </a:r>
            <a:r>
              <a:rPr lang="en-US" altLang="zh-CN" sz="1200" b="1" dirty="0"/>
              <a:t>2025”</a:t>
            </a:r>
            <a:r>
              <a:rPr lang="zh-CN" altLang="en-US" sz="1200" dirty="0"/>
              <a:t>实现制造业</a:t>
            </a:r>
            <a:r>
              <a:rPr lang="zh-CN" altLang="en-US" sz="1200" dirty="0" smtClean="0"/>
              <a:t>升级。</a:t>
            </a:r>
            <a:endParaRPr lang="en-US" altLang="zh-CN" sz="1200" dirty="0" smtClean="0"/>
          </a:p>
          <a:p>
            <a:pPr marL="342900" indent="-342900">
              <a:buFontTx/>
              <a:buAutoNum type="arabicPeriod"/>
            </a:pPr>
            <a:r>
              <a:rPr lang="zh-CN" altLang="en-US" sz="1200" dirty="0"/>
              <a:t>发改委：汽柴油从</a:t>
            </a:r>
            <a:r>
              <a:rPr lang="en-US" altLang="zh-CN" sz="1200" dirty="0"/>
              <a:t>27</a:t>
            </a:r>
            <a:r>
              <a:rPr lang="zh-CN" altLang="en-US" sz="1200" dirty="0"/>
              <a:t>日零点起每吨下调</a:t>
            </a:r>
            <a:r>
              <a:rPr lang="en-US" altLang="zh-CN" sz="1200" dirty="0"/>
              <a:t>240</a:t>
            </a:r>
            <a:r>
              <a:rPr lang="zh-CN" altLang="en-US" sz="1200" dirty="0"/>
              <a:t>、</a:t>
            </a:r>
            <a:r>
              <a:rPr lang="en-US" altLang="zh-CN" sz="1200" dirty="0"/>
              <a:t>230</a:t>
            </a:r>
            <a:r>
              <a:rPr lang="zh-CN" altLang="en-US" sz="1200" dirty="0"/>
              <a:t>元；折合每升</a:t>
            </a:r>
            <a:r>
              <a:rPr lang="en-US" altLang="zh-CN" sz="1200" dirty="0"/>
              <a:t>90</a:t>
            </a:r>
            <a:r>
              <a:rPr lang="zh-CN" altLang="en-US" sz="1200" dirty="0"/>
              <a:t>号汽油降</a:t>
            </a:r>
            <a:r>
              <a:rPr lang="en-US" altLang="zh-CN" sz="1200" dirty="0"/>
              <a:t>0.18</a:t>
            </a:r>
            <a:r>
              <a:rPr lang="zh-CN" altLang="en-US" sz="1200" dirty="0"/>
              <a:t>元，</a:t>
            </a:r>
            <a:r>
              <a:rPr lang="en-US" altLang="zh-CN" sz="1200" dirty="0"/>
              <a:t>0</a:t>
            </a:r>
            <a:r>
              <a:rPr lang="zh-CN" altLang="en-US" sz="1200" dirty="0"/>
              <a:t>号柴油降</a:t>
            </a:r>
            <a:r>
              <a:rPr lang="en-US" altLang="zh-CN" sz="1200" dirty="0"/>
              <a:t>0.20</a:t>
            </a:r>
            <a:r>
              <a:rPr lang="zh-CN" altLang="en-US" sz="1200" dirty="0"/>
              <a:t>元；本次油价调整为国内成品油价格年内第三次下跌</a:t>
            </a:r>
            <a:r>
              <a:rPr lang="zh-CN" altLang="en-US" sz="1200" dirty="0" smtClean="0"/>
              <a:t>。</a:t>
            </a:r>
            <a:endParaRPr lang="en-US" altLang="zh-CN" sz="1200" dirty="0" smtClean="0"/>
          </a:p>
          <a:p>
            <a:pPr marL="342900" indent="-342900">
              <a:buFontTx/>
              <a:buAutoNum type="arabicPeriod"/>
            </a:pPr>
            <a:r>
              <a:rPr lang="en-US" altLang="zh-CN" sz="1200" dirty="0"/>
              <a:t>3</a:t>
            </a:r>
            <a:r>
              <a:rPr lang="zh-CN" altLang="en-US" sz="1200" dirty="0"/>
              <a:t>月</a:t>
            </a:r>
            <a:r>
              <a:rPr lang="en-US" altLang="zh-CN" sz="1200" dirty="0"/>
              <a:t>26</a:t>
            </a:r>
            <a:r>
              <a:rPr lang="zh-CN" altLang="en-US" sz="1200" dirty="0"/>
              <a:t>日接近证监会人士透露，今年审核权可能都不会下放，注册制推出尚早。市场原本预期，上市审核权有望在今年</a:t>
            </a:r>
            <a:r>
              <a:rPr lang="en-US" altLang="zh-CN" sz="1200" dirty="0"/>
              <a:t>6</a:t>
            </a:r>
            <a:r>
              <a:rPr lang="zh-CN" altLang="en-US" sz="1200" dirty="0"/>
              <a:t>月底下放沪深交易所</a:t>
            </a:r>
            <a:r>
              <a:rPr lang="zh-CN" altLang="en-US" sz="1200" dirty="0" smtClean="0"/>
              <a:t>。</a:t>
            </a:r>
            <a:endParaRPr lang="en-US" altLang="zh-CN" sz="1200" dirty="0" smtClean="0"/>
          </a:p>
          <a:p>
            <a:pPr marL="342900" indent="-342900">
              <a:buFontTx/>
              <a:buAutoNum type="arabicPeriod"/>
            </a:pPr>
            <a:r>
              <a:rPr lang="zh-CN" altLang="en-US" sz="1200" dirty="0"/>
              <a:t>国土资源部和住房城乡建设部近日联合下发通知，优化住房及用地供应结构促进房地产市场平稳健康发展。</a:t>
            </a:r>
            <a:endParaRPr lang="en-US" altLang="zh-CN" sz="1200" dirty="0"/>
          </a:p>
          <a:p>
            <a:pPr marL="342900" indent="-342900">
              <a:buAutoNum type="arabicPeriod"/>
            </a:pPr>
            <a:endParaRPr lang="en-US" altLang="zh-CN" sz="1200" dirty="0"/>
          </a:p>
          <a:p>
            <a:r>
              <a:rPr lang="zh-CN" altLang="en-US" sz="1200" dirty="0" smtClean="0"/>
              <a:t>国际：</a:t>
            </a:r>
            <a:endParaRPr lang="en-US" altLang="zh-CN" sz="1200" dirty="0" smtClean="0"/>
          </a:p>
          <a:p>
            <a:pPr marL="342900" indent="-342900">
              <a:buFontTx/>
              <a:buAutoNum type="arabicPeriod"/>
            </a:pPr>
            <a:r>
              <a:rPr lang="zh-CN" altLang="en-US" sz="1200" dirty="0"/>
              <a:t>阿拉伯半岛国家也门发生大规模</a:t>
            </a:r>
            <a:r>
              <a:rPr lang="zh-CN" altLang="en-US" sz="1200" dirty="0" smtClean="0"/>
              <a:t>战乱；</a:t>
            </a:r>
            <a:r>
              <a:rPr lang="zh-CN" altLang="en-US" sz="1200" dirty="0"/>
              <a:t>原油强势</a:t>
            </a:r>
            <a:r>
              <a:rPr lang="zh-CN" altLang="en-US" sz="1200" dirty="0" smtClean="0"/>
              <a:t>反弹。</a:t>
            </a:r>
            <a:endParaRPr lang="en-US" altLang="zh-CN" sz="1200" dirty="0" smtClean="0"/>
          </a:p>
          <a:p>
            <a:pPr marL="342900" indent="-342900">
              <a:buFontTx/>
              <a:buAutoNum type="arabicPeriod"/>
            </a:pPr>
            <a:r>
              <a:rPr lang="zh-CN" altLang="en-US" sz="1200" dirty="0"/>
              <a:t>周四（</a:t>
            </a:r>
            <a:r>
              <a:rPr lang="en-US" altLang="zh-CN" sz="1200" dirty="0"/>
              <a:t>3</a:t>
            </a:r>
            <a:r>
              <a:rPr lang="zh-CN" altLang="en-US" sz="1200" dirty="0"/>
              <a:t>月</a:t>
            </a:r>
            <a:r>
              <a:rPr lang="en-US" altLang="zh-CN" sz="1200" dirty="0"/>
              <a:t>26</a:t>
            </a:r>
            <a:r>
              <a:rPr lang="zh-CN" altLang="en-US" sz="1200" dirty="0"/>
              <a:t>日</a:t>
            </a:r>
            <a:r>
              <a:rPr lang="zh-CN" altLang="en-US" sz="1200" dirty="0" smtClean="0"/>
              <a:t>）</a:t>
            </a:r>
            <a:r>
              <a:rPr lang="zh-CN" altLang="en-US" sz="1200" dirty="0"/>
              <a:t>中东局势的发展引发市场的风险规避情绪</a:t>
            </a:r>
            <a:r>
              <a:rPr lang="zh-CN" altLang="en-US" sz="1200" dirty="0" smtClean="0"/>
              <a:t>，</a:t>
            </a:r>
            <a:r>
              <a:rPr lang="zh-CN" altLang="en-US" sz="1200" dirty="0"/>
              <a:t>全球主要股指普遍</a:t>
            </a:r>
            <a:r>
              <a:rPr lang="zh-CN" altLang="en-US" sz="1200" dirty="0" smtClean="0"/>
              <a:t>下跌</a:t>
            </a:r>
            <a:r>
              <a:rPr lang="zh-CN" altLang="en-US" sz="1200" dirty="0"/>
              <a:t>。</a:t>
            </a:r>
            <a:r>
              <a:rPr lang="zh-CN" altLang="en-US" sz="1200" dirty="0" smtClean="0"/>
              <a:t>美国</a:t>
            </a:r>
            <a:r>
              <a:rPr lang="zh-CN" altLang="en-US" sz="1200" dirty="0"/>
              <a:t>股市连续四日收跌，标普吐尽今年年内</a:t>
            </a:r>
            <a:r>
              <a:rPr lang="zh-CN" altLang="en-US" sz="1200" dirty="0" smtClean="0"/>
              <a:t>涨幅。</a:t>
            </a:r>
            <a:endParaRPr lang="en-US" altLang="zh-CN" sz="1200" dirty="0" smtClean="0"/>
          </a:p>
          <a:p>
            <a:pPr marL="342900" indent="-342900">
              <a:buFontTx/>
              <a:buAutoNum type="arabicPeriod"/>
            </a:pPr>
            <a:r>
              <a:rPr lang="zh-CN" altLang="en-US" sz="1200" dirty="0"/>
              <a:t>卡夫食品和亨氏重磅</a:t>
            </a:r>
            <a:r>
              <a:rPr lang="zh-CN" altLang="en-US" sz="1200" dirty="0" smtClean="0"/>
              <a:t>合并，</a:t>
            </a:r>
            <a:r>
              <a:rPr lang="zh-CN" altLang="en-US" sz="1200" dirty="0"/>
              <a:t>创建卡夫亨氏公司（</a:t>
            </a:r>
            <a:r>
              <a:rPr lang="en-GB" altLang="zh-CN" sz="1200" dirty="0"/>
              <a:t>The Kraft Heinz Co.</a:t>
            </a:r>
            <a:r>
              <a:rPr lang="zh-CN" altLang="en-GB" sz="1200" dirty="0"/>
              <a:t>）。</a:t>
            </a:r>
            <a:r>
              <a:rPr lang="zh-CN" altLang="en-US" sz="1200" dirty="0"/>
              <a:t>合并后的卡夫亨氏将成为北美地区第三大食品和饮料公司</a:t>
            </a:r>
            <a:r>
              <a:rPr lang="zh-CN" altLang="en-US" sz="1200" dirty="0" smtClean="0"/>
              <a:t>。</a:t>
            </a:r>
            <a:endParaRPr lang="en-US" altLang="zh-CN" sz="1200" dirty="0" smtClean="0"/>
          </a:p>
          <a:p>
            <a:pPr marL="342900" indent="-342900">
              <a:buFontTx/>
              <a:buAutoNum type="arabicPeriod"/>
            </a:pPr>
            <a:endParaRPr lang="en-US" altLang="zh-CN" sz="1200" dirty="0" smtClean="0"/>
          </a:p>
          <a:p>
            <a:pPr marL="342900" indent="-342900">
              <a:buFontTx/>
              <a:buAutoNum type="arabicPeriod"/>
            </a:pPr>
            <a:endParaRPr lang="en-US" altLang="zh-CN" sz="1200" dirty="0" smtClean="0"/>
          </a:p>
          <a:p>
            <a:pPr marL="342900" indent="-342900">
              <a:buFontTx/>
              <a:buAutoNum type="arabicPeriod"/>
            </a:pPr>
            <a:endParaRPr lang="zh-CN" altLang="en-US" sz="1200" dirty="0"/>
          </a:p>
          <a:p>
            <a:pPr marL="342900" indent="-342900">
              <a:buAutoNum type="arabicPeriod"/>
            </a:pPr>
            <a:endParaRPr lang="en-US" altLang="zh-CN" sz="1200" dirty="0"/>
          </a:p>
          <a:p>
            <a:pPr marL="342900" indent="-342900">
              <a:buAutoNum type="arabicPeriod"/>
            </a:pPr>
            <a:endParaRPr lang="en-US" altLang="zh-CN" sz="1200" dirty="0" smtClean="0"/>
          </a:p>
        </p:txBody>
      </p:sp>
    </p:spTree>
    <p:extLst>
      <p:ext uri="{BB962C8B-B14F-4D97-AF65-F5344CB8AC3E}">
        <p14:creationId xmlns="" xmlns:p14="http://schemas.microsoft.com/office/powerpoint/2010/main" val="952346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图片 3" descr="沃胜资产管理01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9" name="标题 1"/>
          <p:cNvSpPr>
            <a:spLocks noGrp="1"/>
          </p:cNvSpPr>
          <p:nvPr>
            <p:ph type="ctrTitle"/>
          </p:nvPr>
        </p:nvSpPr>
        <p:spPr>
          <a:xfrm>
            <a:off x="642938" y="2857500"/>
            <a:ext cx="7772400" cy="1470025"/>
          </a:xfrm>
        </p:spPr>
        <p:txBody>
          <a:bodyPr/>
          <a:lstStyle/>
          <a:p>
            <a:r>
              <a:rPr lang="zh-CN" altLang="en-US" sz="5400" b="1" dirty="0" smtClean="0">
                <a:solidFill>
                  <a:schemeClr val="bg1"/>
                </a:solidFill>
              </a:rPr>
              <a:t>谢     谢 </a:t>
            </a:r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F3D8AA-525E-4344-981D-71FC0508C9A6}" type="slidenum">
              <a:rPr lang="zh-CN" altLang="en-US" smtClean="0"/>
              <a:pPr>
                <a:defRPr/>
              </a:pPr>
              <a:t>20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FF8A3D-5F6C-47EA-B332-4FED93DF0873}" type="slidenum">
              <a:rPr lang="zh-CN" altLang="en-US" smtClean="0"/>
              <a:pPr>
                <a:defRPr/>
              </a:pPr>
              <a:t>3</a:t>
            </a:fld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0" y="126386"/>
            <a:ext cx="43172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1.2 </a:t>
            </a:r>
            <a:r>
              <a:rPr lang="zh-CN" altLang="en-US" sz="20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市场表现：沪深、香港指数表现</a:t>
            </a:r>
            <a:endParaRPr lang="zh-CN" altLang="en-US" sz="2000" b="1" dirty="0">
              <a:solidFill>
                <a:srgbClr val="FFFF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95537" y="980728"/>
            <a:ext cx="84969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沪深两市：放量上涨</a:t>
            </a:r>
            <a:endParaRPr lang="en-US" altLang="zh-CN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dirty="0" smtClean="0">
                <a:latin typeface="楷体" panose="02010609060101010101" pitchFamily="49" charset="-122"/>
                <a:ea typeface="楷体" panose="02010609060101010101" pitchFamily="49" charset="-122"/>
              </a:rPr>
              <a:t>香港：缩量</a:t>
            </a:r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</a:rPr>
              <a:t>上涨</a:t>
            </a:r>
            <a:endParaRPr lang="en-US" altLang="zh-CN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587938057"/>
              </p:ext>
            </p:extLst>
          </p:nvPr>
        </p:nvGraphicFramePr>
        <p:xfrm>
          <a:off x="0" y="4221088"/>
          <a:ext cx="9144000" cy="201622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14149"/>
                <a:gridCol w="883035"/>
                <a:gridCol w="836391"/>
                <a:gridCol w="1016535"/>
                <a:gridCol w="1016535"/>
                <a:gridCol w="836391"/>
                <a:gridCol w="836391"/>
                <a:gridCol w="836391"/>
                <a:gridCol w="836391"/>
                <a:gridCol w="836391"/>
                <a:gridCol w="495400"/>
              </a:tblGrid>
              <a:tr h="504056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板块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三板成指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中小板指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创业板指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深证成指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上证综指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沪深</a:t>
                      </a:r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300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恒生红筹指数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恒生指数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上证</a:t>
                      </a:r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50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恒生国企指数</a:t>
                      </a:r>
                    </a:p>
                  </a:txBody>
                  <a:tcPr marL="0" marR="0" marT="0" marB="0" anchor="ctr"/>
                </a:tc>
              </a:tr>
              <a:tr h="504056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涨跌幅</a:t>
                      </a:r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(%)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12.11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6.11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4.97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2.63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2.04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2.03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2.02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0.46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0.32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-2.12 </a:t>
                      </a:r>
                    </a:p>
                  </a:txBody>
                  <a:tcPr marL="0" marR="0" marT="0" marB="0" anchor="ctr"/>
                </a:tc>
              </a:tr>
              <a:tr h="504056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成交量变动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42.49%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19.05%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26.20%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4.25%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7.71%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7.31%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0.75%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-8.98%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1.47%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-9.25%</a:t>
                      </a:r>
                    </a:p>
                  </a:txBody>
                  <a:tcPr marL="0" marR="0" marT="0" marB="0" anchor="ctr"/>
                </a:tc>
              </a:tr>
              <a:tr h="504056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今年以来涨跌幅</a:t>
                      </a:r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(%)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59.90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44.25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57.89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16.88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14.11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12.39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4.53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3.73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4.17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-0.72 </a:t>
                      </a: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graphicFrame>
        <p:nvGraphicFramePr>
          <p:cNvPr id="9" name="图表 8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3893773210"/>
              </p:ext>
            </p:extLst>
          </p:nvPr>
        </p:nvGraphicFramePr>
        <p:xfrm>
          <a:off x="0" y="1627059"/>
          <a:ext cx="9036496" cy="23059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="" xmlns:p14="http://schemas.microsoft.com/office/powerpoint/2010/main" val="3306103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FF8A3D-5F6C-47EA-B332-4FED93DF0873}" type="slidenum">
              <a:rPr lang="zh-CN" altLang="en-US" smtClean="0"/>
              <a:pPr>
                <a:defRPr/>
              </a:pPr>
              <a:t>4</a:t>
            </a:fld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0" y="126386"/>
            <a:ext cx="47051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1.2 </a:t>
            </a:r>
            <a:r>
              <a:rPr lang="zh-CN" altLang="en-US" sz="20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市场</a:t>
            </a:r>
            <a:r>
              <a:rPr lang="en-US" altLang="zh-CN" sz="20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3</a:t>
            </a:r>
            <a:r>
              <a:rPr lang="zh-CN" altLang="en-US" sz="20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月表现：沪深、香港指数表现</a:t>
            </a:r>
            <a:endParaRPr lang="zh-CN" altLang="en-US" sz="2000" b="1" dirty="0">
              <a:solidFill>
                <a:srgbClr val="FFFF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64704"/>
            <a:ext cx="9144000" cy="5657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1477806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FF8A3D-5F6C-47EA-B332-4FED93DF0873}" type="slidenum">
              <a:rPr lang="zh-CN" altLang="en-US" smtClean="0"/>
              <a:pPr>
                <a:defRPr/>
              </a:pPr>
              <a:t>5</a:t>
            </a:fld>
            <a:endParaRPr lang="zh-CN" altLang="en-US"/>
          </a:p>
        </p:txBody>
      </p:sp>
      <p:sp>
        <p:nvSpPr>
          <p:cNvPr id="6" name="文本框 5"/>
          <p:cNvSpPr txBox="1"/>
          <p:nvPr/>
        </p:nvSpPr>
        <p:spPr>
          <a:xfrm>
            <a:off x="107504" y="138261"/>
            <a:ext cx="32848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1.3 </a:t>
            </a:r>
            <a:r>
              <a:rPr lang="zh-CN" altLang="en-US" sz="20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市场表现：板块涨跌幅</a:t>
            </a:r>
            <a:endParaRPr lang="zh-CN" altLang="en-US" sz="2000" b="1" dirty="0">
              <a:solidFill>
                <a:srgbClr val="FFFF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graphicFrame>
        <p:nvGraphicFramePr>
          <p:cNvPr id="9" name="图表 8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1839706078"/>
              </p:ext>
            </p:extLst>
          </p:nvPr>
        </p:nvGraphicFramePr>
        <p:xfrm>
          <a:off x="-10676" y="764704"/>
          <a:ext cx="9154675" cy="5472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="" xmlns:p14="http://schemas.microsoft.com/office/powerpoint/2010/main" val="2953757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FF8A3D-5F6C-47EA-B332-4FED93DF0873}" type="slidenum">
              <a:rPr lang="zh-CN" altLang="en-US" smtClean="0"/>
              <a:pPr>
                <a:defRPr/>
              </a:pPr>
              <a:t>6</a:t>
            </a:fld>
            <a:endParaRPr lang="zh-CN" altLang="en-US"/>
          </a:p>
        </p:txBody>
      </p:sp>
      <p:sp>
        <p:nvSpPr>
          <p:cNvPr id="6" name="文本框 5"/>
          <p:cNvSpPr txBox="1"/>
          <p:nvPr/>
        </p:nvSpPr>
        <p:spPr>
          <a:xfrm>
            <a:off x="107504" y="138261"/>
            <a:ext cx="36728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1.3 3</a:t>
            </a:r>
            <a:r>
              <a:rPr lang="zh-CN" altLang="en-US" sz="20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月市场表现：板块涨跌幅</a:t>
            </a:r>
            <a:endParaRPr lang="zh-CN" altLang="en-US" sz="2000" b="1" dirty="0">
              <a:solidFill>
                <a:srgbClr val="FFFF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graphicFrame>
        <p:nvGraphicFramePr>
          <p:cNvPr id="5" name="图表 4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695532680"/>
              </p:ext>
            </p:extLst>
          </p:nvPr>
        </p:nvGraphicFramePr>
        <p:xfrm>
          <a:off x="-7118" y="764704"/>
          <a:ext cx="9043614" cy="55446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="" xmlns:p14="http://schemas.microsoft.com/office/powerpoint/2010/main" val="3350527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/>
          <p:cNvSpPr txBox="1"/>
          <p:nvPr/>
        </p:nvSpPr>
        <p:spPr>
          <a:xfrm>
            <a:off x="179512" y="692696"/>
            <a:ext cx="64087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chemeClr val="tx2">
                    <a:lumMod val="50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个股涨跌幅前二十位两周间比较</a:t>
            </a:r>
            <a:endParaRPr lang="zh-CN" altLang="en-US" sz="2800" b="1" dirty="0">
              <a:solidFill>
                <a:schemeClr val="tx2">
                  <a:lumMod val="50000"/>
                </a:schemeClr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FF8A3D-5F6C-47EA-B332-4FED93DF0873}" type="slidenum">
              <a:rPr lang="zh-CN" altLang="en-US" smtClean="0"/>
              <a:pPr>
                <a:defRPr/>
              </a:pPr>
              <a:t>7</a:t>
            </a:fld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251520" y="1124744"/>
            <a:ext cx="84969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上一周涨幅</a:t>
            </a:r>
            <a:r>
              <a:rPr lang="zh-CN" altLang="en-US" sz="1600" dirty="0">
                <a:latin typeface="楷体" panose="02010609060101010101" pitchFamily="49" charset="-122"/>
                <a:ea typeface="楷体" panose="02010609060101010101" pitchFamily="49" charset="-122"/>
              </a:rPr>
              <a:t>前二十位的股票</a:t>
            </a:r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行业</a:t>
            </a:r>
            <a:r>
              <a:rPr lang="zh-CN" altLang="en-US" sz="1600" dirty="0">
                <a:latin typeface="楷体" panose="02010609060101010101" pitchFamily="49" charset="-122"/>
                <a:ea typeface="楷体" panose="02010609060101010101" pitchFamily="49" charset="-122"/>
              </a:rPr>
              <a:t>中机械设备</a:t>
            </a:r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，</a:t>
            </a:r>
            <a:r>
              <a:rPr lang="zh-CN" altLang="en-US" sz="1600" dirty="0">
                <a:latin typeface="楷体" panose="02010609060101010101" pitchFamily="49" charset="-122"/>
                <a:ea typeface="楷体" panose="02010609060101010101" pitchFamily="49" charset="-122"/>
              </a:rPr>
              <a:t>电子</a:t>
            </a:r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居多；</a:t>
            </a:r>
            <a:r>
              <a:rPr lang="zh-CN" altLang="en-US" sz="1600" dirty="0">
                <a:latin typeface="楷体" panose="02010609060101010101" pitchFamily="49" charset="-122"/>
                <a:ea typeface="楷体" panose="02010609060101010101" pitchFamily="49" charset="-122"/>
              </a:rPr>
              <a:t>跌幅</a:t>
            </a:r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前</a:t>
            </a:r>
            <a:r>
              <a:rPr lang="en-US" altLang="zh-CN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20</a:t>
            </a:r>
            <a:r>
              <a:rPr lang="zh-CN" altLang="en-US" sz="1600" dirty="0">
                <a:latin typeface="楷体" panose="02010609060101010101" pitchFamily="49" charset="-122"/>
                <a:ea typeface="楷体" panose="02010609060101010101" pitchFamily="49" charset="-122"/>
              </a:rPr>
              <a:t>的股票行业</a:t>
            </a:r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中</a:t>
            </a:r>
            <a:r>
              <a:rPr lang="zh-CN" altLang="en-US" sz="1600" dirty="0">
                <a:latin typeface="楷体" panose="02010609060101010101" pitchFamily="49" charset="-122"/>
                <a:ea typeface="楷体" panose="02010609060101010101" pitchFamily="49" charset="-122"/>
              </a:rPr>
              <a:t>计算机居多</a:t>
            </a:r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。再前一周涨幅</a:t>
            </a:r>
            <a:r>
              <a:rPr lang="zh-CN" altLang="en-US" sz="1600" dirty="0">
                <a:latin typeface="楷体" panose="02010609060101010101" pitchFamily="49" charset="-122"/>
                <a:ea typeface="楷体" panose="02010609060101010101" pitchFamily="49" charset="-122"/>
              </a:rPr>
              <a:t>前二十位的</a:t>
            </a:r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股票</a:t>
            </a:r>
            <a:r>
              <a:rPr lang="zh-CN" altLang="en-US" sz="1600" dirty="0">
                <a:latin typeface="楷体" panose="02010609060101010101" pitchFamily="49" charset="-122"/>
                <a:ea typeface="楷体" panose="02010609060101010101" pitchFamily="49" charset="-122"/>
              </a:rPr>
              <a:t>行业中</a:t>
            </a:r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机械</a:t>
            </a:r>
            <a:r>
              <a:rPr lang="zh-CN" altLang="en-US" sz="1600" dirty="0">
                <a:latin typeface="楷体" panose="02010609060101010101" pitchFamily="49" charset="-122"/>
                <a:ea typeface="楷体" panose="02010609060101010101" pitchFamily="49" charset="-122"/>
              </a:rPr>
              <a:t>设备，计算机居多；跌幅前</a:t>
            </a:r>
            <a:r>
              <a:rPr lang="en-US" altLang="zh-CN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20</a:t>
            </a:r>
            <a:r>
              <a:rPr lang="zh-CN" altLang="en-US" sz="1600" dirty="0">
                <a:latin typeface="楷体" panose="02010609060101010101" pitchFamily="49" charset="-122"/>
                <a:ea typeface="楷体" panose="02010609060101010101" pitchFamily="49" charset="-122"/>
              </a:rPr>
              <a:t>的股票</a:t>
            </a:r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行业</a:t>
            </a:r>
            <a:r>
              <a:rPr lang="zh-CN" altLang="en-US" sz="1600" dirty="0">
                <a:latin typeface="楷体" panose="02010609060101010101" pitchFamily="49" charset="-122"/>
                <a:ea typeface="楷体" panose="02010609060101010101" pitchFamily="49" charset="-122"/>
              </a:rPr>
              <a:t>中医药生物，综合，汽车居多。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395536" y="116632"/>
            <a:ext cx="32848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1.4 </a:t>
            </a:r>
            <a:r>
              <a:rPr lang="zh-CN" altLang="en-US" sz="20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市场表现：领涨领跌股</a:t>
            </a:r>
            <a:endParaRPr lang="zh-CN" altLang="en-US" sz="2000" b="1" i="1" dirty="0">
              <a:solidFill>
                <a:srgbClr val="FFFF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058360042"/>
              </p:ext>
            </p:extLst>
          </p:nvPr>
        </p:nvGraphicFramePr>
        <p:xfrm>
          <a:off x="251520" y="1988840"/>
          <a:ext cx="8856984" cy="4259570"/>
        </p:xfrm>
        <a:graphic>
          <a:graphicData uri="http://schemas.openxmlformats.org/drawingml/2006/table">
            <a:tbl>
              <a:tblPr/>
              <a:tblGrid>
                <a:gridCol w="974163"/>
                <a:gridCol w="834998"/>
                <a:gridCol w="950970"/>
                <a:gridCol w="1344325"/>
                <a:gridCol w="144016"/>
                <a:gridCol w="1167414"/>
                <a:gridCol w="834998"/>
                <a:gridCol w="1021924"/>
                <a:gridCol w="1584176"/>
              </a:tblGrid>
              <a:tr h="247650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zh-CN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涨幅</a:t>
                      </a:r>
                      <a:r>
                        <a:rPr lang="en-US" altLang="zh-C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(%)</a:t>
                      </a:r>
                      <a:r>
                        <a:rPr lang="zh-CN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前</a:t>
                      </a:r>
                      <a:r>
                        <a:rPr lang="en-US" altLang="zh-C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20</a:t>
                      </a:r>
                      <a:r>
                        <a:rPr lang="zh-CN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位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zh-CN" altLang="en-US" sz="11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zh-CN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跌幅</a:t>
                      </a:r>
                      <a:r>
                        <a:rPr lang="en-US" altLang="zh-C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(%)</a:t>
                      </a:r>
                      <a:r>
                        <a:rPr lang="zh-CN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前</a:t>
                      </a:r>
                      <a:r>
                        <a:rPr lang="en-US" altLang="zh-C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20</a:t>
                      </a:r>
                      <a:r>
                        <a:rPr lang="zh-CN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位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171450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证券代码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证券简称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周涨跌幅</a:t>
                      </a:r>
                      <a:br>
                        <a:rPr lang="zh-CN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</a:br>
                      <a:r>
                        <a:rPr lang="en-US" altLang="zh-C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申万行业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CN" altLang="en-US" sz="11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证券代码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证券简称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周涨跌幅</a:t>
                      </a:r>
                      <a:b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</a:br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申万行业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0980"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603030.SH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全筑股份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61.1425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建筑装饰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601218.SH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吉鑫科技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-11.0735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电气设备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300430.SZ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诚益通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61.1352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机械设备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300364.SZ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中文在线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-10.6380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传媒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002657.SZ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中科金财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61.1029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计算机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600280.SH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中央商场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-9.7364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商业贸易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300159.SZ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新研股份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61.1010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机械设备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CN" altLang="en-US" sz="11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300250.SZ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初灵信息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-9.6376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通信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300433.SZ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蓝思科技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61.0834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电子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CN" altLang="en-US" sz="11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300369.SZ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绿盟科技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-9.6001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计算机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002747.SZ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埃斯顿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61.0827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机械设备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CN" altLang="en-US" sz="11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300229.SZ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拓尔思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-9.4288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计算机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002749.SZ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国光股份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61.0681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化工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CN" altLang="en-US" sz="11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300245.SZ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天玑科技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-8.4816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计算机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300175.SZ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朗源股份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61.0638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农林牧渔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CN" altLang="en-US" sz="11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000555.SZ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神州信息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-8.3875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计算机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300432.SZ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富临精工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61.0484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汽车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CN" altLang="en-US" sz="11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002646.SZ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青青稞酒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-8.0000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食品饮料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000020.SZ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深华发</a:t>
                      </a:r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A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61.0419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电子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CN" altLang="en-US" sz="11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002366.SZ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丹甫股份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-7.8341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家用电器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300428.SZ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四通新材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61.0300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有色金属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CN" altLang="en-US" sz="11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300291.SZ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华录百纳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-7.5259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传媒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603158.SH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腾龙股份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59.7992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汽车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CN" altLang="en-US" sz="11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300006.SZ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莱美药业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-7.4497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医药生物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002055.SZ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得润电子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57.4240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电子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CN" altLang="en-US" sz="11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002571.SZ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德力股份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-7.4386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轻工制造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300374.SZ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恒通科技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56.3098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建筑材料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CN" altLang="en-US" sz="11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002383.SZ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合众思壮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-7.4308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计算机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603268.SH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松发股份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51.9762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轻工制造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600536.SH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中国软件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-7.2740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计算机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603519.SH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立霸股份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49.6771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家用电器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600639.SH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浦东金桥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-7.1190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房地产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300288.SZ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朗玛信息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49.0915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传媒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002192.SZ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*ST</a:t>
                      </a:r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路翔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-7.1146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化工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300144.SZ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宋城演艺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46.7066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休闲服务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002746.SZ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仙坛股份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-6.8789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农林牧渔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600623.SH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双钱股份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46.4187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化工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002201.SZ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九鼎新材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-6.8406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化工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002354.SZ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科冕木业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46.4174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传媒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002268.SZ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卫士通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-6.8182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计算机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42844" y="119698"/>
            <a:ext cx="48577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2.1 </a:t>
            </a:r>
            <a:r>
              <a:rPr lang="zh-CN" altLang="en-US" sz="28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信托公布净值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642918"/>
            <a:ext cx="821537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zh-CN" altLang="en-US" sz="20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沃胜一期</a:t>
            </a:r>
            <a:r>
              <a:rPr lang="en-US" altLang="zh-CN" sz="2000" b="1" dirty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3</a:t>
            </a:r>
            <a:r>
              <a:rPr lang="zh-CN" altLang="en-US" sz="20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月</a:t>
            </a:r>
            <a:r>
              <a:rPr lang="en-US" altLang="zh-CN" sz="20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20</a:t>
            </a:r>
            <a:r>
              <a:rPr lang="zh-CN" altLang="en-US" sz="20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日信托公布净值为</a:t>
            </a:r>
            <a:r>
              <a:rPr lang="en-US" altLang="zh-CN" sz="20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211.4</a:t>
            </a:r>
            <a:r>
              <a:rPr lang="zh-CN" altLang="en-US" sz="20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，今年以来增长率</a:t>
            </a:r>
            <a:r>
              <a:rPr lang="en-US" altLang="zh-CN" sz="20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29.19%.</a:t>
            </a:r>
            <a:r>
              <a:rPr lang="zh-CN" altLang="en-US" sz="2000" dirty="0" smtClean="0"/>
              <a:t> </a:t>
            </a:r>
            <a:endParaRPr lang="en-US" altLang="zh-CN" sz="2000" b="1" dirty="0" smtClean="0">
              <a:solidFill>
                <a:schemeClr val="accent2">
                  <a:lumMod val="75000"/>
                </a:schemeClr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>
              <a:buFont typeface="Arial" pitchFamily="34" charset="0"/>
              <a:buChar char="•"/>
            </a:pPr>
            <a:endParaRPr lang="en-US" altLang="zh-CN" sz="2000" b="1" dirty="0">
              <a:solidFill>
                <a:schemeClr val="accent2">
                  <a:lumMod val="75000"/>
                </a:schemeClr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>
              <a:buFont typeface="Arial" pitchFamily="34" charset="0"/>
              <a:buChar char="•"/>
            </a:pPr>
            <a:r>
              <a:rPr lang="zh-CN" altLang="en-US" sz="20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沃胜二期</a:t>
            </a:r>
            <a:r>
              <a:rPr lang="en-US" altLang="zh-CN" sz="2000" b="1" dirty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3</a:t>
            </a:r>
            <a:r>
              <a:rPr lang="zh-CN" altLang="en-US" sz="20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月</a:t>
            </a:r>
            <a:r>
              <a:rPr lang="en-US" altLang="zh-CN" sz="20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20</a:t>
            </a:r>
            <a:r>
              <a:rPr lang="zh-CN" altLang="en-US" sz="20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日</a:t>
            </a:r>
            <a:r>
              <a:rPr lang="zh-CN" altLang="en-US" sz="2000" b="1" dirty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信</a:t>
            </a:r>
            <a:r>
              <a:rPr lang="zh-CN" altLang="en-US" sz="20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托公布净值为</a:t>
            </a:r>
            <a:r>
              <a:rPr lang="en-US" altLang="zh-CN" sz="20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118.24</a:t>
            </a:r>
            <a:r>
              <a:rPr lang="zh-CN" altLang="en-US" sz="20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（累计净值</a:t>
            </a:r>
            <a:r>
              <a:rPr lang="en-US" altLang="zh-CN" sz="20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167.27</a:t>
            </a:r>
            <a:r>
              <a:rPr lang="zh-CN" altLang="en-US" sz="20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），今年以来增长率</a:t>
            </a:r>
            <a:r>
              <a:rPr lang="en-US" altLang="zh-CN" sz="20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34.58%.</a:t>
            </a:r>
          </a:p>
          <a:p>
            <a:pPr>
              <a:buFont typeface="Arial" pitchFamily="34" charset="0"/>
              <a:buChar char="•"/>
            </a:pPr>
            <a:endParaRPr lang="en-US" altLang="zh-CN" sz="2000" b="1" dirty="0" smtClean="0">
              <a:solidFill>
                <a:schemeClr val="accent2">
                  <a:lumMod val="75000"/>
                </a:schemeClr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>
              <a:buFont typeface="Arial" pitchFamily="34" charset="0"/>
              <a:buChar char="•"/>
            </a:pPr>
            <a:r>
              <a:rPr lang="zh-CN" altLang="en-US" sz="2000" b="1" dirty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沃</a:t>
            </a:r>
            <a:r>
              <a:rPr lang="zh-CN" altLang="en-US" sz="20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胜</a:t>
            </a:r>
            <a:r>
              <a:rPr lang="zh-CN" altLang="en-US" sz="2000" b="1" dirty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三</a:t>
            </a:r>
            <a:r>
              <a:rPr lang="zh-CN" altLang="en-US" sz="20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期</a:t>
            </a:r>
            <a:r>
              <a:rPr lang="en-US" altLang="zh-CN" sz="2000" b="1" dirty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3</a:t>
            </a:r>
            <a:r>
              <a:rPr lang="zh-CN" altLang="en-US" sz="20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月</a:t>
            </a:r>
            <a:r>
              <a:rPr lang="en-US" altLang="zh-CN" sz="20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20</a:t>
            </a:r>
            <a:r>
              <a:rPr lang="zh-CN" altLang="en-US" sz="20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日</a:t>
            </a:r>
            <a:r>
              <a:rPr lang="zh-CN" altLang="en-US" sz="2000" b="1" dirty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信托公布净值</a:t>
            </a:r>
            <a:r>
              <a:rPr lang="zh-CN" altLang="en-US" sz="20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为</a:t>
            </a:r>
            <a:r>
              <a:rPr lang="en-US" altLang="zh-CN" sz="20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130.06</a:t>
            </a:r>
            <a:r>
              <a:rPr lang="zh-CN" altLang="en-US" sz="20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，</a:t>
            </a:r>
            <a:r>
              <a:rPr lang="zh-CN" altLang="en-US" sz="2000" b="1" dirty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今年以来</a:t>
            </a:r>
            <a:r>
              <a:rPr lang="zh-CN" altLang="en-US" sz="20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增长率</a:t>
            </a:r>
            <a:r>
              <a:rPr lang="en-US" altLang="zh-CN" sz="20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27.56%.</a:t>
            </a:r>
          </a:p>
          <a:p>
            <a:pPr>
              <a:buFont typeface="Arial" pitchFamily="34" charset="0"/>
              <a:buChar char="•"/>
            </a:pPr>
            <a:endParaRPr lang="en-US" altLang="zh-CN" sz="2000" b="1" dirty="0" smtClean="0">
              <a:solidFill>
                <a:schemeClr val="accent2">
                  <a:lumMod val="75000"/>
                </a:schemeClr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>
              <a:buFont typeface="Arial" pitchFamily="34" charset="0"/>
              <a:buChar char="•"/>
            </a:pPr>
            <a:r>
              <a:rPr lang="zh-CN" altLang="en-US" sz="20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沃胜五期</a:t>
            </a:r>
            <a:r>
              <a:rPr lang="en-US" altLang="zh-CN" sz="2000" b="1" dirty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3</a:t>
            </a:r>
            <a:r>
              <a:rPr lang="zh-CN" altLang="en-US" sz="20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月</a:t>
            </a:r>
            <a:r>
              <a:rPr lang="en-US" altLang="zh-CN" sz="20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20</a:t>
            </a:r>
            <a:r>
              <a:rPr lang="zh-CN" altLang="en-US" sz="20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日</a:t>
            </a:r>
            <a:r>
              <a:rPr lang="zh-CN" altLang="en-US" sz="2000" b="1" dirty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信</a:t>
            </a:r>
            <a:r>
              <a:rPr lang="zh-CN" altLang="en-US" sz="20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托公布净值为</a:t>
            </a:r>
            <a:r>
              <a:rPr lang="en-US" altLang="zh-CN" sz="20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157.28</a:t>
            </a:r>
            <a:r>
              <a:rPr lang="zh-CN" altLang="en-US" sz="20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，今年以来增长率</a:t>
            </a:r>
            <a:r>
              <a:rPr lang="en-US" altLang="zh-CN" sz="20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33.73%.</a:t>
            </a:r>
          </a:p>
          <a:p>
            <a:pPr>
              <a:buFont typeface="Arial" pitchFamily="34" charset="0"/>
              <a:buChar char="•"/>
            </a:pPr>
            <a:endParaRPr lang="en-US" altLang="zh-CN" sz="2000" b="1" dirty="0" smtClean="0">
              <a:solidFill>
                <a:schemeClr val="accent2">
                  <a:lumMod val="75000"/>
                </a:schemeClr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>
              <a:buFont typeface="Arial" pitchFamily="34" charset="0"/>
              <a:buChar char="•"/>
            </a:pPr>
            <a:r>
              <a:rPr lang="zh-CN" altLang="en-US" sz="20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沃胜六期</a:t>
            </a:r>
            <a:r>
              <a:rPr lang="en-US" altLang="zh-CN" sz="2000" b="1" dirty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3</a:t>
            </a:r>
            <a:r>
              <a:rPr lang="zh-CN" altLang="en-US" sz="20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月</a:t>
            </a:r>
            <a:r>
              <a:rPr lang="en-US" altLang="zh-CN" sz="20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20</a:t>
            </a:r>
            <a:r>
              <a:rPr lang="zh-CN" altLang="en-US" sz="20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日</a:t>
            </a:r>
            <a:r>
              <a:rPr lang="zh-CN" altLang="en-US" sz="2000" b="1" dirty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信</a:t>
            </a:r>
            <a:r>
              <a:rPr lang="zh-CN" altLang="en-US" sz="20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托公布净值为</a:t>
            </a:r>
            <a:r>
              <a:rPr lang="en-US" altLang="zh-CN" sz="20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154.03</a:t>
            </a:r>
            <a:r>
              <a:rPr lang="zh-CN" altLang="en-US" sz="20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，今年以来增长率</a:t>
            </a:r>
            <a:r>
              <a:rPr lang="en-US" altLang="zh-CN" sz="20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30.94%.</a:t>
            </a:r>
          </a:p>
          <a:p>
            <a:pPr>
              <a:buFont typeface="Arial" pitchFamily="34" charset="0"/>
              <a:buChar char="•"/>
            </a:pPr>
            <a:endParaRPr lang="en-US" altLang="zh-CN" sz="2200" b="1" dirty="0" smtClean="0">
              <a:solidFill>
                <a:schemeClr val="accent2">
                  <a:lumMod val="75000"/>
                </a:schemeClr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>
              <a:buFont typeface="Arial" pitchFamily="34" charset="0"/>
              <a:buChar char="•"/>
            </a:pPr>
            <a:endParaRPr lang="en-US" altLang="zh-CN" sz="2400" b="1" dirty="0" smtClean="0">
              <a:solidFill>
                <a:schemeClr val="accent2">
                  <a:lumMod val="75000"/>
                </a:schemeClr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>
              <a:buFont typeface="Arial" pitchFamily="34" charset="0"/>
              <a:buChar char="•"/>
            </a:pPr>
            <a:endParaRPr lang="en-US" altLang="zh-CN" sz="2400" b="1" dirty="0" smtClean="0">
              <a:solidFill>
                <a:schemeClr val="accent2">
                  <a:lumMod val="75000"/>
                </a:schemeClr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>
              <a:buFont typeface="Arial" pitchFamily="34" charset="0"/>
              <a:buChar char="•"/>
            </a:pPr>
            <a:endParaRPr lang="en-US" altLang="zh-CN" sz="2400" b="1" dirty="0" smtClean="0">
              <a:solidFill>
                <a:schemeClr val="accent2">
                  <a:lumMod val="75000"/>
                </a:schemeClr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endParaRPr lang="zh-CN" altLang="en-US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FF8A3D-5F6C-47EA-B332-4FED93DF0873}" type="slidenum">
              <a:rPr lang="zh-CN" altLang="en-US" smtClean="0"/>
              <a:pPr>
                <a:defRPr/>
              </a:pPr>
              <a:t>8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3669642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FF8A3D-5F6C-47EA-B332-4FED93DF0873}" type="slidenum">
              <a:rPr lang="zh-CN" altLang="en-US" smtClean="0"/>
              <a:pPr>
                <a:defRPr/>
              </a:pPr>
              <a:t>9</a:t>
            </a:fld>
            <a:endParaRPr lang="zh-CN" altLang="en-US"/>
          </a:p>
        </p:txBody>
      </p:sp>
      <p:sp>
        <p:nvSpPr>
          <p:cNvPr id="3" name="TextBox 2"/>
          <p:cNvSpPr txBox="1"/>
          <p:nvPr/>
        </p:nvSpPr>
        <p:spPr>
          <a:xfrm>
            <a:off x="142844" y="119698"/>
            <a:ext cx="48577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2.2 </a:t>
            </a:r>
            <a:r>
              <a:rPr lang="zh-CN" altLang="en-US" sz="28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私募排排</a:t>
            </a:r>
            <a:r>
              <a:rPr lang="zh-CN" altLang="en-US" sz="2800" b="1" dirty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网：沃胜一期</a:t>
            </a:r>
            <a:endParaRPr lang="zh-CN" altLang="en-US" sz="2800" b="1" dirty="0" smtClean="0">
              <a:solidFill>
                <a:srgbClr val="FFFF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13488" y="4653136"/>
            <a:ext cx="89230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b="1" dirty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最新私募排排网上今年以来</a:t>
            </a:r>
            <a:r>
              <a:rPr lang="en-US" altLang="zh-CN" b="1" dirty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(</a:t>
            </a:r>
            <a:r>
              <a:rPr lang="en-US" altLang="zh-CN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2015-02)</a:t>
            </a:r>
            <a:r>
              <a:rPr lang="zh-CN" altLang="en-US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策略排名：</a:t>
            </a:r>
            <a:r>
              <a:rPr lang="en-US" altLang="zh-CN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135/1666.</a:t>
            </a:r>
            <a:endParaRPr lang="zh-CN" altLang="en-US" dirty="0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64704"/>
            <a:ext cx="9036496" cy="376182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472312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沃胜资产管理[1]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沃胜资产管理[1]</Template>
  <TotalTime>14601</TotalTime>
  <Words>1710</Words>
  <Application>Microsoft Office PowerPoint</Application>
  <PresentationFormat>全屏显示(4:3)</PresentationFormat>
  <Paragraphs>675</Paragraphs>
  <Slides>20</Slides>
  <Notes>9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20</vt:i4>
      </vt:variant>
    </vt:vector>
  </HeadingPairs>
  <TitlesOfParts>
    <vt:vector size="21" baseType="lpstr">
      <vt:lpstr>沃胜资产管理[1]</vt:lpstr>
      <vt:lpstr>沃胜资产管理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  <vt:lpstr>幻灯片 13</vt:lpstr>
      <vt:lpstr>幻灯片 14</vt:lpstr>
      <vt:lpstr>幻灯片 15</vt:lpstr>
      <vt:lpstr>幻灯片 16</vt:lpstr>
      <vt:lpstr>幻灯片 17</vt:lpstr>
      <vt:lpstr>幻灯片 18</vt:lpstr>
      <vt:lpstr>幻灯片 19</vt:lpstr>
      <vt:lpstr>谢     谢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沃胜资产管理</dc:title>
  <dc:creator>snoy</dc:creator>
  <cp:lastModifiedBy>user</cp:lastModifiedBy>
  <cp:revision>1183</cp:revision>
  <dcterms:created xsi:type="dcterms:W3CDTF">2011-05-02T03:10:03Z</dcterms:created>
  <dcterms:modified xsi:type="dcterms:W3CDTF">2015-03-31T10:02:22Z</dcterms:modified>
</cp:coreProperties>
</file>