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319" r:id="rId3"/>
    <p:sldId id="354" r:id="rId4"/>
    <p:sldId id="355" r:id="rId5"/>
    <p:sldId id="359" r:id="rId6"/>
    <p:sldId id="305" r:id="rId7"/>
    <p:sldId id="263" r:id="rId8"/>
    <p:sldId id="352" r:id="rId9"/>
    <p:sldId id="293" r:id="rId10"/>
    <p:sldId id="327" r:id="rId11"/>
    <p:sldId id="361" r:id="rId12"/>
    <p:sldId id="362" r:id="rId13"/>
    <p:sldId id="363" r:id="rId14"/>
    <p:sldId id="276" r:id="rId15"/>
    <p:sldId id="277" r:id="rId16"/>
    <p:sldId id="278" r:id="rId17"/>
    <p:sldId id="351" r:id="rId18"/>
    <p:sldId id="366" r:id="rId19"/>
    <p:sldId id="367" r:id="rId20"/>
    <p:sldId id="369" r:id="rId21"/>
    <p:sldId id="332" r:id="rId22"/>
    <p:sldId id="333" r:id="rId23"/>
    <p:sldId id="334" r:id="rId24"/>
    <p:sldId id="258" r:id="rId2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默认节" id="{AC7B9C1E-8072-48CB-ADB8-7EEA6318226D}">
          <p14:sldIdLst>
            <p14:sldId id="256"/>
            <p14:sldId id="257"/>
            <p14:sldId id="319"/>
            <p14:sldId id="354"/>
          </p14:sldIdLst>
        </p14:section>
        <p14:section name="无标题节" id="{3A743C43-6CC2-4C41-A215-661670D751F1}">
          <p14:sldIdLst/>
        </p14:section>
        <p14:section name="无标题节" id="{8263BF17-257F-4CAB-A52F-0FED9AADE967}">
          <p14:sldIdLst>
            <p14:sldId id="355"/>
            <p14:sldId id="348"/>
            <p14:sldId id="359"/>
          </p14:sldIdLst>
        </p14:section>
        <p14:section name="无标题节" id="{2827E2D8-177A-48AC-9E97-DF09B6AF31E0}">
          <p14:sldIdLst>
            <p14:sldId id="344"/>
            <p14:sldId id="305"/>
            <p14:sldId id="263"/>
            <p14:sldId id="352"/>
            <p14:sldId id="326"/>
            <p14:sldId id="293"/>
            <p14:sldId id="327"/>
            <p14:sldId id="361"/>
            <p14:sldId id="362"/>
            <p14:sldId id="363"/>
            <p14:sldId id="347"/>
          </p14:sldIdLst>
        </p14:section>
        <p14:section name="无标题节" id="{E7BA336C-D619-4DEC-B5BD-D9F87329914B}">
          <p14:sldIdLst/>
        </p14:section>
        <p14:section name="无标题节" id="{481329F5-6D4C-485D-A24B-536320A1FF4D}">
          <p14:sldIdLst/>
        </p14:section>
        <p14:section name="无标题节" id="{857C7DBF-2ACD-4CEA-A954-6AB91AE0C978}">
          <p14:sldIdLst>
            <p14:sldId id="276"/>
            <p14:sldId id="277"/>
            <p14:sldId id="278"/>
            <p14:sldId id="349"/>
            <p14:sldId id="351"/>
            <p14:sldId id="366"/>
            <p14:sldId id="367"/>
          </p14:sldIdLst>
        </p14:section>
        <p14:section name="无标题节" id="{BC97EE79-7D84-4684-9F6E-9FDDD13CE4A8}">
          <p14:sldIdLst>
            <p14:sldId id="369"/>
            <p14:sldId id="332"/>
            <p14:sldId id="333"/>
            <p14:sldId id="334"/>
            <p14:sldId id="25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吴璠" initials="吴璠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主题样式 2 - 强调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8603FDC-E32A-4AB5-989C-0864C3EAD2B8}" styleName="主题样式 2 - 强调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主题样式 2 - 强调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主题样式 2 - 强调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主题样式 2 - 强调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主题样式 2 - 强调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主题样式 1 - 强调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主题样式 1 - 强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2" autoAdjust="0"/>
    <p:restoredTop sz="84125" autoAdjust="0"/>
  </p:normalViewPr>
  <p:slideViewPr>
    <p:cSldViewPr>
      <p:cViewPr>
        <p:scale>
          <a:sx n="80" d="100"/>
          <a:sy n="80" d="100"/>
        </p:scale>
        <p:origin x="-10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4230;&#32479;&#35745;\2015&#24180;3&#26376;17&#26085;\&#21608;&#24230;&#23439;&#35266;&#25968;&#25454;&#32479;&#35745;&#27169;&#26495;20150317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4230;&#32479;&#35745;\2015&#24180;3&#26376;17&#26085;\&#21608;&#24230;&#23439;&#35266;&#25968;&#25454;&#32479;&#35745;&#27169;&#26495;20150317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4230;&#32479;&#35745;\2015&#24180;3&#26376;17&#26085;\&#21608;&#24230;&#23439;&#35266;&#25968;&#25454;&#32479;&#35745;&#27169;&#26495;20150317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4230;&#32479;&#35745;\2015&#24180;3&#26376;17&#26085;\&#21608;&#24230;&#23439;&#35266;&#25968;&#25454;&#32479;&#35745;&#27169;&#26495;201503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4230;&#32479;&#35745;\2015&#24180;3&#26376;17&#26085;\&#21608;&#24230;&#23439;&#35266;&#25968;&#25454;&#32479;&#35745;&#27169;&#26495;20150317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4230;&#32479;&#35745;\2015&#24180;3&#26376;17&#26085;\&#21608;&#24230;&#23439;&#35266;&#25968;&#25454;&#32479;&#35745;&#27169;&#26495;20150317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4230;&#32479;&#35745;\2015&#24180;3&#26376;17&#26085;\&#21608;&#24230;&#23439;&#35266;&#25968;&#25454;&#32479;&#35745;&#27169;&#26495;20150317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4230;&#32479;&#35745;\2015&#24180;3&#26376;17&#26085;\&#21608;&#24230;&#23439;&#35266;&#25968;&#25454;&#32479;&#35745;&#27169;&#26495;20150317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4230;&#32479;&#35745;\2015&#24180;3&#26376;17&#26085;\&#21608;&#24230;&#23439;&#35266;&#25968;&#25454;&#32479;&#35745;&#27169;&#26495;20150317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est\Desktop\&#24037;&#20316;&#35745;&#21010;\&#27779;&#32988;&#21608;&#24230;&#32479;&#35745;\2015&#24180;3&#26376;17&#26085;\&#21608;&#24230;&#23439;&#35266;&#25968;&#25454;&#32479;&#35745;&#27169;&#26495;201503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style val="4"/>
  <c:chart>
    <c:plotArea>
      <c:layout/>
      <c:bar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zh-CN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国际版块!$B$2:$B$13</c:f>
              <c:strCache>
                <c:ptCount val="12"/>
                <c:pt idx="0">
                  <c:v>沪深300</c:v>
                </c:pt>
                <c:pt idx="1">
                  <c:v>德国DAX</c:v>
                </c:pt>
                <c:pt idx="2">
                  <c:v>日经225</c:v>
                </c:pt>
                <c:pt idx="3">
                  <c:v>法国CAC40</c:v>
                </c:pt>
                <c:pt idx="4">
                  <c:v>道琼斯工业指数</c:v>
                </c:pt>
                <c:pt idx="5">
                  <c:v>标普500</c:v>
                </c:pt>
                <c:pt idx="6">
                  <c:v>纳斯达克指数</c:v>
                </c:pt>
                <c:pt idx="7">
                  <c:v>恒生指数</c:v>
                </c:pt>
                <c:pt idx="8">
                  <c:v>富时100</c:v>
                </c:pt>
                <c:pt idx="9">
                  <c:v>巴西IBOVESPA</c:v>
                </c:pt>
                <c:pt idx="10">
                  <c:v>孟买SENSEX30</c:v>
                </c:pt>
                <c:pt idx="11">
                  <c:v>俄罗斯RTS</c:v>
                </c:pt>
              </c:strCache>
            </c:strRef>
          </c:cat>
          <c:val>
            <c:numRef>
              <c:f>国际版块!$C$2:$C$13</c:f>
              <c:numCache>
                <c:formatCode>#,##0.00_ </c:formatCode>
                <c:ptCount val="12"/>
                <c:pt idx="0">
                  <c:v>3.9998909999999994</c:v>
                </c:pt>
                <c:pt idx="1">
                  <c:v>3.0355889999999994</c:v>
                </c:pt>
                <c:pt idx="2">
                  <c:v>1.4930679999999998</c:v>
                </c:pt>
                <c:pt idx="3">
                  <c:v>0.92882299999999984</c:v>
                </c:pt>
                <c:pt idx="4">
                  <c:v>-0.60184400000000016</c:v>
                </c:pt>
                <c:pt idx="5">
                  <c:v>-0.86227699999999996</c:v>
                </c:pt>
                <c:pt idx="6">
                  <c:v>-1.1285939999999999</c:v>
                </c:pt>
                <c:pt idx="7">
                  <c:v>-1.4103209999999997</c:v>
                </c:pt>
                <c:pt idx="8">
                  <c:v>-2.4772129999999994</c:v>
                </c:pt>
                <c:pt idx="9">
                  <c:v>-2.7718029999999994</c:v>
                </c:pt>
                <c:pt idx="10">
                  <c:v>-3.2111499999999995</c:v>
                </c:pt>
                <c:pt idx="11">
                  <c:v>-7.7347939999999999</c:v>
                </c:pt>
              </c:numCache>
            </c:numRef>
          </c:val>
        </c:ser>
        <c:dLbls>
          <c:showVal val="1"/>
        </c:dLbls>
        <c:gapWidth val="100"/>
        <c:overlap val="-24"/>
        <c:axId val="75865472"/>
        <c:axId val="76043392"/>
      </c:barChart>
      <c:catAx>
        <c:axId val="75865472"/>
        <c:scaling>
          <c:orientation val="minMax"/>
        </c:scaling>
        <c:axPos val="b"/>
        <c:numFmt formatCode="General" sourceLinked="0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6043392"/>
        <c:crosses val="autoZero"/>
        <c:auto val="1"/>
        <c:lblAlgn val="ctr"/>
        <c:lblOffset val="100"/>
      </c:catAx>
      <c:valAx>
        <c:axId val="7604339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_ 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5865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猪粮比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猪粮比!$A$4:$A$108</c:f>
              <c:numCache>
                <c:formatCode>yyyy\-mm\-dd;@</c:formatCode>
                <c:ptCount val="105"/>
                <c:pt idx="0">
                  <c:v>41306</c:v>
                </c:pt>
                <c:pt idx="1">
                  <c:v>41313</c:v>
                </c:pt>
                <c:pt idx="2">
                  <c:v>41327</c:v>
                </c:pt>
                <c:pt idx="3">
                  <c:v>41334</c:v>
                </c:pt>
                <c:pt idx="4">
                  <c:v>41341</c:v>
                </c:pt>
                <c:pt idx="5">
                  <c:v>41348</c:v>
                </c:pt>
                <c:pt idx="6">
                  <c:v>41355</c:v>
                </c:pt>
                <c:pt idx="7">
                  <c:v>41362</c:v>
                </c:pt>
                <c:pt idx="8">
                  <c:v>41369</c:v>
                </c:pt>
                <c:pt idx="9">
                  <c:v>41376</c:v>
                </c:pt>
                <c:pt idx="10">
                  <c:v>41383</c:v>
                </c:pt>
                <c:pt idx="11">
                  <c:v>41390</c:v>
                </c:pt>
                <c:pt idx="12">
                  <c:v>41397</c:v>
                </c:pt>
                <c:pt idx="13">
                  <c:v>41404</c:v>
                </c:pt>
                <c:pt idx="14">
                  <c:v>41411</c:v>
                </c:pt>
                <c:pt idx="15">
                  <c:v>41418</c:v>
                </c:pt>
                <c:pt idx="16">
                  <c:v>41425</c:v>
                </c:pt>
                <c:pt idx="17">
                  <c:v>41432</c:v>
                </c:pt>
                <c:pt idx="18">
                  <c:v>41439</c:v>
                </c:pt>
                <c:pt idx="19">
                  <c:v>41446</c:v>
                </c:pt>
                <c:pt idx="20">
                  <c:v>41453</c:v>
                </c:pt>
                <c:pt idx="21">
                  <c:v>41460</c:v>
                </c:pt>
                <c:pt idx="22">
                  <c:v>41467</c:v>
                </c:pt>
                <c:pt idx="23">
                  <c:v>41474</c:v>
                </c:pt>
                <c:pt idx="24">
                  <c:v>41481</c:v>
                </c:pt>
                <c:pt idx="25">
                  <c:v>41488</c:v>
                </c:pt>
                <c:pt idx="26">
                  <c:v>41495</c:v>
                </c:pt>
                <c:pt idx="27">
                  <c:v>41502</c:v>
                </c:pt>
                <c:pt idx="28">
                  <c:v>41509</c:v>
                </c:pt>
                <c:pt idx="29">
                  <c:v>41516</c:v>
                </c:pt>
                <c:pt idx="30">
                  <c:v>41523</c:v>
                </c:pt>
                <c:pt idx="31">
                  <c:v>41530</c:v>
                </c:pt>
                <c:pt idx="32">
                  <c:v>41537</c:v>
                </c:pt>
                <c:pt idx="33">
                  <c:v>41544</c:v>
                </c:pt>
                <c:pt idx="34">
                  <c:v>41558</c:v>
                </c:pt>
                <c:pt idx="35">
                  <c:v>41565</c:v>
                </c:pt>
                <c:pt idx="36">
                  <c:v>41572</c:v>
                </c:pt>
                <c:pt idx="37">
                  <c:v>41579</c:v>
                </c:pt>
                <c:pt idx="38">
                  <c:v>41586</c:v>
                </c:pt>
                <c:pt idx="39">
                  <c:v>41593</c:v>
                </c:pt>
                <c:pt idx="40">
                  <c:v>41600</c:v>
                </c:pt>
                <c:pt idx="41">
                  <c:v>41607</c:v>
                </c:pt>
                <c:pt idx="42">
                  <c:v>41614</c:v>
                </c:pt>
                <c:pt idx="43">
                  <c:v>41621</c:v>
                </c:pt>
                <c:pt idx="44">
                  <c:v>41628</c:v>
                </c:pt>
                <c:pt idx="45">
                  <c:v>41635</c:v>
                </c:pt>
                <c:pt idx="46">
                  <c:v>41642</c:v>
                </c:pt>
                <c:pt idx="47">
                  <c:v>41649</c:v>
                </c:pt>
                <c:pt idx="48">
                  <c:v>41656</c:v>
                </c:pt>
                <c:pt idx="49">
                  <c:v>41663</c:v>
                </c:pt>
                <c:pt idx="50">
                  <c:v>41684</c:v>
                </c:pt>
                <c:pt idx="51">
                  <c:v>41691</c:v>
                </c:pt>
                <c:pt idx="52">
                  <c:v>41698</c:v>
                </c:pt>
                <c:pt idx="53">
                  <c:v>41705</c:v>
                </c:pt>
                <c:pt idx="54">
                  <c:v>41712</c:v>
                </c:pt>
                <c:pt idx="55">
                  <c:v>41719</c:v>
                </c:pt>
                <c:pt idx="56">
                  <c:v>41726</c:v>
                </c:pt>
                <c:pt idx="57">
                  <c:v>41733</c:v>
                </c:pt>
                <c:pt idx="58">
                  <c:v>41740</c:v>
                </c:pt>
                <c:pt idx="59">
                  <c:v>41747</c:v>
                </c:pt>
                <c:pt idx="60">
                  <c:v>41754</c:v>
                </c:pt>
                <c:pt idx="61">
                  <c:v>41761</c:v>
                </c:pt>
                <c:pt idx="62">
                  <c:v>41768</c:v>
                </c:pt>
                <c:pt idx="63">
                  <c:v>41775</c:v>
                </c:pt>
                <c:pt idx="64">
                  <c:v>41782</c:v>
                </c:pt>
                <c:pt idx="65">
                  <c:v>41789</c:v>
                </c:pt>
                <c:pt idx="66">
                  <c:v>41796</c:v>
                </c:pt>
                <c:pt idx="67">
                  <c:v>41803</c:v>
                </c:pt>
                <c:pt idx="68">
                  <c:v>41810</c:v>
                </c:pt>
                <c:pt idx="69">
                  <c:v>41817</c:v>
                </c:pt>
                <c:pt idx="70">
                  <c:v>41824</c:v>
                </c:pt>
                <c:pt idx="71">
                  <c:v>41831</c:v>
                </c:pt>
                <c:pt idx="72">
                  <c:v>41838</c:v>
                </c:pt>
                <c:pt idx="73">
                  <c:v>41845</c:v>
                </c:pt>
                <c:pt idx="74">
                  <c:v>41852</c:v>
                </c:pt>
                <c:pt idx="75">
                  <c:v>41859</c:v>
                </c:pt>
                <c:pt idx="76">
                  <c:v>41866</c:v>
                </c:pt>
                <c:pt idx="77">
                  <c:v>41873</c:v>
                </c:pt>
                <c:pt idx="78">
                  <c:v>41880</c:v>
                </c:pt>
                <c:pt idx="79">
                  <c:v>41887</c:v>
                </c:pt>
                <c:pt idx="80">
                  <c:v>41894</c:v>
                </c:pt>
                <c:pt idx="81">
                  <c:v>41901</c:v>
                </c:pt>
                <c:pt idx="82">
                  <c:v>41908</c:v>
                </c:pt>
                <c:pt idx="83">
                  <c:v>41922</c:v>
                </c:pt>
                <c:pt idx="84">
                  <c:v>41929</c:v>
                </c:pt>
                <c:pt idx="85">
                  <c:v>41936</c:v>
                </c:pt>
                <c:pt idx="86">
                  <c:v>41943</c:v>
                </c:pt>
                <c:pt idx="87">
                  <c:v>41950</c:v>
                </c:pt>
                <c:pt idx="88">
                  <c:v>41957</c:v>
                </c:pt>
                <c:pt idx="89">
                  <c:v>41964</c:v>
                </c:pt>
                <c:pt idx="90">
                  <c:v>41971</c:v>
                </c:pt>
                <c:pt idx="91">
                  <c:v>41978</c:v>
                </c:pt>
                <c:pt idx="92">
                  <c:v>41985</c:v>
                </c:pt>
                <c:pt idx="93">
                  <c:v>41992</c:v>
                </c:pt>
                <c:pt idx="94">
                  <c:v>41999</c:v>
                </c:pt>
                <c:pt idx="95">
                  <c:v>42006</c:v>
                </c:pt>
                <c:pt idx="96">
                  <c:v>42013</c:v>
                </c:pt>
                <c:pt idx="97">
                  <c:v>42020</c:v>
                </c:pt>
                <c:pt idx="98">
                  <c:v>42027</c:v>
                </c:pt>
                <c:pt idx="99">
                  <c:v>42034</c:v>
                </c:pt>
                <c:pt idx="100">
                  <c:v>42041</c:v>
                </c:pt>
                <c:pt idx="101">
                  <c:v>42048</c:v>
                </c:pt>
                <c:pt idx="102">
                  <c:v>42062</c:v>
                </c:pt>
                <c:pt idx="103">
                  <c:v>42069</c:v>
                </c:pt>
                <c:pt idx="104">
                  <c:v>42076</c:v>
                </c:pt>
              </c:numCache>
            </c:numRef>
          </c:cat>
          <c:val>
            <c:numRef>
              <c:f>猪粮比!$B$4:$B$108</c:f>
              <c:numCache>
                <c:formatCode>###,###,###,###,##0.00</c:formatCode>
                <c:ptCount val="105"/>
                <c:pt idx="0">
                  <c:v>6.9700000000000006</c:v>
                </c:pt>
                <c:pt idx="1">
                  <c:v>6.73</c:v>
                </c:pt>
                <c:pt idx="2">
                  <c:v>6.37</c:v>
                </c:pt>
                <c:pt idx="3">
                  <c:v>6.14</c:v>
                </c:pt>
                <c:pt idx="4">
                  <c:v>5.87</c:v>
                </c:pt>
                <c:pt idx="5">
                  <c:v>5.7</c:v>
                </c:pt>
                <c:pt idx="6">
                  <c:v>5.4700000000000006</c:v>
                </c:pt>
                <c:pt idx="7">
                  <c:v>5.38</c:v>
                </c:pt>
                <c:pt idx="8">
                  <c:v>5.4</c:v>
                </c:pt>
                <c:pt idx="9">
                  <c:v>5.3</c:v>
                </c:pt>
                <c:pt idx="10">
                  <c:v>5.3</c:v>
                </c:pt>
                <c:pt idx="11">
                  <c:v>5.1899999999999995</c:v>
                </c:pt>
                <c:pt idx="12">
                  <c:v>5.2700000000000005</c:v>
                </c:pt>
                <c:pt idx="13">
                  <c:v>5.28</c:v>
                </c:pt>
                <c:pt idx="14">
                  <c:v>5.33</c:v>
                </c:pt>
                <c:pt idx="15">
                  <c:v>5.5</c:v>
                </c:pt>
                <c:pt idx="16">
                  <c:v>5.79</c:v>
                </c:pt>
                <c:pt idx="17">
                  <c:v>5.83</c:v>
                </c:pt>
                <c:pt idx="18">
                  <c:v>5.94</c:v>
                </c:pt>
                <c:pt idx="19">
                  <c:v>5.95</c:v>
                </c:pt>
                <c:pt idx="20">
                  <c:v>6</c:v>
                </c:pt>
                <c:pt idx="21">
                  <c:v>6.01</c:v>
                </c:pt>
                <c:pt idx="22">
                  <c:v>5.95</c:v>
                </c:pt>
                <c:pt idx="23">
                  <c:v>5.9700000000000006</c:v>
                </c:pt>
                <c:pt idx="24">
                  <c:v>6.07</c:v>
                </c:pt>
                <c:pt idx="25">
                  <c:v>6.28</c:v>
                </c:pt>
                <c:pt idx="26">
                  <c:v>6.4700000000000006</c:v>
                </c:pt>
                <c:pt idx="27">
                  <c:v>6.4700000000000006</c:v>
                </c:pt>
                <c:pt idx="28">
                  <c:v>6.51</c:v>
                </c:pt>
                <c:pt idx="29">
                  <c:v>6.64</c:v>
                </c:pt>
                <c:pt idx="30">
                  <c:v>6.72</c:v>
                </c:pt>
                <c:pt idx="31">
                  <c:v>6.75</c:v>
                </c:pt>
                <c:pt idx="32">
                  <c:v>6.64</c:v>
                </c:pt>
                <c:pt idx="33">
                  <c:v>6.6899999999999995</c:v>
                </c:pt>
                <c:pt idx="34">
                  <c:v>6.6199999999999992</c:v>
                </c:pt>
                <c:pt idx="35">
                  <c:v>6.81</c:v>
                </c:pt>
                <c:pt idx="36">
                  <c:v>6.8199999999999994</c:v>
                </c:pt>
                <c:pt idx="37">
                  <c:v>6.84</c:v>
                </c:pt>
                <c:pt idx="38">
                  <c:v>6.8199999999999994</c:v>
                </c:pt>
                <c:pt idx="39">
                  <c:v>6.8199999999999994</c:v>
                </c:pt>
                <c:pt idx="40">
                  <c:v>6.89</c:v>
                </c:pt>
                <c:pt idx="41">
                  <c:v>6.96</c:v>
                </c:pt>
                <c:pt idx="42">
                  <c:v>6.9700000000000006</c:v>
                </c:pt>
                <c:pt idx="43">
                  <c:v>6.9300000000000006</c:v>
                </c:pt>
                <c:pt idx="44">
                  <c:v>6.83</c:v>
                </c:pt>
                <c:pt idx="45">
                  <c:v>6.8</c:v>
                </c:pt>
                <c:pt idx="46">
                  <c:v>6.6499999999999995</c:v>
                </c:pt>
                <c:pt idx="47">
                  <c:v>6.34</c:v>
                </c:pt>
                <c:pt idx="48">
                  <c:v>5.99</c:v>
                </c:pt>
                <c:pt idx="49">
                  <c:v>5.6199999999999992</c:v>
                </c:pt>
                <c:pt idx="50">
                  <c:v>5.6199999999999992</c:v>
                </c:pt>
                <c:pt idx="51">
                  <c:v>5.52</c:v>
                </c:pt>
                <c:pt idx="52">
                  <c:v>5.39</c:v>
                </c:pt>
                <c:pt idx="53">
                  <c:v>5.23</c:v>
                </c:pt>
                <c:pt idx="54">
                  <c:v>5.1199999999999992</c:v>
                </c:pt>
                <c:pt idx="55">
                  <c:v>5.04</c:v>
                </c:pt>
                <c:pt idx="56">
                  <c:v>4.8499999999999996</c:v>
                </c:pt>
                <c:pt idx="57">
                  <c:v>4.76</c:v>
                </c:pt>
                <c:pt idx="58">
                  <c:v>4.72</c:v>
                </c:pt>
                <c:pt idx="59">
                  <c:v>4.68</c:v>
                </c:pt>
                <c:pt idx="60">
                  <c:v>4.6499999999999995</c:v>
                </c:pt>
                <c:pt idx="61">
                  <c:v>4.6899999999999995</c:v>
                </c:pt>
                <c:pt idx="62">
                  <c:v>5.1199999999999992</c:v>
                </c:pt>
                <c:pt idx="63">
                  <c:v>5.79</c:v>
                </c:pt>
                <c:pt idx="64">
                  <c:v>5.85</c:v>
                </c:pt>
                <c:pt idx="65">
                  <c:v>5.6899999999999995</c:v>
                </c:pt>
                <c:pt idx="66">
                  <c:v>5.5</c:v>
                </c:pt>
                <c:pt idx="67">
                  <c:v>5.48</c:v>
                </c:pt>
                <c:pt idx="68">
                  <c:v>5.39</c:v>
                </c:pt>
                <c:pt idx="69">
                  <c:v>5.28</c:v>
                </c:pt>
                <c:pt idx="70">
                  <c:v>5.1599999999999993</c:v>
                </c:pt>
                <c:pt idx="71">
                  <c:v>5.2700000000000005</c:v>
                </c:pt>
                <c:pt idx="72">
                  <c:v>5.52</c:v>
                </c:pt>
                <c:pt idx="73">
                  <c:v>5.59</c:v>
                </c:pt>
                <c:pt idx="74">
                  <c:v>5.6499999999999995</c:v>
                </c:pt>
                <c:pt idx="75">
                  <c:v>5.76</c:v>
                </c:pt>
                <c:pt idx="76">
                  <c:v>5.87</c:v>
                </c:pt>
                <c:pt idx="77">
                  <c:v>5.95</c:v>
                </c:pt>
                <c:pt idx="78">
                  <c:v>6</c:v>
                </c:pt>
                <c:pt idx="79">
                  <c:v>5.9300000000000006</c:v>
                </c:pt>
                <c:pt idx="80">
                  <c:v>5.89</c:v>
                </c:pt>
                <c:pt idx="81">
                  <c:v>5.87</c:v>
                </c:pt>
                <c:pt idx="82">
                  <c:v>5.8</c:v>
                </c:pt>
                <c:pt idx="83">
                  <c:v>6.04</c:v>
                </c:pt>
                <c:pt idx="84">
                  <c:v>6.03</c:v>
                </c:pt>
                <c:pt idx="85">
                  <c:v>6.09</c:v>
                </c:pt>
                <c:pt idx="86">
                  <c:v>6.02</c:v>
                </c:pt>
                <c:pt idx="87">
                  <c:v>5.95</c:v>
                </c:pt>
                <c:pt idx="88">
                  <c:v>6.05</c:v>
                </c:pt>
                <c:pt idx="89">
                  <c:v>6.05</c:v>
                </c:pt>
                <c:pt idx="90">
                  <c:v>6</c:v>
                </c:pt>
                <c:pt idx="91">
                  <c:v>5.98</c:v>
                </c:pt>
                <c:pt idx="92">
                  <c:v>5.96</c:v>
                </c:pt>
                <c:pt idx="93">
                  <c:v>5.88</c:v>
                </c:pt>
                <c:pt idx="94">
                  <c:v>5.81</c:v>
                </c:pt>
                <c:pt idx="95">
                  <c:v>5.75</c:v>
                </c:pt>
                <c:pt idx="96">
                  <c:v>5.78</c:v>
                </c:pt>
                <c:pt idx="97">
                  <c:v>5.81</c:v>
                </c:pt>
                <c:pt idx="98">
                  <c:v>5.75</c:v>
                </c:pt>
                <c:pt idx="99">
                  <c:v>5.63</c:v>
                </c:pt>
                <c:pt idx="100">
                  <c:v>5.51</c:v>
                </c:pt>
                <c:pt idx="101">
                  <c:v>5.4</c:v>
                </c:pt>
                <c:pt idx="102">
                  <c:v>5.34</c:v>
                </c:pt>
                <c:pt idx="103">
                  <c:v>5.1599999999999993</c:v>
                </c:pt>
                <c:pt idx="104">
                  <c:v>5.03</c:v>
                </c:pt>
              </c:numCache>
            </c:numRef>
          </c:val>
        </c:ser>
        <c:dLbls/>
        <c:marker val="1"/>
        <c:axId val="79222272"/>
        <c:axId val="79223808"/>
      </c:lineChart>
      <c:dateAx>
        <c:axId val="79222272"/>
        <c:scaling>
          <c:orientation val="minMax"/>
        </c:scaling>
        <c:axPos val="b"/>
        <c:numFmt formatCode="yyyy\-mm\-dd;@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9223808"/>
        <c:crosses val="autoZero"/>
        <c:auto val="1"/>
        <c:lblOffset val="100"/>
        <c:baseTimeUnit val="days"/>
      </c:dateAx>
      <c:valAx>
        <c:axId val="79223808"/>
        <c:scaling>
          <c:orientation val="minMax"/>
          <c:min val="4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#,##0.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9222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v>申万风格指数</c:v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风格涨跌幅!$A$43:$A$60</c:f>
              <c:strCache>
                <c:ptCount val="18"/>
                <c:pt idx="0">
                  <c:v>SW中价股指数成份</c:v>
                </c:pt>
                <c:pt idx="1">
                  <c:v>SW绩优股指数成份</c:v>
                </c:pt>
                <c:pt idx="2">
                  <c:v>SW低市净率指数成份</c:v>
                </c:pt>
                <c:pt idx="3">
                  <c:v>SW低市盈率指数成份</c:v>
                </c:pt>
                <c:pt idx="4">
                  <c:v>SW低价股指数成份</c:v>
                </c:pt>
                <c:pt idx="5">
                  <c:v>SW大盘指数成份</c:v>
                </c:pt>
                <c:pt idx="6">
                  <c:v>SW高市盈率指数成份</c:v>
                </c:pt>
                <c:pt idx="7">
                  <c:v>SW高市净率指数成份</c:v>
                </c:pt>
                <c:pt idx="8">
                  <c:v>SW微利股指数成份</c:v>
                </c:pt>
                <c:pt idx="9">
                  <c:v>SW小盘指数成份</c:v>
                </c:pt>
                <c:pt idx="10">
                  <c:v>SW高价股指数成份</c:v>
                </c:pt>
                <c:pt idx="11">
                  <c:v>SW中市盈率指数成份</c:v>
                </c:pt>
                <c:pt idx="12">
                  <c:v>SW亏损股指数成份</c:v>
                </c:pt>
                <c:pt idx="13">
                  <c:v>SW中盘指数成份</c:v>
                </c:pt>
                <c:pt idx="14">
                  <c:v>SW中市净率指数成份</c:v>
                </c:pt>
                <c:pt idx="15">
                  <c:v>SW配股指数成份</c:v>
                </c:pt>
                <c:pt idx="16">
                  <c:v>SW活跃指数成份</c:v>
                </c:pt>
                <c:pt idx="17">
                  <c:v>SW新股指数成份</c:v>
                </c:pt>
              </c:strCache>
            </c:strRef>
          </c:cat>
          <c:val>
            <c:numRef>
              <c:f>风格涨跌幅!$B$43:$B$60</c:f>
              <c:numCache>
                <c:formatCode>###,###,###,##0.00</c:formatCode>
                <c:ptCount val="18"/>
                <c:pt idx="0">
                  <c:v>6.85</c:v>
                </c:pt>
                <c:pt idx="1">
                  <c:v>5.6499999999999995</c:v>
                </c:pt>
                <c:pt idx="2">
                  <c:v>5.26</c:v>
                </c:pt>
                <c:pt idx="3">
                  <c:v>4.8899999999999997</c:v>
                </c:pt>
                <c:pt idx="4">
                  <c:v>4.4300000000000006</c:v>
                </c:pt>
                <c:pt idx="5">
                  <c:v>4.3599999999999994</c:v>
                </c:pt>
                <c:pt idx="6">
                  <c:v>4.09</c:v>
                </c:pt>
                <c:pt idx="7">
                  <c:v>3.7600000000000002</c:v>
                </c:pt>
                <c:pt idx="8">
                  <c:v>3.62</c:v>
                </c:pt>
                <c:pt idx="9">
                  <c:v>3.61</c:v>
                </c:pt>
                <c:pt idx="10">
                  <c:v>3.53</c:v>
                </c:pt>
                <c:pt idx="11">
                  <c:v>3.4099999999999997</c:v>
                </c:pt>
                <c:pt idx="12">
                  <c:v>3.18</c:v>
                </c:pt>
                <c:pt idx="13">
                  <c:v>3.13</c:v>
                </c:pt>
                <c:pt idx="14">
                  <c:v>2.9499999999999997</c:v>
                </c:pt>
                <c:pt idx="15">
                  <c:v>2.2000000000000002</c:v>
                </c:pt>
                <c:pt idx="16">
                  <c:v>2.06</c:v>
                </c:pt>
                <c:pt idx="17">
                  <c:v>1.31</c:v>
                </c:pt>
              </c:numCache>
            </c:numRef>
          </c:val>
        </c:ser>
        <c:dLbls/>
        <c:axId val="75945088"/>
        <c:axId val="75946624"/>
      </c:barChart>
      <c:catAx>
        <c:axId val="75945088"/>
        <c:scaling>
          <c:orientation val="minMax"/>
        </c:scaling>
        <c:axPos val="b"/>
        <c:numFmt formatCode="###,###,###,##0.00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5946624"/>
        <c:crosses val="autoZero"/>
        <c:auto val="1"/>
        <c:lblAlgn val="ctr"/>
        <c:lblOffset val="100"/>
      </c:catAx>
      <c:valAx>
        <c:axId val="7594662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0.00" sourceLinked="1"/>
        <c:maj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594508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/>
              <a:t>Wind</a:t>
            </a:r>
            <a:r>
              <a:rPr lang="zh-CN" altLang="en-US"/>
              <a:t>行业估值与周溢价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行业估值!$C$2</c:f>
              <c:strCache>
                <c:ptCount val="1"/>
                <c:pt idx="0">
                  <c:v>市盈率(TTM)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accent1"/>
              </a:solidFill>
            </a:ln>
            <a:effectLst/>
          </c:spPr>
          <c:cat>
            <c:strRef>
              <c:f>行业估值!$AB$2:$AB$25</c:f>
              <c:strCache>
                <c:ptCount val="24"/>
                <c:pt idx="0">
                  <c:v>软件与服务</c:v>
                </c:pt>
                <c:pt idx="1">
                  <c:v>半导体与半导体生产设备</c:v>
                </c:pt>
                <c:pt idx="2">
                  <c:v>技术硬件与设备</c:v>
                </c:pt>
                <c:pt idx="3">
                  <c:v>家庭与个人用品</c:v>
                </c:pt>
                <c:pt idx="4">
                  <c:v>材料Ⅱ</c:v>
                </c:pt>
                <c:pt idx="5">
                  <c:v>商业和专业服务</c:v>
                </c:pt>
                <c:pt idx="6">
                  <c:v>媒体Ⅱ</c:v>
                </c:pt>
                <c:pt idx="7">
                  <c:v>医疗保健设备与服务</c:v>
                </c:pt>
                <c:pt idx="8">
                  <c:v>制药、生物科技与生命科学</c:v>
                </c:pt>
                <c:pt idx="9">
                  <c:v>零售业</c:v>
                </c:pt>
                <c:pt idx="10">
                  <c:v>多元金融</c:v>
                </c:pt>
                <c:pt idx="11">
                  <c:v>消费者服务Ⅱ</c:v>
                </c:pt>
                <c:pt idx="12">
                  <c:v>食品与主要用品零售Ⅱ</c:v>
                </c:pt>
                <c:pt idx="13">
                  <c:v>电信服务Ⅱ</c:v>
                </c:pt>
                <c:pt idx="14">
                  <c:v>资本货物</c:v>
                </c:pt>
                <c:pt idx="15">
                  <c:v>食品、饮料与烟草</c:v>
                </c:pt>
                <c:pt idx="16">
                  <c:v>运输</c:v>
                </c:pt>
                <c:pt idx="17">
                  <c:v>保险Ⅱ</c:v>
                </c:pt>
                <c:pt idx="18">
                  <c:v>耐用消费品与服装</c:v>
                </c:pt>
                <c:pt idx="19">
                  <c:v>房地产</c:v>
                </c:pt>
                <c:pt idx="20">
                  <c:v>汽车与汽车零部件</c:v>
                </c:pt>
                <c:pt idx="21">
                  <c:v>公用事业Ⅱ</c:v>
                </c:pt>
                <c:pt idx="22">
                  <c:v>能源Ⅱ</c:v>
                </c:pt>
                <c:pt idx="23">
                  <c:v>银行</c:v>
                </c:pt>
              </c:strCache>
            </c:strRef>
          </c:cat>
          <c:val>
            <c:numRef>
              <c:f>行业估值!$AE$2:$AE$25</c:f>
              <c:numCache>
                <c:formatCode>General</c:formatCode>
                <c:ptCount val="24"/>
                <c:pt idx="0">
                  <c:v>110.77</c:v>
                </c:pt>
                <c:pt idx="1">
                  <c:v>97.81</c:v>
                </c:pt>
                <c:pt idx="2">
                  <c:v>62.44</c:v>
                </c:pt>
                <c:pt idx="3">
                  <c:v>55.82</c:v>
                </c:pt>
                <c:pt idx="4">
                  <c:v>54.68</c:v>
                </c:pt>
                <c:pt idx="5">
                  <c:v>54.63</c:v>
                </c:pt>
                <c:pt idx="6">
                  <c:v>54.15</c:v>
                </c:pt>
                <c:pt idx="7">
                  <c:v>47.42</c:v>
                </c:pt>
                <c:pt idx="8">
                  <c:v>45.660000000000004</c:v>
                </c:pt>
                <c:pt idx="9">
                  <c:v>40.61</c:v>
                </c:pt>
                <c:pt idx="10">
                  <c:v>40.120000000000005</c:v>
                </c:pt>
                <c:pt idx="11">
                  <c:v>37.82</c:v>
                </c:pt>
                <c:pt idx="12">
                  <c:v>36.620000000000005</c:v>
                </c:pt>
                <c:pt idx="13">
                  <c:v>36.309999999999995</c:v>
                </c:pt>
                <c:pt idx="14">
                  <c:v>35.790000000000006</c:v>
                </c:pt>
                <c:pt idx="15">
                  <c:v>32.4</c:v>
                </c:pt>
                <c:pt idx="16">
                  <c:v>29.6</c:v>
                </c:pt>
                <c:pt idx="17">
                  <c:v>25.919999999999998</c:v>
                </c:pt>
                <c:pt idx="18">
                  <c:v>24.99</c:v>
                </c:pt>
                <c:pt idx="19">
                  <c:v>21.23</c:v>
                </c:pt>
                <c:pt idx="20">
                  <c:v>20.25</c:v>
                </c:pt>
                <c:pt idx="21">
                  <c:v>18.3</c:v>
                </c:pt>
                <c:pt idx="22">
                  <c:v>16.45</c:v>
                </c:pt>
                <c:pt idx="23">
                  <c:v>6.56</c:v>
                </c:pt>
              </c:numCache>
            </c:numRef>
          </c:val>
        </c:ser>
        <c:dLbls/>
        <c:gapWidth val="250"/>
        <c:axId val="78626816"/>
        <c:axId val="78628352"/>
        <c:extLst/>
      </c:barChart>
      <c:barChart>
        <c:barDir val="col"/>
        <c:grouping val="clustered"/>
        <c:ser>
          <c:idx val="1"/>
          <c:order val="1"/>
          <c:tx>
            <c:v>a</c:v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行业估值!$AB$2:$AB$25</c:f>
              <c:strCache>
                <c:ptCount val="24"/>
                <c:pt idx="0">
                  <c:v>软件与服务</c:v>
                </c:pt>
                <c:pt idx="1">
                  <c:v>半导体与半导体生产设备</c:v>
                </c:pt>
                <c:pt idx="2">
                  <c:v>技术硬件与设备</c:v>
                </c:pt>
                <c:pt idx="3">
                  <c:v>家庭与个人用品</c:v>
                </c:pt>
                <c:pt idx="4">
                  <c:v>材料Ⅱ</c:v>
                </c:pt>
                <c:pt idx="5">
                  <c:v>商业和专业服务</c:v>
                </c:pt>
                <c:pt idx="6">
                  <c:v>媒体Ⅱ</c:v>
                </c:pt>
                <c:pt idx="7">
                  <c:v>医疗保健设备与服务</c:v>
                </c:pt>
                <c:pt idx="8">
                  <c:v>制药、生物科技与生命科学</c:v>
                </c:pt>
                <c:pt idx="9">
                  <c:v>零售业</c:v>
                </c:pt>
                <c:pt idx="10">
                  <c:v>多元金融</c:v>
                </c:pt>
                <c:pt idx="11">
                  <c:v>消费者服务Ⅱ</c:v>
                </c:pt>
                <c:pt idx="12">
                  <c:v>食品与主要用品零售Ⅱ</c:v>
                </c:pt>
                <c:pt idx="13">
                  <c:v>电信服务Ⅱ</c:v>
                </c:pt>
                <c:pt idx="14">
                  <c:v>资本货物</c:v>
                </c:pt>
                <c:pt idx="15">
                  <c:v>食品、饮料与烟草</c:v>
                </c:pt>
                <c:pt idx="16">
                  <c:v>运输</c:v>
                </c:pt>
                <c:pt idx="17">
                  <c:v>保险Ⅱ</c:v>
                </c:pt>
                <c:pt idx="18">
                  <c:v>耐用消费品与服装</c:v>
                </c:pt>
                <c:pt idx="19">
                  <c:v>房地产</c:v>
                </c:pt>
                <c:pt idx="20">
                  <c:v>汽车与汽车零部件</c:v>
                </c:pt>
                <c:pt idx="21">
                  <c:v>公用事业Ⅱ</c:v>
                </c:pt>
                <c:pt idx="22">
                  <c:v>能源Ⅱ</c:v>
                </c:pt>
                <c:pt idx="23">
                  <c:v>银行</c:v>
                </c:pt>
              </c:strCache>
            </c:str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3"/>
          <c:order val="2"/>
          <c:tx>
            <c:v>b</c:v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strRef>
              <c:f>行业估值!$AB$2:$AB$25</c:f>
              <c:strCache>
                <c:ptCount val="24"/>
                <c:pt idx="0">
                  <c:v>软件与服务</c:v>
                </c:pt>
                <c:pt idx="1">
                  <c:v>半导体与半导体生产设备</c:v>
                </c:pt>
                <c:pt idx="2">
                  <c:v>技术硬件与设备</c:v>
                </c:pt>
                <c:pt idx="3">
                  <c:v>家庭与个人用品</c:v>
                </c:pt>
                <c:pt idx="4">
                  <c:v>材料Ⅱ</c:v>
                </c:pt>
                <c:pt idx="5">
                  <c:v>商业和专业服务</c:v>
                </c:pt>
                <c:pt idx="6">
                  <c:v>媒体Ⅱ</c:v>
                </c:pt>
                <c:pt idx="7">
                  <c:v>医疗保健设备与服务</c:v>
                </c:pt>
                <c:pt idx="8">
                  <c:v>制药、生物科技与生命科学</c:v>
                </c:pt>
                <c:pt idx="9">
                  <c:v>零售业</c:v>
                </c:pt>
                <c:pt idx="10">
                  <c:v>多元金融</c:v>
                </c:pt>
                <c:pt idx="11">
                  <c:v>消费者服务Ⅱ</c:v>
                </c:pt>
                <c:pt idx="12">
                  <c:v>食品与主要用品零售Ⅱ</c:v>
                </c:pt>
                <c:pt idx="13">
                  <c:v>电信服务Ⅱ</c:v>
                </c:pt>
                <c:pt idx="14">
                  <c:v>资本货物</c:v>
                </c:pt>
                <c:pt idx="15">
                  <c:v>食品、饮料与烟草</c:v>
                </c:pt>
                <c:pt idx="16">
                  <c:v>运输</c:v>
                </c:pt>
                <c:pt idx="17">
                  <c:v>保险Ⅱ</c:v>
                </c:pt>
                <c:pt idx="18">
                  <c:v>耐用消费品与服装</c:v>
                </c:pt>
                <c:pt idx="19">
                  <c:v>房地产</c:v>
                </c:pt>
                <c:pt idx="20">
                  <c:v>汽车与汽车零部件</c:v>
                </c:pt>
                <c:pt idx="21">
                  <c:v>公用事业Ⅱ</c:v>
                </c:pt>
                <c:pt idx="22">
                  <c:v>能源Ⅱ</c:v>
                </c:pt>
                <c:pt idx="23">
                  <c:v>银行</c:v>
                </c:pt>
              </c:strCache>
            </c:str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4"/>
          <c:order val="3"/>
          <c:tx>
            <c:v>c</c:v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strRef>
              <c:f>行业估值!$AB$2:$AB$25</c:f>
              <c:strCache>
                <c:ptCount val="24"/>
                <c:pt idx="0">
                  <c:v>软件与服务</c:v>
                </c:pt>
                <c:pt idx="1">
                  <c:v>半导体与半导体生产设备</c:v>
                </c:pt>
                <c:pt idx="2">
                  <c:v>技术硬件与设备</c:v>
                </c:pt>
                <c:pt idx="3">
                  <c:v>家庭与个人用品</c:v>
                </c:pt>
                <c:pt idx="4">
                  <c:v>材料Ⅱ</c:v>
                </c:pt>
                <c:pt idx="5">
                  <c:v>商业和专业服务</c:v>
                </c:pt>
                <c:pt idx="6">
                  <c:v>媒体Ⅱ</c:v>
                </c:pt>
                <c:pt idx="7">
                  <c:v>医疗保健设备与服务</c:v>
                </c:pt>
                <c:pt idx="8">
                  <c:v>制药、生物科技与生命科学</c:v>
                </c:pt>
                <c:pt idx="9">
                  <c:v>零售业</c:v>
                </c:pt>
                <c:pt idx="10">
                  <c:v>多元金融</c:v>
                </c:pt>
                <c:pt idx="11">
                  <c:v>消费者服务Ⅱ</c:v>
                </c:pt>
                <c:pt idx="12">
                  <c:v>食品与主要用品零售Ⅱ</c:v>
                </c:pt>
                <c:pt idx="13">
                  <c:v>电信服务Ⅱ</c:v>
                </c:pt>
                <c:pt idx="14">
                  <c:v>资本货物</c:v>
                </c:pt>
                <c:pt idx="15">
                  <c:v>食品、饮料与烟草</c:v>
                </c:pt>
                <c:pt idx="16">
                  <c:v>运输</c:v>
                </c:pt>
                <c:pt idx="17">
                  <c:v>保险Ⅱ</c:v>
                </c:pt>
                <c:pt idx="18">
                  <c:v>耐用消费品与服装</c:v>
                </c:pt>
                <c:pt idx="19">
                  <c:v>房地产</c:v>
                </c:pt>
                <c:pt idx="20">
                  <c:v>汽车与汽车零部件</c:v>
                </c:pt>
                <c:pt idx="21">
                  <c:v>公用事业Ⅱ</c:v>
                </c:pt>
                <c:pt idx="22">
                  <c:v>能源Ⅱ</c:v>
                </c:pt>
                <c:pt idx="23">
                  <c:v>银行</c:v>
                </c:pt>
              </c:strCache>
            </c:str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2"/>
          <c:order val="4"/>
          <c:tx>
            <c:strRef>
              <c:f>行业估值!$F$1</c:f>
              <c:strCache>
                <c:ptCount val="1"/>
                <c:pt idx="0">
                  <c:v>周溢价</c:v>
                </c:pt>
              </c:strCache>
            </c:strRef>
          </c:tx>
          <c:spPr>
            <a:solidFill>
              <a:srgbClr val="0070C0">
                <a:alpha val="70000"/>
              </a:srgbClr>
            </a:solidFill>
            <a:ln>
              <a:solidFill>
                <a:srgbClr val="92D050">
                  <a:alpha val="50000"/>
                </a:srgbClr>
              </a:solidFill>
            </a:ln>
            <a:effectLst/>
          </c:spPr>
          <c:dPt>
            <c:idx val="21"/>
            <c:spPr>
              <a:solidFill>
                <a:srgbClr val="0070C0">
                  <a:alpha val="70000"/>
                </a:srgbClr>
              </a:solidFill>
              <a:ln>
                <a:solidFill>
                  <a:srgbClr val="92D050">
                    <a:alpha val="30000"/>
                  </a:srgbClr>
                </a:solidFill>
              </a:ln>
              <a:effectLst/>
            </c:spPr>
          </c:dPt>
          <c:cat>
            <c:strRef>
              <c:f>行业估值!$AB$2:$AB$25</c:f>
              <c:strCache>
                <c:ptCount val="24"/>
                <c:pt idx="0">
                  <c:v>软件与服务</c:v>
                </c:pt>
                <c:pt idx="1">
                  <c:v>半导体与半导体生产设备</c:v>
                </c:pt>
                <c:pt idx="2">
                  <c:v>技术硬件与设备</c:v>
                </c:pt>
                <c:pt idx="3">
                  <c:v>家庭与个人用品</c:v>
                </c:pt>
                <c:pt idx="4">
                  <c:v>材料Ⅱ</c:v>
                </c:pt>
                <c:pt idx="5">
                  <c:v>商业和专业服务</c:v>
                </c:pt>
                <c:pt idx="6">
                  <c:v>媒体Ⅱ</c:v>
                </c:pt>
                <c:pt idx="7">
                  <c:v>医疗保健设备与服务</c:v>
                </c:pt>
                <c:pt idx="8">
                  <c:v>制药、生物科技与生命科学</c:v>
                </c:pt>
                <c:pt idx="9">
                  <c:v>零售业</c:v>
                </c:pt>
                <c:pt idx="10">
                  <c:v>多元金融</c:v>
                </c:pt>
                <c:pt idx="11">
                  <c:v>消费者服务Ⅱ</c:v>
                </c:pt>
                <c:pt idx="12">
                  <c:v>食品与主要用品零售Ⅱ</c:v>
                </c:pt>
                <c:pt idx="13">
                  <c:v>电信服务Ⅱ</c:v>
                </c:pt>
                <c:pt idx="14">
                  <c:v>资本货物</c:v>
                </c:pt>
                <c:pt idx="15">
                  <c:v>食品、饮料与烟草</c:v>
                </c:pt>
                <c:pt idx="16">
                  <c:v>运输</c:v>
                </c:pt>
                <c:pt idx="17">
                  <c:v>保险Ⅱ</c:v>
                </c:pt>
                <c:pt idx="18">
                  <c:v>耐用消费品与服装</c:v>
                </c:pt>
                <c:pt idx="19">
                  <c:v>房地产</c:v>
                </c:pt>
                <c:pt idx="20">
                  <c:v>汽车与汽车零部件</c:v>
                </c:pt>
                <c:pt idx="21">
                  <c:v>公用事业Ⅱ</c:v>
                </c:pt>
                <c:pt idx="22">
                  <c:v>能源Ⅱ</c:v>
                </c:pt>
                <c:pt idx="23">
                  <c:v>银行</c:v>
                </c:pt>
              </c:strCache>
            </c:strRef>
          </c:cat>
          <c:val>
            <c:numRef>
              <c:f>行业估值!$AF$2:$AF$25</c:f>
              <c:numCache>
                <c:formatCode>General</c:formatCode>
                <c:ptCount val="24"/>
                <c:pt idx="0">
                  <c:v>7.1069425643009027E-2</c:v>
                </c:pt>
                <c:pt idx="1">
                  <c:v>-3.7965968328907251E-2</c:v>
                </c:pt>
                <c:pt idx="2">
                  <c:v>6.7715458276333823E-2</c:v>
                </c:pt>
                <c:pt idx="3">
                  <c:v>-0.20302684180468311</c:v>
                </c:pt>
                <c:pt idx="4">
                  <c:v>1.8249534450651708E-2</c:v>
                </c:pt>
                <c:pt idx="5">
                  <c:v>-1.4254781667268124E-2</c:v>
                </c:pt>
                <c:pt idx="6">
                  <c:v>5.2069166504760046E-2</c:v>
                </c:pt>
                <c:pt idx="7">
                  <c:v>4.6337157987643471E-2</c:v>
                </c:pt>
                <c:pt idx="8">
                  <c:v>2.1933751119068867E-2</c:v>
                </c:pt>
                <c:pt idx="9">
                  <c:v>3.0187721968543826E-2</c:v>
                </c:pt>
                <c:pt idx="10">
                  <c:v>-2.2893326838772647E-2</c:v>
                </c:pt>
                <c:pt idx="11">
                  <c:v>-2.9260780287474353E-2</c:v>
                </c:pt>
                <c:pt idx="12">
                  <c:v>6.3204176971694663E-3</c:v>
                </c:pt>
                <c:pt idx="13">
                  <c:v>7.4916759156493677E-3</c:v>
                </c:pt>
                <c:pt idx="14">
                  <c:v>5.054759898904795E-3</c:v>
                </c:pt>
                <c:pt idx="15">
                  <c:v>2.3696682464454985E-2</c:v>
                </c:pt>
                <c:pt idx="16">
                  <c:v>7.6363636363636425E-2</c:v>
                </c:pt>
                <c:pt idx="17">
                  <c:v>5.5374592833876357E-2</c:v>
                </c:pt>
                <c:pt idx="18">
                  <c:v>5.4430379746835421E-2</c:v>
                </c:pt>
                <c:pt idx="19">
                  <c:v>1.8876828692779217E-3</c:v>
                </c:pt>
                <c:pt idx="20">
                  <c:v>3.0010172939979655E-2</c:v>
                </c:pt>
                <c:pt idx="21">
                  <c:v>3.7414965986394579E-2</c:v>
                </c:pt>
                <c:pt idx="22">
                  <c:v>3.0701754385964817E-2</c:v>
                </c:pt>
                <c:pt idx="23">
                  <c:v>8.0724876441515547E-2</c:v>
                </c:pt>
              </c:numCache>
            </c:numRef>
          </c:val>
        </c:ser>
        <c:dLbls/>
        <c:gapWidth val="125"/>
        <c:axId val="78639872"/>
        <c:axId val="78629888"/>
      </c:barChart>
      <c:catAx>
        <c:axId val="78626816"/>
        <c:scaling>
          <c:orientation val="minMax"/>
        </c:scaling>
        <c:axPos val="b"/>
        <c:numFmt formatCode="General" sourceLinked="1"/>
        <c:maj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eaVert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8628352"/>
        <c:crosses val="autoZero"/>
        <c:lblAlgn val="ctr"/>
        <c:lblOffset val="100"/>
      </c:catAx>
      <c:valAx>
        <c:axId val="78628352"/>
        <c:scaling>
          <c:orientation val="minMax"/>
          <c:max val="100"/>
          <c:min val="-10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solidFill>
              <a:srgbClr val="92D05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8626816"/>
        <c:crosses val="autoZero"/>
        <c:crossBetween val="between"/>
        <c:majorUnit val="10"/>
        <c:minorUnit val="1"/>
      </c:valAx>
      <c:valAx>
        <c:axId val="78629888"/>
        <c:scaling>
          <c:orientation val="minMax"/>
          <c:max val="0.15000000000000024"/>
          <c:min val="-0.15000000000000024"/>
        </c:scaling>
        <c:axPos val="r"/>
        <c:numFmt formatCode="0.00%" sourceLinked="0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8639872"/>
        <c:crosses val="max"/>
        <c:crossBetween val="between"/>
      </c:valAx>
      <c:catAx>
        <c:axId val="78639872"/>
        <c:scaling>
          <c:orientation val="minMax"/>
        </c:scaling>
        <c:delete val="1"/>
        <c:axPos val="b"/>
        <c:numFmt formatCode="General" sourceLinked="1"/>
        <c:tickLblPos val="none"/>
        <c:crossAx val="78629888"/>
        <c:crosses val="autoZero"/>
        <c:auto val="1"/>
        <c:lblAlgn val="ctr"/>
        <c:lblOffset val="10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accent1">
          <a:alpha val="50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SHIBOR</a:t>
            </a:r>
            <a:r>
              <a:rPr lang="zh-CN"/>
              <a:t>隔夜利率</a:t>
            </a:r>
            <a:r>
              <a:rPr lang="zh-CN" altLang="en-US"/>
              <a:t>走势图</a:t>
            </a:r>
            <a:endParaRPr lang="zh-CN"/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SHIBOR!$A$4:$A$331</c:f>
              <c:numCache>
                <c:formatCode>yyyy\-mm\-dd</c:formatCode>
                <c:ptCount val="328"/>
                <c:pt idx="0">
                  <c:v>41599</c:v>
                </c:pt>
                <c:pt idx="1">
                  <c:v>41600</c:v>
                </c:pt>
                <c:pt idx="2">
                  <c:v>41603</c:v>
                </c:pt>
                <c:pt idx="3">
                  <c:v>41604</c:v>
                </c:pt>
                <c:pt idx="4">
                  <c:v>41605</c:v>
                </c:pt>
                <c:pt idx="5">
                  <c:v>41606</c:v>
                </c:pt>
                <c:pt idx="6">
                  <c:v>41607</c:v>
                </c:pt>
                <c:pt idx="7">
                  <c:v>41610</c:v>
                </c:pt>
                <c:pt idx="8">
                  <c:v>41611</c:v>
                </c:pt>
                <c:pt idx="9">
                  <c:v>41612</c:v>
                </c:pt>
                <c:pt idx="10">
                  <c:v>41613</c:v>
                </c:pt>
                <c:pt idx="11">
                  <c:v>41614</c:v>
                </c:pt>
                <c:pt idx="12">
                  <c:v>41617</c:v>
                </c:pt>
                <c:pt idx="13">
                  <c:v>41618</c:v>
                </c:pt>
                <c:pt idx="14">
                  <c:v>41619</c:v>
                </c:pt>
                <c:pt idx="15">
                  <c:v>41620</c:v>
                </c:pt>
                <c:pt idx="16">
                  <c:v>41621</c:v>
                </c:pt>
                <c:pt idx="17">
                  <c:v>41624</c:v>
                </c:pt>
                <c:pt idx="18">
                  <c:v>41625</c:v>
                </c:pt>
                <c:pt idx="19">
                  <c:v>41626</c:v>
                </c:pt>
                <c:pt idx="20">
                  <c:v>41627</c:v>
                </c:pt>
                <c:pt idx="21">
                  <c:v>41628</c:v>
                </c:pt>
                <c:pt idx="22">
                  <c:v>41631</c:v>
                </c:pt>
                <c:pt idx="23">
                  <c:v>41632</c:v>
                </c:pt>
                <c:pt idx="24">
                  <c:v>41633</c:v>
                </c:pt>
                <c:pt idx="25">
                  <c:v>41634</c:v>
                </c:pt>
                <c:pt idx="26">
                  <c:v>41635</c:v>
                </c:pt>
                <c:pt idx="27">
                  <c:v>41638</c:v>
                </c:pt>
                <c:pt idx="28">
                  <c:v>41639</c:v>
                </c:pt>
                <c:pt idx="29">
                  <c:v>41641</c:v>
                </c:pt>
                <c:pt idx="30">
                  <c:v>41642</c:v>
                </c:pt>
                <c:pt idx="31">
                  <c:v>41645</c:v>
                </c:pt>
                <c:pt idx="32">
                  <c:v>41646</c:v>
                </c:pt>
                <c:pt idx="33">
                  <c:v>41647</c:v>
                </c:pt>
                <c:pt idx="34">
                  <c:v>41648</c:v>
                </c:pt>
                <c:pt idx="35">
                  <c:v>41649</c:v>
                </c:pt>
                <c:pt idx="36">
                  <c:v>41652</c:v>
                </c:pt>
                <c:pt idx="37">
                  <c:v>41653</c:v>
                </c:pt>
                <c:pt idx="38">
                  <c:v>41654</c:v>
                </c:pt>
                <c:pt idx="39">
                  <c:v>41655</c:v>
                </c:pt>
                <c:pt idx="40">
                  <c:v>41656</c:v>
                </c:pt>
                <c:pt idx="41">
                  <c:v>41659</c:v>
                </c:pt>
                <c:pt idx="42">
                  <c:v>41660</c:v>
                </c:pt>
                <c:pt idx="43">
                  <c:v>41661</c:v>
                </c:pt>
                <c:pt idx="44">
                  <c:v>41662</c:v>
                </c:pt>
                <c:pt idx="45">
                  <c:v>41663</c:v>
                </c:pt>
                <c:pt idx="46">
                  <c:v>41665</c:v>
                </c:pt>
                <c:pt idx="47">
                  <c:v>41666</c:v>
                </c:pt>
                <c:pt idx="48">
                  <c:v>41667</c:v>
                </c:pt>
                <c:pt idx="49">
                  <c:v>41668</c:v>
                </c:pt>
                <c:pt idx="50">
                  <c:v>41669</c:v>
                </c:pt>
                <c:pt idx="51">
                  <c:v>41677</c:v>
                </c:pt>
                <c:pt idx="52">
                  <c:v>41678</c:v>
                </c:pt>
                <c:pt idx="53">
                  <c:v>41680</c:v>
                </c:pt>
                <c:pt idx="54">
                  <c:v>41681</c:v>
                </c:pt>
                <c:pt idx="55">
                  <c:v>41682</c:v>
                </c:pt>
                <c:pt idx="56">
                  <c:v>41683</c:v>
                </c:pt>
                <c:pt idx="57">
                  <c:v>41684</c:v>
                </c:pt>
                <c:pt idx="58">
                  <c:v>41687</c:v>
                </c:pt>
                <c:pt idx="59">
                  <c:v>41688</c:v>
                </c:pt>
                <c:pt idx="60">
                  <c:v>41689</c:v>
                </c:pt>
                <c:pt idx="61">
                  <c:v>41690</c:v>
                </c:pt>
                <c:pt idx="62">
                  <c:v>41691</c:v>
                </c:pt>
                <c:pt idx="63">
                  <c:v>41694</c:v>
                </c:pt>
                <c:pt idx="64">
                  <c:v>41695</c:v>
                </c:pt>
                <c:pt idx="65">
                  <c:v>41696</c:v>
                </c:pt>
                <c:pt idx="66">
                  <c:v>41697</c:v>
                </c:pt>
                <c:pt idx="67">
                  <c:v>41698</c:v>
                </c:pt>
                <c:pt idx="68">
                  <c:v>41701</c:v>
                </c:pt>
                <c:pt idx="69">
                  <c:v>41702</c:v>
                </c:pt>
                <c:pt idx="70">
                  <c:v>41703</c:v>
                </c:pt>
                <c:pt idx="71">
                  <c:v>41704</c:v>
                </c:pt>
                <c:pt idx="72">
                  <c:v>41705</c:v>
                </c:pt>
                <c:pt idx="73">
                  <c:v>41708</c:v>
                </c:pt>
                <c:pt idx="74">
                  <c:v>41709</c:v>
                </c:pt>
                <c:pt idx="75">
                  <c:v>41710</c:v>
                </c:pt>
                <c:pt idx="76">
                  <c:v>41711</c:v>
                </c:pt>
                <c:pt idx="77">
                  <c:v>41712</c:v>
                </c:pt>
                <c:pt idx="78">
                  <c:v>41715</c:v>
                </c:pt>
                <c:pt idx="79">
                  <c:v>41716</c:v>
                </c:pt>
                <c:pt idx="80">
                  <c:v>41717</c:v>
                </c:pt>
                <c:pt idx="81">
                  <c:v>41718</c:v>
                </c:pt>
                <c:pt idx="82">
                  <c:v>41719</c:v>
                </c:pt>
                <c:pt idx="83">
                  <c:v>41722</c:v>
                </c:pt>
                <c:pt idx="84">
                  <c:v>41723</c:v>
                </c:pt>
                <c:pt idx="85">
                  <c:v>41724</c:v>
                </c:pt>
                <c:pt idx="86">
                  <c:v>41725</c:v>
                </c:pt>
                <c:pt idx="87">
                  <c:v>41726</c:v>
                </c:pt>
                <c:pt idx="88">
                  <c:v>41729</c:v>
                </c:pt>
                <c:pt idx="89">
                  <c:v>41730</c:v>
                </c:pt>
                <c:pt idx="90">
                  <c:v>41731</c:v>
                </c:pt>
                <c:pt idx="91">
                  <c:v>41732</c:v>
                </c:pt>
                <c:pt idx="92">
                  <c:v>41733</c:v>
                </c:pt>
                <c:pt idx="93">
                  <c:v>41737</c:v>
                </c:pt>
                <c:pt idx="94">
                  <c:v>41738</c:v>
                </c:pt>
                <c:pt idx="95">
                  <c:v>41739</c:v>
                </c:pt>
                <c:pt idx="96">
                  <c:v>41740</c:v>
                </c:pt>
                <c:pt idx="97">
                  <c:v>41743</c:v>
                </c:pt>
                <c:pt idx="98">
                  <c:v>41744</c:v>
                </c:pt>
                <c:pt idx="99">
                  <c:v>41745</c:v>
                </c:pt>
                <c:pt idx="100">
                  <c:v>41746</c:v>
                </c:pt>
                <c:pt idx="101">
                  <c:v>41747</c:v>
                </c:pt>
                <c:pt idx="102">
                  <c:v>41750</c:v>
                </c:pt>
                <c:pt idx="103">
                  <c:v>41751</c:v>
                </c:pt>
                <c:pt idx="104">
                  <c:v>41752</c:v>
                </c:pt>
                <c:pt idx="105">
                  <c:v>41753</c:v>
                </c:pt>
                <c:pt idx="106">
                  <c:v>41754</c:v>
                </c:pt>
                <c:pt idx="107">
                  <c:v>41757</c:v>
                </c:pt>
                <c:pt idx="108">
                  <c:v>41758</c:v>
                </c:pt>
                <c:pt idx="109">
                  <c:v>41759</c:v>
                </c:pt>
                <c:pt idx="110">
                  <c:v>41763</c:v>
                </c:pt>
                <c:pt idx="111">
                  <c:v>41764</c:v>
                </c:pt>
                <c:pt idx="112">
                  <c:v>41765</c:v>
                </c:pt>
                <c:pt idx="113">
                  <c:v>41766</c:v>
                </c:pt>
                <c:pt idx="114">
                  <c:v>41767</c:v>
                </c:pt>
                <c:pt idx="115">
                  <c:v>41768</c:v>
                </c:pt>
                <c:pt idx="116">
                  <c:v>41771</c:v>
                </c:pt>
                <c:pt idx="117">
                  <c:v>41772</c:v>
                </c:pt>
                <c:pt idx="118">
                  <c:v>41773</c:v>
                </c:pt>
                <c:pt idx="119">
                  <c:v>41774</c:v>
                </c:pt>
                <c:pt idx="120">
                  <c:v>41775</c:v>
                </c:pt>
                <c:pt idx="121">
                  <c:v>41778</c:v>
                </c:pt>
                <c:pt idx="122">
                  <c:v>41779</c:v>
                </c:pt>
                <c:pt idx="123">
                  <c:v>41780</c:v>
                </c:pt>
                <c:pt idx="124">
                  <c:v>41781</c:v>
                </c:pt>
                <c:pt idx="125">
                  <c:v>41782</c:v>
                </c:pt>
                <c:pt idx="126">
                  <c:v>41785</c:v>
                </c:pt>
                <c:pt idx="127">
                  <c:v>41786</c:v>
                </c:pt>
                <c:pt idx="128">
                  <c:v>41787</c:v>
                </c:pt>
                <c:pt idx="129">
                  <c:v>41788</c:v>
                </c:pt>
                <c:pt idx="130">
                  <c:v>41789</c:v>
                </c:pt>
                <c:pt idx="131">
                  <c:v>41793</c:v>
                </c:pt>
                <c:pt idx="132">
                  <c:v>41794</c:v>
                </c:pt>
                <c:pt idx="133">
                  <c:v>41795</c:v>
                </c:pt>
                <c:pt idx="134">
                  <c:v>41796</c:v>
                </c:pt>
                <c:pt idx="135">
                  <c:v>41799</c:v>
                </c:pt>
                <c:pt idx="136">
                  <c:v>41800</c:v>
                </c:pt>
                <c:pt idx="137">
                  <c:v>41801</c:v>
                </c:pt>
                <c:pt idx="138">
                  <c:v>41802</c:v>
                </c:pt>
                <c:pt idx="139">
                  <c:v>41803</c:v>
                </c:pt>
                <c:pt idx="140">
                  <c:v>41806</c:v>
                </c:pt>
                <c:pt idx="141">
                  <c:v>41807</c:v>
                </c:pt>
                <c:pt idx="142">
                  <c:v>41808</c:v>
                </c:pt>
                <c:pt idx="143">
                  <c:v>41809</c:v>
                </c:pt>
                <c:pt idx="144">
                  <c:v>41810</c:v>
                </c:pt>
                <c:pt idx="145">
                  <c:v>41813</c:v>
                </c:pt>
                <c:pt idx="146">
                  <c:v>41814</c:v>
                </c:pt>
                <c:pt idx="147">
                  <c:v>41815</c:v>
                </c:pt>
                <c:pt idx="148">
                  <c:v>41816</c:v>
                </c:pt>
                <c:pt idx="149">
                  <c:v>41817</c:v>
                </c:pt>
                <c:pt idx="150">
                  <c:v>41820</c:v>
                </c:pt>
                <c:pt idx="151">
                  <c:v>41821</c:v>
                </c:pt>
                <c:pt idx="152">
                  <c:v>41822</c:v>
                </c:pt>
                <c:pt idx="153">
                  <c:v>41823</c:v>
                </c:pt>
                <c:pt idx="154">
                  <c:v>41824</c:v>
                </c:pt>
                <c:pt idx="155">
                  <c:v>41827</c:v>
                </c:pt>
                <c:pt idx="156">
                  <c:v>41828</c:v>
                </c:pt>
                <c:pt idx="157">
                  <c:v>41829</c:v>
                </c:pt>
                <c:pt idx="158">
                  <c:v>41830</c:v>
                </c:pt>
                <c:pt idx="159">
                  <c:v>41831</c:v>
                </c:pt>
                <c:pt idx="160">
                  <c:v>41834</c:v>
                </c:pt>
                <c:pt idx="161">
                  <c:v>41835</c:v>
                </c:pt>
                <c:pt idx="162">
                  <c:v>41836</c:v>
                </c:pt>
                <c:pt idx="163">
                  <c:v>41837</c:v>
                </c:pt>
                <c:pt idx="164">
                  <c:v>41838</c:v>
                </c:pt>
                <c:pt idx="165">
                  <c:v>41841</c:v>
                </c:pt>
                <c:pt idx="166">
                  <c:v>41842</c:v>
                </c:pt>
                <c:pt idx="167">
                  <c:v>41843</c:v>
                </c:pt>
                <c:pt idx="168">
                  <c:v>41844</c:v>
                </c:pt>
                <c:pt idx="169">
                  <c:v>41845</c:v>
                </c:pt>
                <c:pt idx="170">
                  <c:v>41848</c:v>
                </c:pt>
                <c:pt idx="171">
                  <c:v>41849</c:v>
                </c:pt>
                <c:pt idx="172">
                  <c:v>41850</c:v>
                </c:pt>
                <c:pt idx="173">
                  <c:v>41851</c:v>
                </c:pt>
                <c:pt idx="174">
                  <c:v>41852</c:v>
                </c:pt>
                <c:pt idx="175">
                  <c:v>41855</c:v>
                </c:pt>
                <c:pt idx="176">
                  <c:v>41856</c:v>
                </c:pt>
                <c:pt idx="177">
                  <c:v>41857</c:v>
                </c:pt>
                <c:pt idx="178">
                  <c:v>41858</c:v>
                </c:pt>
                <c:pt idx="179">
                  <c:v>41859</c:v>
                </c:pt>
                <c:pt idx="180">
                  <c:v>41862</c:v>
                </c:pt>
                <c:pt idx="181">
                  <c:v>41863</c:v>
                </c:pt>
                <c:pt idx="182">
                  <c:v>41864</c:v>
                </c:pt>
                <c:pt idx="183">
                  <c:v>41865</c:v>
                </c:pt>
                <c:pt idx="184">
                  <c:v>41866</c:v>
                </c:pt>
                <c:pt idx="185">
                  <c:v>41869</c:v>
                </c:pt>
                <c:pt idx="186">
                  <c:v>41870</c:v>
                </c:pt>
                <c:pt idx="187">
                  <c:v>41871</c:v>
                </c:pt>
                <c:pt idx="188">
                  <c:v>41872</c:v>
                </c:pt>
                <c:pt idx="189">
                  <c:v>41873</c:v>
                </c:pt>
                <c:pt idx="190">
                  <c:v>41876</c:v>
                </c:pt>
                <c:pt idx="191">
                  <c:v>41877</c:v>
                </c:pt>
                <c:pt idx="192">
                  <c:v>41878</c:v>
                </c:pt>
                <c:pt idx="193">
                  <c:v>41879</c:v>
                </c:pt>
                <c:pt idx="194">
                  <c:v>41880</c:v>
                </c:pt>
                <c:pt idx="195">
                  <c:v>41883</c:v>
                </c:pt>
                <c:pt idx="196">
                  <c:v>41884</c:v>
                </c:pt>
                <c:pt idx="197">
                  <c:v>41885</c:v>
                </c:pt>
                <c:pt idx="198">
                  <c:v>41886</c:v>
                </c:pt>
                <c:pt idx="199">
                  <c:v>41887</c:v>
                </c:pt>
                <c:pt idx="200">
                  <c:v>41891</c:v>
                </c:pt>
                <c:pt idx="201">
                  <c:v>41892</c:v>
                </c:pt>
                <c:pt idx="202">
                  <c:v>41893</c:v>
                </c:pt>
                <c:pt idx="203">
                  <c:v>41894</c:v>
                </c:pt>
                <c:pt idx="204">
                  <c:v>41897</c:v>
                </c:pt>
                <c:pt idx="205">
                  <c:v>41898</c:v>
                </c:pt>
                <c:pt idx="206">
                  <c:v>41899</c:v>
                </c:pt>
                <c:pt idx="207">
                  <c:v>41900</c:v>
                </c:pt>
                <c:pt idx="208">
                  <c:v>41901</c:v>
                </c:pt>
                <c:pt idx="209">
                  <c:v>41904</c:v>
                </c:pt>
                <c:pt idx="210">
                  <c:v>41905</c:v>
                </c:pt>
                <c:pt idx="211">
                  <c:v>41906</c:v>
                </c:pt>
                <c:pt idx="212">
                  <c:v>41907</c:v>
                </c:pt>
                <c:pt idx="213">
                  <c:v>41908</c:v>
                </c:pt>
                <c:pt idx="214">
                  <c:v>41910</c:v>
                </c:pt>
                <c:pt idx="215">
                  <c:v>41911</c:v>
                </c:pt>
                <c:pt idx="216">
                  <c:v>41912</c:v>
                </c:pt>
                <c:pt idx="217">
                  <c:v>41920</c:v>
                </c:pt>
                <c:pt idx="218">
                  <c:v>41921</c:v>
                </c:pt>
                <c:pt idx="219">
                  <c:v>41922</c:v>
                </c:pt>
                <c:pt idx="220">
                  <c:v>41923</c:v>
                </c:pt>
                <c:pt idx="221">
                  <c:v>41925</c:v>
                </c:pt>
                <c:pt idx="222">
                  <c:v>41926</c:v>
                </c:pt>
                <c:pt idx="223">
                  <c:v>41927</c:v>
                </c:pt>
                <c:pt idx="224">
                  <c:v>41928</c:v>
                </c:pt>
                <c:pt idx="225">
                  <c:v>41929</c:v>
                </c:pt>
                <c:pt idx="226">
                  <c:v>41932</c:v>
                </c:pt>
                <c:pt idx="227">
                  <c:v>41933</c:v>
                </c:pt>
                <c:pt idx="228">
                  <c:v>41934</c:v>
                </c:pt>
                <c:pt idx="229">
                  <c:v>41935</c:v>
                </c:pt>
                <c:pt idx="230">
                  <c:v>41936</c:v>
                </c:pt>
                <c:pt idx="231">
                  <c:v>41939</c:v>
                </c:pt>
                <c:pt idx="232">
                  <c:v>41940</c:v>
                </c:pt>
                <c:pt idx="233">
                  <c:v>41941</c:v>
                </c:pt>
                <c:pt idx="234">
                  <c:v>41942</c:v>
                </c:pt>
                <c:pt idx="235">
                  <c:v>41943</c:v>
                </c:pt>
                <c:pt idx="236">
                  <c:v>41946</c:v>
                </c:pt>
                <c:pt idx="237">
                  <c:v>41947</c:v>
                </c:pt>
                <c:pt idx="238">
                  <c:v>41948</c:v>
                </c:pt>
                <c:pt idx="239">
                  <c:v>41949</c:v>
                </c:pt>
                <c:pt idx="240">
                  <c:v>41950</c:v>
                </c:pt>
                <c:pt idx="241">
                  <c:v>41953</c:v>
                </c:pt>
                <c:pt idx="242">
                  <c:v>41954</c:v>
                </c:pt>
                <c:pt idx="243">
                  <c:v>41955</c:v>
                </c:pt>
                <c:pt idx="244">
                  <c:v>41956</c:v>
                </c:pt>
                <c:pt idx="245">
                  <c:v>41957</c:v>
                </c:pt>
                <c:pt idx="246">
                  <c:v>41960</c:v>
                </c:pt>
                <c:pt idx="247">
                  <c:v>41961</c:v>
                </c:pt>
                <c:pt idx="248">
                  <c:v>41962</c:v>
                </c:pt>
                <c:pt idx="249">
                  <c:v>41963</c:v>
                </c:pt>
                <c:pt idx="250">
                  <c:v>41964</c:v>
                </c:pt>
                <c:pt idx="251">
                  <c:v>41967</c:v>
                </c:pt>
                <c:pt idx="252">
                  <c:v>41968</c:v>
                </c:pt>
                <c:pt idx="253">
                  <c:v>41969</c:v>
                </c:pt>
                <c:pt idx="254">
                  <c:v>41970</c:v>
                </c:pt>
                <c:pt idx="255">
                  <c:v>41971</c:v>
                </c:pt>
                <c:pt idx="256">
                  <c:v>41974</c:v>
                </c:pt>
                <c:pt idx="257">
                  <c:v>41975</c:v>
                </c:pt>
                <c:pt idx="258">
                  <c:v>41976</c:v>
                </c:pt>
                <c:pt idx="259">
                  <c:v>41977</c:v>
                </c:pt>
                <c:pt idx="260">
                  <c:v>41978</c:v>
                </c:pt>
                <c:pt idx="261">
                  <c:v>41981</c:v>
                </c:pt>
                <c:pt idx="262">
                  <c:v>41982</c:v>
                </c:pt>
                <c:pt idx="263">
                  <c:v>41983</c:v>
                </c:pt>
                <c:pt idx="264">
                  <c:v>41984</c:v>
                </c:pt>
                <c:pt idx="265">
                  <c:v>41985</c:v>
                </c:pt>
                <c:pt idx="266">
                  <c:v>41988</c:v>
                </c:pt>
                <c:pt idx="267">
                  <c:v>41989</c:v>
                </c:pt>
                <c:pt idx="268">
                  <c:v>41990</c:v>
                </c:pt>
                <c:pt idx="269">
                  <c:v>41991</c:v>
                </c:pt>
                <c:pt idx="270">
                  <c:v>41992</c:v>
                </c:pt>
                <c:pt idx="271">
                  <c:v>41995</c:v>
                </c:pt>
                <c:pt idx="272">
                  <c:v>41996</c:v>
                </c:pt>
                <c:pt idx="273">
                  <c:v>41997</c:v>
                </c:pt>
                <c:pt idx="274">
                  <c:v>41998</c:v>
                </c:pt>
                <c:pt idx="275">
                  <c:v>41999</c:v>
                </c:pt>
                <c:pt idx="276">
                  <c:v>42002</c:v>
                </c:pt>
                <c:pt idx="277">
                  <c:v>42003</c:v>
                </c:pt>
                <c:pt idx="278">
                  <c:v>42004</c:v>
                </c:pt>
                <c:pt idx="279">
                  <c:v>42008</c:v>
                </c:pt>
                <c:pt idx="280">
                  <c:v>42009</c:v>
                </c:pt>
                <c:pt idx="281">
                  <c:v>42010</c:v>
                </c:pt>
                <c:pt idx="282">
                  <c:v>42011</c:v>
                </c:pt>
                <c:pt idx="283">
                  <c:v>42012</c:v>
                </c:pt>
                <c:pt idx="284">
                  <c:v>42013</c:v>
                </c:pt>
                <c:pt idx="285">
                  <c:v>42016</c:v>
                </c:pt>
                <c:pt idx="286">
                  <c:v>42017</c:v>
                </c:pt>
                <c:pt idx="287">
                  <c:v>42018</c:v>
                </c:pt>
                <c:pt idx="288">
                  <c:v>42019</c:v>
                </c:pt>
                <c:pt idx="289">
                  <c:v>42020</c:v>
                </c:pt>
                <c:pt idx="290">
                  <c:v>42023</c:v>
                </c:pt>
                <c:pt idx="291">
                  <c:v>42024</c:v>
                </c:pt>
                <c:pt idx="292">
                  <c:v>42025</c:v>
                </c:pt>
                <c:pt idx="293">
                  <c:v>42026</c:v>
                </c:pt>
                <c:pt idx="294">
                  <c:v>42027</c:v>
                </c:pt>
                <c:pt idx="295">
                  <c:v>42030</c:v>
                </c:pt>
                <c:pt idx="296">
                  <c:v>42031</c:v>
                </c:pt>
                <c:pt idx="297">
                  <c:v>42032</c:v>
                </c:pt>
                <c:pt idx="298">
                  <c:v>42033</c:v>
                </c:pt>
                <c:pt idx="299">
                  <c:v>42034</c:v>
                </c:pt>
                <c:pt idx="300">
                  <c:v>42037</c:v>
                </c:pt>
                <c:pt idx="301">
                  <c:v>42038</c:v>
                </c:pt>
                <c:pt idx="302">
                  <c:v>42039</c:v>
                </c:pt>
                <c:pt idx="303">
                  <c:v>42040</c:v>
                </c:pt>
                <c:pt idx="304">
                  <c:v>42041</c:v>
                </c:pt>
                <c:pt idx="305">
                  <c:v>42044</c:v>
                </c:pt>
                <c:pt idx="306">
                  <c:v>42045</c:v>
                </c:pt>
                <c:pt idx="307">
                  <c:v>42046</c:v>
                </c:pt>
                <c:pt idx="308">
                  <c:v>42047</c:v>
                </c:pt>
                <c:pt idx="309">
                  <c:v>42048</c:v>
                </c:pt>
                <c:pt idx="310">
                  <c:v>42050</c:v>
                </c:pt>
                <c:pt idx="311">
                  <c:v>42051</c:v>
                </c:pt>
                <c:pt idx="312">
                  <c:v>42052</c:v>
                </c:pt>
                <c:pt idx="313">
                  <c:v>42060</c:v>
                </c:pt>
                <c:pt idx="314">
                  <c:v>42061</c:v>
                </c:pt>
                <c:pt idx="315">
                  <c:v>42062</c:v>
                </c:pt>
                <c:pt idx="316">
                  <c:v>42063</c:v>
                </c:pt>
                <c:pt idx="317">
                  <c:v>42065</c:v>
                </c:pt>
                <c:pt idx="318">
                  <c:v>42066</c:v>
                </c:pt>
                <c:pt idx="319">
                  <c:v>42067</c:v>
                </c:pt>
                <c:pt idx="320">
                  <c:v>42068</c:v>
                </c:pt>
                <c:pt idx="321">
                  <c:v>42069</c:v>
                </c:pt>
                <c:pt idx="322">
                  <c:v>42072</c:v>
                </c:pt>
                <c:pt idx="323">
                  <c:v>42073</c:v>
                </c:pt>
                <c:pt idx="324">
                  <c:v>42074</c:v>
                </c:pt>
                <c:pt idx="325">
                  <c:v>42075</c:v>
                </c:pt>
                <c:pt idx="326">
                  <c:v>42076</c:v>
                </c:pt>
                <c:pt idx="327">
                  <c:v>42079</c:v>
                </c:pt>
              </c:numCache>
            </c:numRef>
          </c:cat>
          <c:val>
            <c:numRef>
              <c:f>SHIBOR!$B$4:$B$331</c:f>
              <c:numCache>
                <c:formatCode>#,##0.0000_ ;\-#,##0.0000\ </c:formatCode>
                <c:ptCount val="328"/>
                <c:pt idx="0">
                  <c:v>3.8889999999999998</c:v>
                </c:pt>
                <c:pt idx="1">
                  <c:v>3.8989999999999996</c:v>
                </c:pt>
                <c:pt idx="2">
                  <c:v>3.847</c:v>
                </c:pt>
                <c:pt idx="3">
                  <c:v>3.746</c:v>
                </c:pt>
                <c:pt idx="4">
                  <c:v>3.7640000000000002</c:v>
                </c:pt>
                <c:pt idx="5">
                  <c:v>3.746</c:v>
                </c:pt>
                <c:pt idx="6">
                  <c:v>3.726</c:v>
                </c:pt>
                <c:pt idx="7">
                  <c:v>3.7480000000000002</c:v>
                </c:pt>
                <c:pt idx="8">
                  <c:v>3.7250000000000001</c:v>
                </c:pt>
                <c:pt idx="9">
                  <c:v>3.7235000000000005</c:v>
                </c:pt>
                <c:pt idx="10">
                  <c:v>3.7029999999999998</c:v>
                </c:pt>
                <c:pt idx="11">
                  <c:v>3.7</c:v>
                </c:pt>
                <c:pt idx="12">
                  <c:v>3.62</c:v>
                </c:pt>
                <c:pt idx="13">
                  <c:v>3.5579999999999998</c:v>
                </c:pt>
                <c:pt idx="14">
                  <c:v>3.51</c:v>
                </c:pt>
                <c:pt idx="15">
                  <c:v>3.46</c:v>
                </c:pt>
                <c:pt idx="16">
                  <c:v>3.4320999999999997</c:v>
                </c:pt>
                <c:pt idx="17">
                  <c:v>3.4470000000000001</c:v>
                </c:pt>
                <c:pt idx="18">
                  <c:v>3.4699999999999998</c:v>
                </c:pt>
                <c:pt idx="19">
                  <c:v>3.5880000000000001</c:v>
                </c:pt>
                <c:pt idx="20">
                  <c:v>3.8459999999999996</c:v>
                </c:pt>
                <c:pt idx="21">
                  <c:v>3.927</c:v>
                </c:pt>
                <c:pt idx="22">
                  <c:v>4.5149999999999988</c:v>
                </c:pt>
                <c:pt idx="23">
                  <c:v>4.1449999999999987</c:v>
                </c:pt>
                <c:pt idx="24">
                  <c:v>4.05</c:v>
                </c:pt>
                <c:pt idx="25">
                  <c:v>4.0010000000000003</c:v>
                </c:pt>
                <c:pt idx="26">
                  <c:v>3.5129999999999995</c:v>
                </c:pt>
                <c:pt idx="27">
                  <c:v>3.2050000000000001</c:v>
                </c:pt>
                <c:pt idx="28">
                  <c:v>3.1480000000000001</c:v>
                </c:pt>
                <c:pt idx="29">
                  <c:v>3.1309999999999998</c:v>
                </c:pt>
                <c:pt idx="30">
                  <c:v>3.0059999999999998</c:v>
                </c:pt>
                <c:pt idx="31">
                  <c:v>2.92</c:v>
                </c:pt>
                <c:pt idx="32">
                  <c:v>2.8749999999999996</c:v>
                </c:pt>
                <c:pt idx="33">
                  <c:v>2.8299999999999996</c:v>
                </c:pt>
                <c:pt idx="34">
                  <c:v>2.794</c:v>
                </c:pt>
                <c:pt idx="35">
                  <c:v>2.766</c:v>
                </c:pt>
                <c:pt idx="36">
                  <c:v>2.738</c:v>
                </c:pt>
                <c:pt idx="37">
                  <c:v>2.7395</c:v>
                </c:pt>
                <c:pt idx="38">
                  <c:v>2.7513000000000001</c:v>
                </c:pt>
                <c:pt idx="39">
                  <c:v>2.7723</c:v>
                </c:pt>
                <c:pt idx="40">
                  <c:v>2.8169999999999997</c:v>
                </c:pt>
                <c:pt idx="41">
                  <c:v>3.8879999999999999</c:v>
                </c:pt>
                <c:pt idx="42">
                  <c:v>3.641</c:v>
                </c:pt>
                <c:pt idx="43">
                  <c:v>3.6759999999999997</c:v>
                </c:pt>
                <c:pt idx="44">
                  <c:v>3.7</c:v>
                </c:pt>
                <c:pt idx="45">
                  <c:v>3.7193000000000001</c:v>
                </c:pt>
                <c:pt idx="46">
                  <c:v>4.4000000000000004</c:v>
                </c:pt>
                <c:pt idx="47">
                  <c:v>4.5339999999999998</c:v>
                </c:pt>
                <c:pt idx="48">
                  <c:v>4.8476999999999997</c:v>
                </c:pt>
                <c:pt idx="49">
                  <c:v>4.8</c:v>
                </c:pt>
                <c:pt idx="50">
                  <c:v>4.4349999999999996</c:v>
                </c:pt>
                <c:pt idx="51">
                  <c:v>4.2699999999999996</c:v>
                </c:pt>
                <c:pt idx="52">
                  <c:v>4.25</c:v>
                </c:pt>
                <c:pt idx="53">
                  <c:v>4.3034999999999997</c:v>
                </c:pt>
                <c:pt idx="54">
                  <c:v>4.1369999999999996</c:v>
                </c:pt>
                <c:pt idx="55">
                  <c:v>4.0750000000000002</c:v>
                </c:pt>
                <c:pt idx="56">
                  <c:v>3.669</c:v>
                </c:pt>
                <c:pt idx="57">
                  <c:v>3.278</c:v>
                </c:pt>
                <c:pt idx="58">
                  <c:v>2.9509999999999996</c:v>
                </c:pt>
                <c:pt idx="59">
                  <c:v>2.68</c:v>
                </c:pt>
                <c:pt idx="60">
                  <c:v>2.403</c:v>
                </c:pt>
                <c:pt idx="61">
                  <c:v>1.9810000000000001</c:v>
                </c:pt>
                <c:pt idx="62">
                  <c:v>1.764</c:v>
                </c:pt>
                <c:pt idx="63">
                  <c:v>1.7</c:v>
                </c:pt>
                <c:pt idx="64">
                  <c:v>1.72</c:v>
                </c:pt>
                <c:pt idx="65">
                  <c:v>1.75</c:v>
                </c:pt>
                <c:pt idx="66">
                  <c:v>1.75</c:v>
                </c:pt>
                <c:pt idx="67">
                  <c:v>1.8457999999999999</c:v>
                </c:pt>
                <c:pt idx="68">
                  <c:v>2.085</c:v>
                </c:pt>
                <c:pt idx="69">
                  <c:v>2.0830000000000002</c:v>
                </c:pt>
                <c:pt idx="70">
                  <c:v>2.09</c:v>
                </c:pt>
                <c:pt idx="71">
                  <c:v>2.0547</c:v>
                </c:pt>
                <c:pt idx="72">
                  <c:v>1.9947999999999999</c:v>
                </c:pt>
                <c:pt idx="73">
                  <c:v>1.919</c:v>
                </c:pt>
                <c:pt idx="74">
                  <c:v>1.873</c:v>
                </c:pt>
                <c:pt idx="75">
                  <c:v>1.9000000000000001</c:v>
                </c:pt>
                <c:pt idx="76">
                  <c:v>1.9600000000000002</c:v>
                </c:pt>
                <c:pt idx="77">
                  <c:v>1.8765000000000001</c:v>
                </c:pt>
                <c:pt idx="78">
                  <c:v>1.869</c:v>
                </c:pt>
                <c:pt idx="79">
                  <c:v>2.0499999999999998</c:v>
                </c:pt>
                <c:pt idx="80">
                  <c:v>2.8024999999999998</c:v>
                </c:pt>
                <c:pt idx="81">
                  <c:v>3.0109999999999997</c:v>
                </c:pt>
                <c:pt idx="82">
                  <c:v>2.5</c:v>
                </c:pt>
                <c:pt idx="83">
                  <c:v>2.5</c:v>
                </c:pt>
                <c:pt idx="84">
                  <c:v>2.5</c:v>
                </c:pt>
                <c:pt idx="85">
                  <c:v>2.52</c:v>
                </c:pt>
                <c:pt idx="86">
                  <c:v>2.6579999999999999</c:v>
                </c:pt>
                <c:pt idx="87">
                  <c:v>2.75</c:v>
                </c:pt>
                <c:pt idx="88">
                  <c:v>2.8</c:v>
                </c:pt>
                <c:pt idx="89">
                  <c:v>2.8659999999999997</c:v>
                </c:pt>
                <c:pt idx="90">
                  <c:v>2.9499999999999997</c:v>
                </c:pt>
                <c:pt idx="91">
                  <c:v>2.9499999999999997</c:v>
                </c:pt>
                <c:pt idx="92">
                  <c:v>2.7629999999999999</c:v>
                </c:pt>
                <c:pt idx="93">
                  <c:v>2.7130000000000001</c:v>
                </c:pt>
                <c:pt idx="94">
                  <c:v>2.74</c:v>
                </c:pt>
                <c:pt idx="95">
                  <c:v>2.74</c:v>
                </c:pt>
                <c:pt idx="96">
                  <c:v>2.75</c:v>
                </c:pt>
                <c:pt idx="97">
                  <c:v>2.6389999999999998</c:v>
                </c:pt>
                <c:pt idx="98">
                  <c:v>2.4489999999999998</c:v>
                </c:pt>
                <c:pt idx="99">
                  <c:v>2.298</c:v>
                </c:pt>
                <c:pt idx="100">
                  <c:v>2.181</c:v>
                </c:pt>
                <c:pt idx="101">
                  <c:v>2</c:v>
                </c:pt>
                <c:pt idx="102">
                  <c:v>1.9800000000000002</c:v>
                </c:pt>
                <c:pt idx="103">
                  <c:v>1.9261999999999999</c:v>
                </c:pt>
                <c:pt idx="104">
                  <c:v>1.9630000000000001</c:v>
                </c:pt>
                <c:pt idx="105">
                  <c:v>2.3029999999999995</c:v>
                </c:pt>
                <c:pt idx="106">
                  <c:v>2.3099999999999996</c:v>
                </c:pt>
                <c:pt idx="107">
                  <c:v>2.4059999999999997</c:v>
                </c:pt>
                <c:pt idx="108">
                  <c:v>2.6040000000000001</c:v>
                </c:pt>
                <c:pt idx="109">
                  <c:v>2.5</c:v>
                </c:pt>
                <c:pt idx="110">
                  <c:v>2.4</c:v>
                </c:pt>
                <c:pt idx="111">
                  <c:v>2.3699999999999997</c:v>
                </c:pt>
                <c:pt idx="112">
                  <c:v>2.3699999999999997</c:v>
                </c:pt>
                <c:pt idx="113">
                  <c:v>2.3699999999999997</c:v>
                </c:pt>
                <c:pt idx="114">
                  <c:v>2.23</c:v>
                </c:pt>
                <c:pt idx="115">
                  <c:v>2.2204999999999999</c:v>
                </c:pt>
                <c:pt idx="116">
                  <c:v>2.2134999999999998</c:v>
                </c:pt>
                <c:pt idx="117">
                  <c:v>2.3499999999999996</c:v>
                </c:pt>
                <c:pt idx="118">
                  <c:v>2.3665999999999996</c:v>
                </c:pt>
                <c:pt idx="119">
                  <c:v>2.3499999999999996</c:v>
                </c:pt>
                <c:pt idx="120">
                  <c:v>2.3699999999999997</c:v>
                </c:pt>
                <c:pt idx="121">
                  <c:v>2.3959999999999995</c:v>
                </c:pt>
                <c:pt idx="122">
                  <c:v>2.427</c:v>
                </c:pt>
                <c:pt idx="123">
                  <c:v>2.528</c:v>
                </c:pt>
                <c:pt idx="124">
                  <c:v>2.5099999999999998</c:v>
                </c:pt>
                <c:pt idx="125">
                  <c:v>2.5299999999999998</c:v>
                </c:pt>
                <c:pt idx="126">
                  <c:v>2.5024999999999995</c:v>
                </c:pt>
                <c:pt idx="127">
                  <c:v>2.5409999999999999</c:v>
                </c:pt>
                <c:pt idx="128">
                  <c:v>2.5099999999999998</c:v>
                </c:pt>
                <c:pt idx="129">
                  <c:v>2.5099999999999998</c:v>
                </c:pt>
                <c:pt idx="130">
                  <c:v>2.57</c:v>
                </c:pt>
                <c:pt idx="131">
                  <c:v>2.5209999999999999</c:v>
                </c:pt>
                <c:pt idx="132">
                  <c:v>2.5609999999999999</c:v>
                </c:pt>
                <c:pt idx="133">
                  <c:v>2.5759999999999996</c:v>
                </c:pt>
                <c:pt idx="134">
                  <c:v>2.5808</c:v>
                </c:pt>
                <c:pt idx="135">
                  <c:v>2.58</c:v>
                </c:pt>
                <c:pt idx="136">
                  <c:v>2.57</c:v>
                </c:pt>
                <c:pt idx="137">
                  <c:v>2.5919999999999996</c:v>
                </c:pt>
                <c:pt idx="138">
                  <c:v>2.597</c:v>
                </c:pt>
                <c:pt idx="139">
                  <c:v>2.6</c:v>
                </c:pt>
                <c:pt idx="140">
                  <c:v>2.6</c:v>
                </c:pt>
                <c:pt idx="141">
                  <c:v>2.6</c:v>
                </c:pt>
                <c:pt idx="142">
                  <c:v>2.6389999999999998</c:v>
                </c:pt>
                <c:pt idx="143">
                  <c:v>2.698</c:v>
                </c:pt>
                <c:pt idx="144">
                  <c:v>2.7589999999999999</c:v>
                </c:pt>
                <c:pt idx="145">
                  <c:v>2.7549999999999999</c:v>
                </c:pt>
                <c:pt idx="146">
                  <c:v>2.9709999999999996</c:v>
                </c:pt>
                <c:pt idx="147">
                  <c:v>2.9949999999999997</c:v>
                </c:pt>
                <c:pt idx="148">
                  <c:v>2.9739999999999998</c:v>
                </c:pt>
                <c:pt idx="149">
                  <c:v>2.8849999999999998</c:v>
                </c:pt>
                <c:pt idx="150">
                  <c:v>2.9129999999999994</c:v>
                </c:pt>
                <c:pt idx="151">
                  <c:v>3.0169999999999995</c:v>
                </c:pt>
                <c:pt idx="152">
                  <c:v>3.02</c:v>
                </c:pt>
                <c:pt idx="153">
                  <c:v>2.96</c:v>
                </c:pt>
                <c:pt idx="154">
                  <c:v>2.94</c:v>
                </c:pt>
                <c:pt idx="155">
                  <c:v>2.9519999999999995</c:v>
                </c:pt>
                <c:pt idx="156">
                  <c:v>3.2530000000000001</c:v>
                </c:pt>
                <c:pt idx="157">
                  <c:v>3.3509999999999995</c:v>
                </c:pt>
                <c:pt idx="158">
                  <c:v>3.3</c:v>
                </c:pt>
                <c:pt idx="159">
                  <c:v>3.2850000000000001</c:v>
                </c:pt>
                <c:pt idx="160">
                  <c:v>3.2549999999999999</c:v>
                </c:pt>
                <c:pt idx="161">
                  <c:v>3.218</c:v>
                </c:pt>
                <c:pt idx="162">
                  <c:v>3.2472000000000003</c:v>
                </c:pt>
                <c:pt idx="163">
                  <c:v>3.2465000000000002</c:v>
                </c:pt>
                <c:pt idx="164">
                  <c:v>3.2450000000000001</c:v>
                </c:pt>
                <c:pt idx="165">
                  <c:v>3.3179999999999996</c:v>
                </c:pt>
                <c:pt idx="166">
                  <c:v>3.2530000000000001</c:v>
                </c:pt>
                <c:pt idx="167">
                  <c:v>3.2949999999999999</c:v>
                </c:pt>
                <c:pt idx="168">
                  <c:v>3.3129999999999997</c:v>
                </c:pt>
                <c:pt idx="169">
                  <c:v>3.3479999999999999</c:v>
                </c:pt>
                <c:pt idx="170">
                  <c:v>3.3039999999999998</c:v>
                </c:pt>
                <c:pt idx="171">
                  <c:v>3.2503000000000002</c:v>
                </c:pt>
                <c:pt idx="172">
                  <c:v>3.2502</c:v>
                </c:pt>
                <c:pt idx="173">
                  <c:v>3.2040000000000002</c:v>
                </c:pt>
                <c:pt idx="174">
                  <c:v>3.1959999999999997</c:v>
                </c:pt>
                <c:pt idx="175">
                  <c:v>3.1819999999999999</c:v>
                </c:pt>
                <c:pt idx="176">
                  <c:v>3.145</c:v>
                </c:pt>
                <c:pt idx="177">
                  <c:v>3.0509999999999997</c:v>
                </c:pt>
                <c:pt idx="178">
                  <c:v>3.04</c:v>
                </c:pt>
                <c:pt idx="179">
                  <c:v>3.0009999999999999</c:v>
                </c:pt>
                <c:pt idx="180">
                  <c:v>2.9549999999999996</c:v>
                </c:pt>
                <c:pt idx="181">
                  <c:v>2.9159999999999995</c:v>
                </c:pt>
                <c:pt idx="182">
                  <c:v>2.8919999999999995</c:v>
                </c:pt>
                <c:pt idx="183">
                  <c:v>2.8879999999999999</c:v>
                </c:pt>
                <c:pt idx="184">
                  <c:v>2.8889999999999998</c:v>
                </c:pt>
                <c:pt idx="185">
                  <c:v>2.8579999999999997</c:v>
                </c:pt>
                <c:pt idx="186">
                  <c:v>2.8349999999999995</c:v>
                </c:pt>
                <c:pt idx="187">
                  <c:v>2.8329999999999997</c:v>
                </c:pt>
                <c:pt idx="188">
                  <c:v>2.8479999999999999</c:v>
                </c:pt>
                <c:pt idx="189">
                  <c:v>2.843</c:v>
                </c:pt>
                <c:pt idx="190">
                  <c:v>2.8409999999999997</c:v>
                </c:pt>
                <c:pt idx="191">
                  <c:v>2.823</c:v>
                </c:pt>
                <c:pt idx="192">
                  <c:v>2.8609999999999998</c:v>
                </c:pt>
                <c:pt idx="193">
                  <c:v>2.8759999999999994</c:v>
                </c:pt>
                <c:pt idx="194">
                  <c:v>2.9079999999999999</c:v>
                </c:pt>
                <c:pt idx="195">
                  <c:v>2.9059999999999997</c:v>
                </c:pt>
                <c:pt idx="196">
                  <c:v>2.847</c:v>
                </c:pt>
                <c:pt idx="197">
                  <c:v>2.8239999999999998</c:v>
                </c:pt>
                <c:pt idx="198">
                  <c:v>2.8149999999999995</c:v>
                </c:pt>
                <c:pt idx="199">
                  <c:v>2.8069999999999995</c:v>
                </c:pt>
                <c:pt idx="200">
                  <c:v>2.8159999999999994</c:v>
                </c:pt>
                <c:pt idx="201">
                  <c:v>2.8389999999999995</c:v>
                </c:pt>
                <c:pt idx="202">
                  <c:v>2.8589999999999995</c:v>
                </c:pt>
                <c:pt idx="203">
                  <c:v>2.8529999999999998</c:v>
                </c:pt>
                <c:pt idx="204">
                  <c:v>2.8509999999999995</c:v>
                </c:pt>
                <c:pt idx="205">
                  <c:v>2.8529999999999998</c:v>
                </c:pt>
                <c:pt idx="206">
                  <c:v>2.847</c:v>
                </c:pt>
                <c:pt idx="207">
                  <c:v>2.8409999999999997</c:v>
                </c:pt>
                <c:pt idx="208">
                  <c:v>2.84</c:v>
                </c:pt>
                <c:pt idx="209">
                  <c:v>2.7970000000000002</c:v>
                </c:pt>
                <c:pt idx="210">
                  <c:v>2.7159999999999997</c:v>
                </c:pt>
                <c:pt idx="211">
                  <c:v>2.6909999999999998</c:v>
                </c:pt>
                <c:pt idx="212">
                  <c:v>2.677</c:v>
                </c:pt>
                <c:pt idx="213">
                  <c:v>2.6779999999999999</c:v>
                </c:pt>
                <c:pt idx="214">
                  <c:v>2.6579999999999999</c:v>
                </c:pt>
                <c:pt idx="215">
                  <c:v>2.5430000000000001</c:v>
                </c:pt>
                <c:pt idx="216">
                  <c:v>2.5324999999999998</c:v>
                </c:pt>
                <c:pt idx="217">
                  <c:v>2.54</c:v>
                </c:pt>
                <c:pt idx="218">
                  <c:v>2.5623</c:v>
                </c:pt>
                <c:pt idx="219">
                  <c:v>2.5665</c:v>
                </c:pt>
                <c:pt idx="220">
                  <c:v>2.544</c:v>
                </c:pt>
                <c:pt idx="221">
                  <c:v>2.5359999999999996</c:v>
                </c:pt>
                <c:pt idx="222">
                  <c:v>2.5379999999999998</c:v>
                </c:pt>
                <c:pt idx="223">
                  <c:v>2.4979999999999998</c:v>
                </c:pt>
                <c:pt idx="224">
                  <c:v>2.4739999999999998</c:v>
                </c:pt>
                <c:pt idx="225">
                  <c:v>2.4609999999999999</c:v>
                </c:pt>
                <c:pt idx="226">
                  <c:v>2.4279999999999999</c:v>
                </c:pt>
                <c:pt idx="227">
                  <c:v>2.4149999999999996</c:v>
                </c:pt>
                <c:pt idx="228">
                  <c:v>2.4189999999999996</c:v>
                </c:pt>
                <c:pt idx="229">
                  <c:v>2.423</c:v>
                </c:pt>
                <c:pt idx="230">
                  <c:v>2.4451999999999998</c:v>
                </c:pt>
                <c:pt idx="231">
                  <c:v>2.4821999999999997</c:v>
                </c:pt>
                <c:pt idx="232">
                  <c:v>2.4909999999999997</c:v>
                </c:pt>
                <c:pt idx="233">
                  <c:v>2.5179999999999998</c:v>
                </c:pt>
                <c:pt idx="234">
                  <c:v>2.5539999999999998</c:v>
                </c:pt>
                <c:pt idx="235">
                  <c:v>2.5589999999999997</c:v>
                </c:pt>
                <c:pt idx="236">
                  <c:v>2.548</c:v>
                </c:pt>
                <c:pt idx="237">
                  <c:v>2.5419999999999998</c:v>
                </c:pt>
                <c:pt idx="238">
                  <c:v>2.5419999999999998</c:v>
                </c:pt>
                <c:pt idx="239">
                  <c:v>2.5579999999999998</c:v>
                </c:pt>
                <c:pt idx="240">
                  <c:v>2.569</c:v>
                </c:pt>
                <c:pt idx="241">
                  <c:v>2.5389999999999997</c:v>
                </c:pt>
                <c:pt idx="242">
                  <c:v>2.4929999999999994</c:v>
                </c:pt>
                <c:pt idx="243">
                  <c:v>2.4830000000000001</c:v>
                </c:pt>
                <c:pt idx="244">
                  <c:v>2.4729999999999994</c:v>
                </c:pt>
                <c:pt idx="245">
                  <c:v>2.4859999999999998</c:v>
                </c:pt>
                <c:pt idx="246">
                  <c:v>2.5089999999999999</c:v>
                </c:pt>
                <c:pt idx="247">
                  <c:v>2.5030000000000001</c:v>
                </c:pt>
                <c:pt idx="248">
                  <c:v>2.504</c:v>
                </c:pt>
                <c:pt idx="249">
                  <c:v>2.5389999999999997</c:v>
                </c:pt>
                <c:pt idx="250">
                  <c:v>2.5859999999999999</c:v>
                </c:pt>
                <c:pt idx="251">
                  <c:v>2.5539999999999998</c:v>
                </c:pt>
                <c:pt idx="252">
                  <c:v>2.5589999999999997</c:v>
                </c:pt>
                <c:pt idx="253">
                  <c:v>2.573</c:v>
                </c:pt>
                <c:pt idx="254">
                  <c:v>2.5840000000000001</c:v>
                </c:pt>
                <c:pt idx="255">
                  <c:v>2.6080000000000001</c:v>
                </c:pt>
                <c:pt idx="256">
                  <c:v>2.6459999999999999</c:v>
                </c:pt>
                <c:pt idx="257">
                  <c:v>2.6429999999999998</c:v>
                </c:pt>
                <c:pt idx="258">
                  <c:v>2.6339999999999999</c:v>
                </c:pt>
                <c:pt idx="259">
                  <c:v>2.6319999999999997</c:v>
                </c:pt>
                <c:pt idx="260">
                  <c:v>2.6280000000000001</c:v>
                </c:pt>
                <c:pt idx="261">
                  <c:v>2.641</c:v>
                </c:pt>
                <c:pt idx="262">
                  <c:v>2.64</c:v>
                </c:pt>
                <c:pt idx="263">
                  <c:v>2.6429999999999998</c:v>
                </c:pt>
                <c:pt idx="264">
                  <c:v>2.6459999999999999</c:v>
                </c:pt>
                <c:pt idx="265">
                  <c:v>2.6509999999999998</c:v>
                </c:pt>
                <c:pt idx="266">
                  <c:v>2.6539999999999999</c:v>
                </c:pt>
                <c:pt idx="267">
                  <c:v>2.6680000000000001</c:v>
                </c:pt>
                <c:pt idx="268">
                  <c:v>2.766</c:v>
                </c:pt>
                <c:pt idx="269">
                  <c:v>3.13</c:v>
                </c:pt>
                <c:pt idx="270">
                  <c:v>3.6059999999999999</c:v>
                </c:pt>
                <c:pt idx="271">
                  <c:v>3.702</c:v>
                </c:pt>
                <c:pt idx="272">
                  <c:v>3.6669999999999998</c:v>
                </c:pt>
                <c:pt idx="273">
                  <c:v>3.6059999999999999</c:v>
                </c:pt>
                <c:pt idx="274">
                  <c:v>3.5489999999999999</c:v>
                </c:pt>
                <c:pt idx="275">
                  <c:v>3.4859999999999998</c:v>
                </c:pt>
                <c:pt idx="276">
                  <c:v>3.4149999999999996</c:v>
                </c:pt>
                <c:pt idx="277">
                  <c:v>3.38</c:v>
                </c:pt>
                <c:pt idx="278">
                  <c:v>3.528</c:v>
                </c:pt>
                <c:pt idx="279">
                  <c:v>3.64</c:v>
                </c:pt>
                <c:pt idx="280">
                  <c:v>3.4209999999999998</c:v>
                </c:pt>
                <c:pt idx="281">
                  <c:v>3.0319999999999996</c:v>
                </c:pt>
                <c:pt idx="282">
                  <c:v>2.8809999999999998</c:v>
                </c:pt>
                <c:pt idx="283">
                  <c:v>2.8299999999999996</c:v>
                </c:pt>
                <c:pt idx="284">
                  <c:v>2.8049999999999997</c:v>
                </c:pt>
                <c:pt idx="285">
                  <c:v>2.7530000000000001</c:v>
                </c:pt>
                <c:pt idx="286">
                  <c:v>2.6669999999999998</c:v>
                </c:pt>
                <c:pt idx="287">
                  <c:v>2.6359999999999997</c:v>
                </c:pt>
                <c:pt idx="288">
                  <c:v>2.6309999999999998</c:v>
                </c:pt>
                <c:pt idx="289">
                  <c:v>2.633</c:v>
                </c:pt>
                <c:pt idx="290">
                  <c:v>2.66</c:v>
                </c:pt>
                <c:pt idx="291">
                  <c:v>2.7069999999999999</c:v>
                </c:pt>
                <c:pt idx="292">
                  <c:v>2.7880000000000003</c:v>
                </c:pt>
                <c:pt idx="293">
                  <c:v>2.7709999999999999</c:v>
                </c:pt>
                <c:pt idx="294">
                  <c:v>2.7280000000000002</c:v>
                </c:pt>
                <c:pt idx="295">
                  <c:v>2.6880000000000002</c:v>
                </c:pt>
                <c:pt idx="296">
                  <c:v>2.6739999999999999</c:v>
                </c:pt>
                <c:pt idx="297">
                  <c:v>2.69</c:v>
                </c:pt>
                <c:pt idx="298">
                  <c:v>2.7650000000000001</c:v>
                </c:pt>
                <c:pt idx="299">
                  <c:v>2.8129999999999997</c:v>
                </c:pt>
                <c:pt idx="300">
                  <c:v>2.8889999999999998</c:v>
                </c:pt>
                <c:pt idx="301">
                  <c:v>2.9543999999999997</c:v>
                </c:pt>
                <c:pt idx="302">
                  <c:v>2.9729999999999994</c:v>
                </c:pt>
                <c:pt idx="303">
                  <c:v>2.8659999999999997</c:v>
                </c:pt>
                <c:pt idx="304">
                  <c:v>2.8559999999999994</c:v>
                </c:pt>
                <c:pt idx="305">
                  <c:v>2.8119999999999994</c:v>
                </c:pt>
                <c:pt idx="306">
                  <c:v>2.8519999999999994</c:v>
                </c:pt>
                <c:pt idx="307">
                  <c:v>2.9319999999999995</c:v>
                </c:pt>
                <c:pt idx="308">
                  <c:v>3.0579999999999998</c:v>
                </c:pt>
                <c:pt idx="309">
                  <c:v>3.0909999999999997</c:v>
                </c:pt>
                <c:pt idx="310">
                  <c:v>3.1749999999999998</c:v>
                </c:pt>
                <c:pt idx="311">
                  <c:v>3.1819999999999999</c:v>
                </c:pt>
                <c:pt idx="312">
                  <c:v>3.4</c:v>
                </c:pt>
                <c:pt idx="313">
                  <c:v>3.3279999999999998</c:v>
                </c:pt>
                <c:pt idx="314">
                  <c:v>3.298</c:v>
                </c:pt>
                <c:pt idx="315">
                  <c:v>3.3179999999999996</c:v>
                </c:pt>
                <c:pt idx="316">
                  <c:v>3.4409999999999998</c:v>
                </c:pt>
                <c:pt idx="317">
                  <c:v>3.4529999999999994</c:v>
                </c:pt>
                <c:pt idx="318">
                  <c:v>3.4499999999999997</c:v>
                </c:pt>
                <c:pt idx="319">
                  <c:v>3.4459999999999997</c:v>
                </c:pt>
                <c:pt idx="320">
                  <c:v>3.4329999999999994</c:v>
                </c:pt>
                <c:pt idx="321">
                  <c:v>3.4159999999999995</c:v>
                </c:pt>
                <c:pt idx="322">
                  <c:v>3.3809999999999998</c:v>
                </c:pt>
                <c:pt idx="323">
                  <c:v>3.3499999999999996</c:v>
                </c:pt>
                <c:pt idx="324">
                  <c:v>3.347</c:v>
                </c:pt>
                <c:pt idx="325">
                  <c:v>3.4643999999999999</c:v>
                </c:pt>
                <c:pt idx="326">
                  <c:v>3.4359999999999995</c:v>
                </c:pt>
                <c:pt idx="327">
                  <c:v>3.403</c:v>
                </c:pt>
              </c:numCache>
            </c:numRef>
          </c:val>
        </c:ser>
        <c:dLbls/>
        <c:marker val="1"/>
        <c:axId val="78026240"/>
        <c:axId val="78027776"/>
      </c:lineChart>
      <c:catAx>
        <c:axId val="78026240"/>
        <c:scaling>
          <c:orientation val="minMax"/>
        </c:scaling>
        <c:axPos val="b"/>
        <c:numFmt formatCode="yyyy\-mm\-dd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8027776"/>
        <c:crosses val="autoZero"/>
        <c:lblAlgn val="ctr"/>
        <c:lblOffset val="100"/>
        <c:noMultiLvlLbl val="1"/>
      </c:catAx>
      <c:valAx>
        <c:axId val="78027776"/>
        <c:scaling>
          <c:orientation val="minMax"/>
          <c:min val="1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00_ ;\-#,##0.0000\ 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8026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zh-CN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SHIBOR</a:t>
            </a:r>
            <a:r>
              <a:rPr lang="zh-CN"/>
              <a:t>隔夜利率（</a:t>
            </a:r>
            <a:r>
              <a:rPr lang="zh-CN" altLang="en-US"/>
              <a:t>连续两周</a:t>
            </a:r>
            <a:r>
              <a:rPr lang="zh-CN"/>
              <a:t>）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SHIBOR!$A$322:$A$331</c:f>
              <c:numCache>
                <c:formatCode>yyyy\-mm\-dd</c:formatCode>
                <c:ptCount val="10"/>
                <c:pt idx="0">
                  <c:v>42066</c:v>
                </c:pt>
                <c:pt idx="1">
                  <c:v>42067</c:v>
                </c:pt>
                <c:pt idx="2">
                  <c:v>42068</c:v>
                </c:pt>
                <c:pt idx="3">
                  <c:v>42069</c:v>
                </c:pt>
                <c:pt idx="4">
                  <c:v>42072</c:v>
                </c:pt>
                <c:pt idx="5">
                  <c:v>42073</c:v>
                </c:pt>
                <c:pt idx="6">
                  <c:v>42074</c:v>
                </c:pt>
                <c:pt idx="7">
                  <c:v>42075</c:v>
                </c:pt>
                <c:pt idx="8">
                  <c:v>42076</c:v>
                </c:pt>
                <c:pt idx="9">
                  <c:v>42079</c:v>
                </c:pt>
              </c:numCache>
            </c:numRef>
          </c:cat>
          <c:val>
            <c:numRef>
              <c:f>SHIBOR!$B$322:$B$331</c:f>
              <c:numCache>
                <c:formatCode>#,##0.0000_ ;\-#,##0.0000\ </c:formatCode>
                <c:ptCount val="10"/>
                <c:pt idx="0">
                  <c:v>3.4499999999999997</c:v>
                </c:pt>
                <c:pt idx="1">
                  <c:v>3.4459999999999997</c:v>
                </c:pt>
                <c:pt idx="2">
                  <c:v>3.4329999999999994</c:v>
                </c:pt>
                <c:pt idx="3">
                  <c:v>3.4159999999999995</c:v>
                </c:pt>
                <c:pt idx="4">
                  <c:v>3.3809999999999998</c:v>
                </c:pt>
                <c:pt idx="5">
                  <c:v>3.3499999999999996</c:v>
                </c:pt>
                <c:pt idx="6">
                  <c:v>3.347</c:v>
                </c:pt>
                <c:pt idx="7">
                  <c:v>3.4643999999999999</c:v>
                </c:pt>
                <c:pt idx="8">
                  <c:v>3.4359999999999995</c:v>
                </c:pt>
                <c:pt idx="9">
                  <c:v>3.403</c:v>
                </c:pt>
              </c:numCache>
            </c:numRef>
          </c:val>
        </c:ser>
        <c:dLbls/>
        <c:marker val="1"/>
        <c:axId val="78047872"/>
        <c:axId val="79114624"/>
      </c:lineChart>
      <c:catAx>
        <c:axId val="78047872"/>
        <c:scaling>
          <c:orientation val="minMax"/>
        </c:scaling>
        <c:axPos val="b"/>
        <c:numFmt formatCode="yyyy\-mm\-dd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9114624"/>
        <c:crosses val="autoZero"/>
        <c:lblAlgn val="ctr"/>
        <c:lblOffset val="100"/>
        <c:noMultiLvlLbl val="1"/>
      </c:catAx>
      <c:valAx>
        <c:axId val="79114624"/>
        <c:scaling>
          <c:orientation val="minMax"/>
          <c:min val="2.6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00_ ;\-#,##0.0000\ 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8047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zh-CN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温州指数</a:t>
            </a:r>
            <a:endParaRPr lang="zh-CN"/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温州指数!$A$4:$A$319</c:f>
              <c:numCache>
                <c:formatCode>yyyy\-mm\-dd;@</c:formatCode>
                <c:ptCount val="316"/>
                <c:pt idx="0">
                  <c:v>41603</c:v>
                </c:pt>
                <c:pt idx="1">
                  <c:v>41604</c:v>
                </c:pt>
                <c:pt idx="2">
                  <c:v>41605</c:v>
                </c:pt>
                <c:pt idx="3">
                  <c:v>41606</c:v>
                </c:pt>
                <c:pt idx="4">
                  <c:v>41607</c:v>
                </c:pt>
                <c:pt idx="5">
                  <c:v>41610</c:v>
                </c:pt>
                <c:pt idx="6">
                  <c:v>41611</c:v>
                </c:pt>
                <c:pt idx="7">
                  <c:v>41612</c:v>
                </c:pt>
                <c:pt idx="8">
                  <c:v>41613</c:v>
                </c:pt>
                <c:pt idx="9">
                  <c:v>41614</c:v>
                </c:pt>
                <c:pt idx="10">
                  <c:v>41617</c:v>
                </c:pt>
                <c:pt idx="11">
                  <c:v>41618</c:v>
                </c:pt>
                <c:pt idx="12">
                  <c:v>41619</c:v>
                </c:pt>
                <c:pt idx="13">
                  <c:v>41620</c:v>
                </c:pt>
                <c:pt idx="14">
                  <c:v>41621</c:v>
                </c:pt>
                <c:pt idx="15">
                  <c:v>41624</c:v>
                </c:pt>
                <c:pt idx="16">
                  <c:v>41625</c:v>
                </c:pt>
                <c:pt idx="17">
                  <c:v>41626</c:v>
                </c:pt>
                <c:pt idx="18">
                  <c:v>41627</c:v>
                </c:pt>
                <c:pt idx="19">
                  <c:v>41628</c:v>
                </c:pt>
                <c:pt idx="20">
                  <c:v>41631</c:v>
                </c:pt>
                <c:pt idx="21">
                  <c:v>41632</c:v>
                </c:pt>
                <c:pt idx="22">
                  <c:v>41633</c:v>
                </c:pt>
                <c:pt idx="23">
                  <c:v>41634</c:v>
                </c:pt>
                <c:pt idx="24">
                  <c:v>41635</c:v>
                </c:pt>
                <c:pt idx="25">
                  <c:v>41638</c:v>
                </c:pt>
                <c:pt idx="26">
                  <c:v>41639</c:v>
                </c:pt>
                <c:pt idx="27">
                  <c:v>41641</c:v>
                </c:pt>
                <c:pt idx="28">
                  <c:v>41642</c:v>
                </c:pt>
                <c:pt idx="29">
                  <c:v>41645</c:v>
                </c:pt>
                <c:pt idx="30">
                  <c:v>41646</c:v>
                </c:pt>
                <c:pt idx="31">
                  <c:v>41647</c:v>
                </c:pt>
                <c:pt idx="32">
                  <c:v>41648</c:v>
                </c:pt>
                <c:pt idx="33">
                  <c:v>41649</c:v>
                </c:pt>
                <c:pt idx="34">
                  <c:v>41652</c:v>
                </c:pt>
                <c:pt idx="35">
                  <c:v>41653</c:v>
                </c:pt>
                <c:pt idx="36">
                  <c:v>41654</c:v>
                </c:pt>
                <c:pt idx="37">
                  <c:v>41655</c:v>
                </c:pt>
                <c:pt idx="38">
                  <c:v>41656</c:v>
                </c:pt>
                <c:pt idx="39">
                  <c:v>41659</c:v>
                </c:pt>
                <c:pt idx="40">
                  <c:v>41660</c:v>
                </c:pt>
                <c:pt idx="41">
                  <c:v>41661</c:v>
                </c:pt>
                <c:pt idx="42">
                  <c:v>41662</c:v>
                </c:pt>
                <c:pt idx="43">
                  <c:v>41663</c:v>
                </c:pt>
                <c:pt idx="44">
                  <c:v>41665</c:v>
                </c:pt>
                <c:pt idx="45">
                  <c:v>41666</c:v>
                </c:pt>
                <c:pt idx="46">
                  <c:v>41678</c:v>
                </c:pt>
                <c:pt idx="47">
                  <c:v>41680</c:v>
                </c:pt>
                <c:pt idx="48">
                  <c:v>41681</c:v>
                </c:pt>
                <c:pt idx="49">
                  <c:v>41682</c:v>
                </c:pt>
                <c:pt idx="50">
                  <c:v>41683</c:v>
                </c:pt>
                <c:pt idx="51">
                  <c:v>41684</c:v>
                </c:pt>
                <c:pt idx="52">
                  <c:v>41687</c:v>
                </c:pt>
                <c:pt idx="53">
                  <c:v>41688</c:v>
                </c:pt>
                <c:pt idx="54">
                  <c:v>41689</c:v>
                </c:pt>
                <c:pt idx="55">
                  <c:v>41690</c:v>
                </c:pt>
                <c:pt idx="56">
                  <c:v>41691</c:v>
                </c:pt>
                <c:pt idx="57">
                  <c:v>41694</c:v>
                </c:pt>
                <c:pt idx="58">
                  <c:v>41695</c:v>
                </c:pt>
                <c:pt idx="59">
                  <c:v>41696</c:v>
                </c:pt>
                <c:pt idx="60">
                  <c:v>41697</c:v>
                </c:pt>
                <c:pt idx="61">
                  <c:v>41698</c:v>
                </c:pt>
                <c:pt idx="62">
                  <c:v>41701</c:v>
                </c:pt>
                <c:pt idx="63">
                  <c:v>41702</c:v>
                </c:pt>
                <c:pt idx="64">
                  <c:v>41703</c:v>
                </c:pt>
                <c:pt idx="65">
                  <c:v>41704</c:v>
                </c:pt>
                <c:pt idx="66">
                  <c:v>41705</c:v>
                </c:pt>
                <c:pt idx="67">
                  <c:v>41708</c:v>
                </c:pt>
                <c:pt idx="68">
                  <c:v>41709</c:v>
                </c:pt>
                <c:pt idx="69">
                  <c:v>41710</c:v>
                </c:pt>
                <c:pt idx="70">
                  <c:v>41711</c:v>
                </c:pt>
                <c:pt idx="71">
                  <c:v>41712</c:v>
                </c:pt>
                <c:pt idx="72">
                  <c:v>41715</c:v>
                </c:pt>
                <c:pt idx="73">
                  <c:v>41716</c:v>
                </c:pt>
                <c:pt idx="74">
                  <c:v>41717</c:v>
                </c:pt>
                <c:pt idx="75">
                  <c:v>41718</c:v>
                </c:pt>
                <c:pt idx="76">
                  <c:v>41719</c:v>
                </c:pt>
                <c:pt idx="77">
                  <c:v>41722</c:v>
                </c:pt>
                <c:pt idx="78">
                  <c:v>41723</c:v>
                </c:pt>
                <c:pt idx="79">
                  <c:v>41724</c:v>
                </c:pt>
                <c:pt idx="80">
                  <c:v>41725</c:v>
                </c:pt>
                <c:pt idx="81">
                  <c:v>41726</c:v>
                </c:pt>
                <c:pt idx="82">
                  <c:v>41729</c:v>
                </c:pt>
                <c:pt idx="83">
                  <c:v>41730</c:v>
                </c:pt>
                <c:pt idx="84">
                  <c:v>41731</c:v>
                </c:pt>
                <c:pt idx="85">
                  <c:v>41732</c:v>
                </c:pt>
                <c:pt idx="86">
                  <c:v>41733</c:v>
                </c:pt>
                <c:pt idx="87">
                  <c:v>41737</c:v>
                </c:pt>
                <c:pt idx="88">
                  <c:v>41738</c:v>
                </c:pt>
                <c:pt idx="89">
                  <c:v>41739</c:v>
                </c:pt>
                <c:pt idx="90">
                  <c:v>41740</c:v>
                </c:pt>
                <c:pt idx="91">
                  <c:v>41743</c:v>
                </c:pt>
                <c:pt idx="92">
                  <c:v>41744</c:v>
                </c:pt>
                <c:pt idx="93">
                  <c:v>41745</c:v>
                </c:pt>
                <c:pt idx="94">
                  <c:v>41746</c:v>
                </c:pt>
                <c:pt idx="95">
                  <c:v>41747</c:v>
                </c:pt>
                <c:pt idx="96">
                  <c:v>41750</c:v>
                </c:pt>
                <c:pt idx="97">
                  <c:v>41751</c:v>
                </c:pt>
                <c:pt idx="98">
                  <c:v>41752</c:v>
                </c:pt>
                <c:pt idx="99">
                  <c:v>41753</c:v>
                </c:pt>
                <c:pt idx="100">
                  <c:v>41754</c:v>
                </c:pt>
                <c:pt idx="101">
                  <c:v>41757</c:v>
                </c:pt>
                <c:pt idx="102">
                  <c:v>41758</c:v>
                </c:pt>
                <c:pt idx="103">
                  <c:v>41759</c:v>
                </c:pt>
                <c:pt idx="104">
                  <c:v>41763</c:v>
                </c:pt>
                <c:pt idx="105">
                  <c:v>41764</c:v>
                </c:pt>
                <c:pt idx="106">
                  <c:v>41765</c:v>
                </c:pt>
                <c:pt idx="107">
                  <c:v>41766</c:v>
                </c:pt>
                <c:pt idx="108">
                  <c:v>41767</c:v>
                </c:pt>
                <c:pt idx="109">
                  <c:v>41768</c:v>
                </c:pt>
                <c:pt idx="110">
                  <c:v>41771</c:v>
                </c:pt>
                <c:pt idx="111">
                  <c:v>41772</c:v>
                </c:pt>
                <c:pt idx="112">
                  <c:v>41773</c:v>
                </c:pt>
                <c:pt idx="113">
                  <c:v>41774</c:v>
                </c:pt>
                <c:pt idx="114">
                  <c:v>41775</c:v>
                </c:pt>
                <c:pt idx="115">
                  <c:v>41778</c:v>
                </c:pt>
                <c:pt idx="116">
                  <c:v>41779</c:v>
                </c:pt>
                <c:pt idx="117">
                  <c:v>41780</c:v>
                </c:pt>
                <c:pt idx="118">
                  <c:v>41781</c:v>
                </c:pt>
                <c:pt idx="119">
                  <c:v>41782</c:v>
                </c:pt>
                <c:pt idx="120">
                  <c:v>41785</c:v>
                </c:pt>
                <c:pt idx="121">
                  <c:v>41786</c:v>
                </c:pt>
                <c:pt idx="122">
                  <c:v>41787</c:v>
                </c:pt>
                <c:pt idx="123">
                  <c:v>41788</c:v>
                </c:pt>
                <c:pt idx="124">
                  <c:v>41789</c:v>
                </c:pt>
                <c:pt idx="125">
                  <c:v>41793</c:v>
                </c:pt>
                <c:pt idx="126">
                  <c:v>41794</c:v>
                </c:pt>
                <c:pt idx="127">
                  <c:v>41795</c:v>
                </c:pt>
                <c:pt idx="128">
                  <c:v>41796</c:v>
                </c:pt>
                <c:pt idx="129">
                  <c:v>41799</c:v>
                </c:pt>
                <c:pt idx="130">
                  <c:v>41800</c:v>
                </c:pt>
                <c:pt idx="131">
                  <c:v>41801</c:v>
                </c:pt>
                <c:pt idx="132">
                  <c:v>41802</c:v>
                </c:pt>
                <c:pt idx="133">
                  <c:v>41803</c:v>
                </c:pt>
                <c:pt idx="134">
                  <c:v>41806</c:v>
                </c:pt>
                <c:pt idx="135">
                  <c:v>41807</c:v>
                </c:pt>
                <c:pt idx="136">
                  <c:v>41808</c:v>
                </c:pt>
                <c:pt idx="137">
                  <c:v>41809</c:v>
                </c:pt>
                <c:pt idx="138">
                  <c:v>41810</c:v>
                </c:pt>
                <c:pt idx="139">
                  <c:v>41813</c:v>
                </c:pt>
                <c:pt idx="140">
                  <c:v>41814</c:v>
                </c:pt>
                <c:pt idx="141">
                  <c:v>41815</c:v>
                </c:pt>
                <c:pt idx="142">
                  <c:v>41816</c:v>
                </c:pt>
                <c:pt idx="143">
                  <c:v>41817</c:v>
                </c:pt>
                <c:pt idx="144">
                  <c:v>41820</c:v>
                </c:pt>
                <c:pt idx="145">
                  <c:v>41821</c:v>
                </c:pt>
                <c:pt idx="146">
                  <c:v>41822</c:v>
                </c:pt>
                <c:pt idx="147">
                  <c:v>41823</c:v>
                </c:pt>
                <c:pt idx="148">
                  <c:v>41824</c:v>
                </c:pt>
                <c:pt idx="149">
                  <c:v>41827</c:v>
                </c:pt>
                <c:pt idx="150">
                  <c:v>41828</c:v>
                </c:pt>
                <c:pt idx="151">
                  <c:v>41829</c:v>
                </c:pt>
                <c:pt idx="152">
                  <c:v>41830</c:v>
                </c:pt>
                <c:pt idx="153">
                  <c:v>41831</c:v>
                </c:pt>
                <c:pt idx="154">
                  <c:v>41834</c:v>
                </c:pt>
                <c:pt idx="155">
                  <c:v>41835</c:v>
                </c:pt>
                <c:pt idx="156">
                  <c:v>41836</c:v>
                </c:pt>
                <c:pt idx="157">
                  <c:v>41837</c:v>
                </c:pt>
                <c:pt idx="158">
                  <c:v>41838</c:v>
                </c:pt>
                <c:pt idx="159">
                  <c:v>41841</c:v>
                </c:pt>
                <c:pt idx="160">
                  <c:v>41842</c:v>
                </c:pt>
                <c:pt idx="161">
                  <c:v>41843</c:v>
                </c:pt>
                <c:pt idx="162">
                  <c:v>41844</c:v>
                </c:pt>
                <c:pt idx="163">
                  <c:v>41845</c:v>
                </c:pt>
                <c:pt idx="164">
                  <c:v>41848</c:v>
                </c:pt>
                <c:pt idx="165">
                  <c:v>41849</c:v>
                </c:pt>
                <c:pt idx="166">
                  <c:v>41850</c:v>
                </c:pt>
                <c:pt idx="167">
                  <c:v>41851</c:v>
                </c:pt>
                <c:pt idx="168">
                  <c:v>41852</c:v>
                </c:pt>
                <c:pt idx="169">
                  <c:v>41855</c:v>
                </c:pt>
                <c:pt idx="170">
                  <c:v>41856</c:v>
                </c:pt>
                <c:pt idx="171">
                  <c:v>41857</c:v>
                </c:pt>
                <c:pt idx="172">
                  <c:v>41858</c:v>
                </c:pt>
                <c:pt idx="173">
                  <c:v>41859</c:v>
                </c:pt>
                <c:pt idx="174">
                  <c:v>41862</c:v>
                </c:pt>
                <c:pt idx="175">
                  <c:v>41863</c:v>
                </c:pt>
                <c:pt idx="176">
                  <c:v>41864</c:v>
                </c:pt>
                <c:pt idx="177">
                  <c:v>41865</c:v>
                </c:pt>
                <c:pt idx="178">
                  <c:v>41866</c:v>
                </c:pt>
                <c:pt idx="179">
                  <c:v>41869</c:v>
                </c:pt>
                <c:pt idx="180">
                  <c:v>41870</c:v>
                </c:pt>
                <c:pt idx="181">
                  <c:v>41871</c:v>
                </c:pt>
                <c:pt idx="182">
                  <c:v>41872</c:v>
                </c:pt>
                <c:pt idx="183">
                  <c:v>41873</c:v>
                </c:pt>
                <c:pt idx="184">
                  <c:v>41876</c:v>
                </c:pt>
                <c:pt idx="185">
                  <c:v>41877</c:v>
                </c:pt>
                <c:pt idx="186">
                  <c:v>41878</c:v>
                </c:pt>
                <c:pt idx="187">
                  <c:v>41879</c:v>
                </c:pt>
                <c:pt idx="188">
                  <c:v>41880</c:v>
                </c:pt>
                <c:pt idx="189">
                  <c:v>41883</c:v>
                </c:pt>
                <c:pt idx="190">
                  <c:v>41884</c:v>
                </c:pt>
                <c:pt idx="191">
                  <c:v>41885</c:v>
                </c:pt>
                <c:pt idx="192">
                  <c:v>41886</c:v>
                </c:pt>
                <c:pt idx="193">
                  <c:v>41887</c:v>
                </c:pt>
                <c:pt idx="194">
                  <c:v>41891</c:v>
                </c:pt>
                <c:pt idx="195">
                  <c:v>41892</c:v>
                </c:pt>
                <c:pt idx="196">
                  <c:v>41893</c:v>
                </c:pt>
                <c:pt idx="197">
                  <c:v>41894</c:v>
                </c:pt>
                <c:pt idx="198">
                  <c:v>41897</c:v>
                </c:pt>
                <c:pt idx="199">
                  <c:v>41898</c:v>
                </c:pt>
                <c:pt idx="200">
                  <c:v>41899</c:v>
                </c:pt>
                <c:pt idx="201">
                  <c:v>41900</c:v>
                </c:pt>
                <c:pt idx="202">
                  <c:v>41901</c:v>
                </c:pt>
                <c:pt idx="203">
                  <c:v>41904</c:v>
                </c:pt>
                <c:pt idx="204">
                  <c:v>41905</c:v>
                </c:pt>
                <c:pt idx="205">
                  <c:v>41906</c:v>
                </c:pt>
                <c:pt idx="206">
                  <c:v>41907</c:v>
                </c:pt>
                <c:pt idx="207">
                  <c:v>41908</c:v>
                </c:pt>
                <c:pt idx="208">
                  <c:v>41910</c:v>
                </c:pt>
                <c:pt idx="209">
                  <c:v>41911</c:v>
                </c:pt>
                <c:pt idx="210">
                  <c:v>41912</c:v>
                </c:pt>
                <c:pt idx="211">
                  <c:v>41920</c:v>
                </c:pt>
                <c:pt idx="212">
                  <c:v>41921</c:v>
                </c:pt>
                <c:pt idx="213">
                  <c:v>41922</c:v>
                </c:pt>
                <c:pt idx="214">
                  <c:v>41923</c:v>
                </c:pt>
                <c:pt idx="215">
                  <c:v>41925</c:v>
                </c:pt>
                <c:pt idx="216">
                  <c:v>41926</c:v>
                </c:pt>
                <c:pt idx="217">
                  <c:v>41927</c:v>
                </c:pt>
                <c:pt idx="218">
                  <c:v>41928</c:v>
                </c:pt>
                <c:pt idx="219">
                  <c:v>41929</c:v>
                </c:pt>
                <c:pt idx="220">
                  <c:v>41932</c:v>
                </c:pt>
                <c:pt idx="221">
                  <c:v>41933</c:v>
                </c:pt>
                <c:pt idx="222">
                  <c:v>41934</c:v>
                </c:pt>
                <c:pt idx="223">
                  <c:v>41935</c:v>
                </c:pt>
                <c:pt idx="224">
                  <c:v>41936</c:v>
                </c:pt>
                <c:pt idx="225">
                  <c:v>41939</c:v>
                </c:pt>
                <c:pt idx="226">
                  <c:v>41940</c:v>
                </c:pt>
                <c:pt idx="227">
                  <c:v>41941</c:v>
                </c:pt>
                <c:pt idx="228">
                  <c:v>41942</c:v>
                </c:pt>
                <c:pt idx="229">
                  <c:v>41943</c:v>
                </c:pt>
                <c:pt idx="230">
                  <c:v>41946</c:v>
                </c:pt>
                <c:pt idx="231">
                  <c:v>41947</c:v>
                </c:pt>
                <c:pt idx="232">
                  <c:v>41948</c:v>
                </c:pt>
                <c:pt idx="233">
                  <c:v>41949</c:v>
                </c:pt>
                <c:pt idx="234">
                  <c:v>41950</c:v>
                </c:pt>
                <c:pt idx="235">
                  <c:v>41953</c:v>
                </c:pt>
                <c:pt idx="236">
                  <c:v>41954</c:v>
                </c:pt>
                <c:pt idx="237">
                  <c:v>41955</c:v>
                </c:pt>
                <c:pt idx="238">
                  <c:v>41956</c:v>
                </c:pt>
                <c:pt idx="239">
                  <c:v>41957</c:v>
                </c:pt>
                <c:pt idx="240">
                  <c:v>41960</c:v>
                </c:pt>
                <c:pt idx="241">
                  <c:v>41961</c:v>
                </c:pt>
                <c:pt idx="242">
                  <c:v>41962</c:v>
                </c:pt>
                <c:pt idx="243">
                  <c:v>41963</c:v>
                </c:pt>
                <c:pt idx="244">
                  <c:v>41964</c:v>
                </c:pt>
                <c:pt idx="245">
                  <c:v>41967</c:v>
                </c:pt>
                <c:pt idx="246">
                  <c:v>41968</c:v>
                </c:pt>
                <c:pt idx="247">
                  <c:v>41969</c:v>
                </c:pt>
                <c:pt idx="248">
                  <c:v>41970</c:v>
                </c:pt>
                <c:pt idx="249">
                  <c:v>41971</c:v>
                </c:pt>
                <c:pt idx="250">
                  <c:v>41974</c:v>
                </c:pt>
                <c:pt idx="251">
                  <c:v>41975</c:v>
                </c:pt>
                <c:pt idx="252">
                  <c:v>41976</c:v>
                </c:pt>
                <c:pt idx="253">
                  <c:v>41977</c:v>
                </c:pt>
                <c:pt idx="254">
                  <c:v>41978</c:v>
                </c:pt>
                <c:pt idx="255">
                  <c:v>41981</c:v>
                </c:pt>
                <c:pt idx="256">
                  <c:v>41982</c:v>
                </c:pt>
                <c:pt idx="257">
                  <c:v>41983</c:v>
                </c:pt>
                <c:pt idx="258">
                  <c:v>41984</c:v>
                </c:pt>
                <c:pt idx="259">
                  <c:v>41985</c:v>
                </c:pt>
                <c:pt idx="260">
                  <c:v>41988</c:v>
                </c:pt>
                <c:pt idx="261">
                  <c:v>41989</c:v>
                </c:pt>
                <c:pt idx="262">
                  <c:v>41990</c:v>
                </c:pt>
                <c:pt idx="263">
                  <c:v>41991</c:v>
                </c:pt>
                <c:pt idx="264">
                  <c:v>41992</c:v>
                </c:pt>
                <c:pt idx="265">
                  <c:v>41995</c:v>
                </c:pt>
                <c:pt idx="266">
                  <c:v>41996</c:v>
                </c:pt>
                <c:pt idx="267">
                  <c:v>41997</c:v>
                </c:pt>
                <c:pt idx="268">
                  <c:v>41998</c:v>
                </c:pt>
                <c:pt idx="269">
                  <c:v>41999</c:v>
                </c:pt>
                <c:pt idx="270">
                  <c:v>42002</c:v>
                </c:pt>
                <c:pt idx="271">
                  <c:v>42003</c:v>
                </c:pt>
                <c:pt idx="272">
                  <c:v>42004</c:v>
                </c:pt>
                <c:pt idx="273">
                  <c:v>42008</c:v>
                </c:pt>
                <c:pt idx="274">
                  <c:v>42009</c:v>
                </c:pt>
                <c:pt idx="275">
                  <c:v>42010</c:v>
                </c:pt>
                <c:pt idx="276">
                  <c:v>42011</c:v>
                </c:pt>
                <c:pt idx="277">
                  <c:v>42012</c:v>
                </c:pt>
                <c:pt idx="278">
                  <c:v>42013</c:v>
                </c:pt>
                <c:pt idx="279">
                  <c:v>42016</c:v>
                </c:pt>
                <c:pt idx="280">
                  <c:v>42017</c:v>
                </c:pt>
                <c:pt idx="281">
                  <c:v>42018</c:v>
                </c:pt>
                <c:pt idx="282">
                  <c:v>42019</c:v>
                </c:pt>
                <c:pt idx="283">
                  <c:v>42020</c:v>
                </c:pt>
                <c:pt idx="284">
                  <c:v>42023</c:v>
                </c:pt>
                <c:pt idx="285">
                  <c:v>42024</c:v>
                </c:pt>
                <c:pt idx="286">
                  <c:v>42025</c:v>
                </c:pt>
                <c:pt idx="287">
                  <c:v>42026</c:v>
                </c:pt>
                <c:pt idx="288">
                  <c:v>42027</c:v>
                </c:pt>
                <c:pt idx="289">
                  <c:v>42030</c:v>
                </c:pt>
                <c:pt idx="290">
                  <c:v>42031</c:v>
                </c:pt>
                <c:pt idx="291">
                  <c:v>42032</c:v>
                </c:pt>
                <c:pt idx="292">
                  <c:v>42033</c:v>
                </c:pt>
                <c:pt idx="293">
                  <c:v>42034</c:v>
                </c:pt>
                <c:pt idx="294">
                  <c:v>42037</c:v>
                </c:pt>
                <c:pt idx="295">
                  <c:v>42038</c:v>
                </c:pt>
                <c:pt idx="296">
                  <c:v>42039</c:v>
                </c:pt>
                <c:pt idx="297">
                  <c:v>42040</c:v>
                </c:pt>
                <c:pt idx="298">
                  <c:v>42041</c:v>
                </c:pt>
                <c:pt idx="299">
                  <c:v>42044</c:v>
                </c:pt>
                <c:pt idx="300">
                  <c:v>42045</c:v>
                </c:pt>
                <c:pt idx="301">
                  <c:v>42046</c:v>
                </c:pt>
                <c:pt idx="302">
                  <c:v>42047</c:v>
                </c:pt>
                <c:pt idx="303">
                  <c:v>42048</c:v>
                </c:pt>
                <c:pt idx="304">
                  <c:v>42051</c:v>
                </c:pt>
                <c:pt idx="305">
                  <c:v>42062</c:v>
                </c:pt>
                <c:pt idx="306">
                  <c:v>42063</c:v>
                </c:pt>
                <c:pt idx="307">
                  <c:v>42065</c:v>
                </c:pt>
                <c:pt idx="308">
                  <c:v>42066</c:v>
                </c:pt>
                <c:pt idx="309">
                  <c:v>42067</c:v>
                </c:pt>
                <c:pt idx="310">
                  <c:v>42068</c:v>
                </c:pt>
                <c:pt idx="311">
                  <c:v>42069</c:v>
                </c:pt>
                <c:pt idx="312">
                  <c:v>42072</c:v>
                </c:pt>
                <c:pt idx="313">
                  <c:v>42073</c:v>
                </c:pt>
                <c:pt idx="314">
                  <c:v>42074</c:v>
                </c:pt>
                <c:pt idx="315">
                  <c:v>42075</c:v>
                </c:pt>
              </c:numCache>
            </c:numRef>
          </c:cat>
          <c:val>
            <c:numRef>
              <c:f>温州指数!$B$4:$B$319</c:f>
              <c:numCache>
                <c:formatCode>###,###,###,###,##0.00</c:formatCode>
                <c:ptCount val="316"/>
                <c:pt idx="0">
                  <c:v>20.25</c:v>
                </c:pt>
                <c:pt idx="1">
                  <c:v>20.399999999999999</c:v>
                </c:pt>
                <c:pt idx="2">
                  <c:v>19.8</c:v>
                </c:pt>
                <c:pt idx="3">
                  <c:v>20.14</c:v>
                </c:pt>
                <c:pt idx="4">
                  <c:v>20.110000000000003</c:v>
                </c:pt>
                <c:pt idx="5">
                  <c:v>19.850000000000001</c:v>
                </c:pt>
                <c:pt idx="6">
                  <c:v>20.07</c:v>
                </c:pt>
                <c:pt idx="7">
                  <c:v>20.27</c:v>
                </c:pt>
                <c:pt idx="8">
                  <c:v>20.079999999999995</c:v>
                </c:pt>
                <c:pt idx="9">
                  <c:v>20.3</c:v>
                </c:pt>
                <c:pt idx="10">
                  <c:v>19.87</c:v>
                </c:pt>
                <c:pt idx="11">
                  <c:v>19.779999999999998</c:v>
                </c:pt>
                <c:pt idx="12">
                  <c:v>19.809999999999999</c:v>
                </c:pt>
                <c:pt idx="13">
                  <c:v>20.170000000000005</c:v>
                </c:pt>
                <c:pt idx="14">
                  <c:v>20.12</c:v>
                </c:pt>
                <c:pt idx="15">
                  <c:v>19.71</c:v>
                </c:pt>
                <c:pt idx="16">
                  <c:v>20.29</c:v>
                </c:pt>
                <c:pt idx="17">
                  <c:v>20.27</c:v>
                </c:pt>
                <c:pt idx="18">
                  <c:v>20.130000000000003</c:v>
                </c:pt>
                <c:pt idx="19">
                  <c:v>19.850000000000001</c:v>
                </c:pt>
                <c:pt idx="20">
                  <c:v>19.5</c:v>
                </c:pt>
                <c:pt idx="21">
                  <c:v>19.850000000000001</c:v>
                </c:pt>
                <c:pt idx="22">
                  <c:v>20.239999999999995</c:v>
                </c:pt>
                <c:pt idx="23">
                  <c:v>20</c:v>
                </c:pt>
                <c:pt idx="24">
                  <c:v>19.89</c:v>
                </c:pt>
                <c:pt idx="25">
                  <c:v>19.939999999999998</c:v>
                </c:pt>
                <c:pt idx="26">
                  <c:v>20.170000000000005</c:v>
                </c:pt>
                <c:pt idx="27">
                  <c:v>19.939999999999998</c:v>
                </c:pt>
                <c:pt idx="28">
                  <c:v>19.64</c:v>
                </c:pt>
                <c:pt idx="29">
                  <c:v>19.88</c:v>
                </c:pt>
                <c:pt idx="30">
                  <c:v>19.93</c:v>
                </c:pt>
                <c:pt idx="31">
                  <c:v>20.05</c:v>
                </c:pt>
                <c:pt idx="32">
                  <c:v>20.6</c:v>
                </c:pt>
                <c:pt idx="33">
                  <c:v>20.420000000000002</c:v>
                </c:pt>
                <c:pt idx="34">
                  <c:v>20.3</c:v>
                </c:pt>
                <c:pt idx="35">
                  <c:v>19.86</c:v>
                </c:pt>
                <c:pt idx="36">
                  <c:v>20.02</c:v>
                </c:pt>
                <c:pt idx="37">
                  <c:v>19.75</c:v>
                </c:pt>
                <c:pt idx="38">
                  <c:v>20.09</c:v>
                </c:pt>
                <c:pt idx="39">
                  <c:v>19.920000000000002</c:v>
                </c:pt>
                <c:pt idx="40">
                  <c:v>19.899999999999999</c:v>
                </c:pt>
                <c:pt idx="41">
                  <c:v>19.779999999999998</c:v>
                </c:pt>
                <c:pt idx="42">
                  <c:v>20.130000000000003</c:v>
                </c:pt>
                <c:pt idx="43">
                  <c:v>19.850000000000001</c:v>
                </c:pt>
                <c:pt idx="44">
                  <c:v>19.86</c:v>
                </c:pt>
                <c:pt idx="45">
                  <c:v>20.479999999999997</c:v>
                </c:pt>
                <c:pt idx="46">
                  <c:v>20.52</c:v>
                </c:pt>
                <c:pt idx="47">
                  <c:v>20.51</c:v>
                </c:pt>
                <c:pt idx="48">
                  <c:v>20.88</c:v>
                </c:pt>
                <c:pt idx="49">
                  <c:v>20.12</c:v>
                </c:pt>
                <c:pt idx="50">
                  <c:v>19.959999999999997</c:v>
                </c:pt>
                <c:pt idx="51">
                  <c:v>20.49</c:v>
                </c:pt>
                <c:pt idx="52">
                  <c:v>20.75</c:v>
                </c:pt>
                <c:pt idx="53">
                  <c:v>20.74</c:v>
                </c:pt>
                <c:pt idx="54">
                  <c:v>20.18</c:v>
                </c:pt>
                <c:pt idx="55">
                  <c:v>20.22</c:v>
                </c:pt>
                <c:pt idx="56">
                  <c:v>20.55</c:v>
                </c:pt>
                <c:pt idx="57">
                  <c:v>20.439999999999998</c:v>
                </c:pt>
                <c:pt idx="58">
                  <c:v>19.829999999999995</c:v>
                </c:pt>
                <c:pt idx="59">
                  <c:v>20.059999999999999</c:v>
                </c:pt>
                <c:pt idx="60">
                  <c:v>20.18</c:v>
                </c:pt>
                <c:pt idx="61">
                  <c:v>19.95</c:v>
                </c:pt>
                <c:pt idx="62">
                  <c:v>20.010000000000005</c:v>
                </c:pt>
                <c:pt idx="63">
                  <c:v>19.899999999999999</c:v>
                </c:pt>
                <c:pt idx="64">
                  <c:v>20.149999999999999</c:v>
                </c:pt>
                <c:pt idx="65">
                  <c:v>20.279999999999998</c:v>
                </c:pt>
                <c:pt idx="66">
                  <c:v>20.329999999999995</c:v>
                </c:pt>
                <c:pt idx="67">
                  <c:v>20.75</c:v>
                </c:pt>
                <c:pt idx="68">
                  <c:v>20.23</c:v>
                </c:pt>
                <c:pt idx="69">
                  <c:v>20.279999999999998</c:v>
                </c:pt>
                <c:pt idx="70">
                  <c:v>20.59</c:v>
                </c:pt>
                <c:pt idx="71">
                  <c:v>20.29</c:v>
                </c:pt>
                <c:pt idx="72">
                  <c:v>19.91</c:v>
                </c:pt>
                <c:pt idx="73">
                  <c:v>20.110000000000003</c:v>
                </c:pt>
                <c:pt idx="74">
                  <c:v>20.479999999999997</c:v>
                </c:pt>
                <c:pt idx="75">
                  <c:v>20.36</c:v>
                </c:pt>
                <c:pt idx="76">
                  <c:v>20.32</c:v>
                </c:pt>
                <c:pt idx="77">
                  <c:v>19.989999999999991</c:v>
                </c:pt>
                <c:pt idx="78">
                  <c:v>20.54</c:v>
                </c:pt>
                <c:pt idx="79">
                  <c:v>20.5</c:v>
                </c:pt>
                <c:pt idx="80">
                  <c:v>20.3</c:v>
                </c:pt>
                <c:pt idx="81">
                  <c:v>20.190000000000001</c:v>
                </c:pt>
                <c:pt idx="82">
                  <c:v>20.51</c:v>
                </c:pt>
                <c:pt idx="83">
                  <c:v>20.09</c:v>
                </c:pt>
                <c:pt idx="84">
                  <c:v>20.21</c:v>
                </c:pt>
                <c:pt idx="85">
                  <c:v>20.07</c:v>
                </c:pt>
                <c:pt idx="86">
                  <c:v>20.53</c:v>
                </c:pt>
                <c:pt idx="87">
                  <c:v>20.39</c:v>
                </c:pt>
                <c:pt idx="88">
                  <c:v>20.38</c:v>
                </c:pt>
                <c:pt idx="89">
                  <c:v>20.59</c:v>
                </c:pt>
                <c:pt idx="90">
                  <c:v>20.010000000000005</c:v>
                </c:pt>
                <c:pt idx="91">
                  <c:v>20.47</c:v>
                </c:pt>
                <c:pt idx="92">
                  <c:v>20.239999999999995</c:v>
                </c:pt>
                <c:pt idx="93">
                  <c:v>19.559999999999999</c:v>
                </c:pt>
                <c:pt idx="94">
                  <c:v>20.239999999999995</c:v>
                </c:pt>
                <c:pt idx="95">
                  <c:v>20.32</c:v>
                </c:pt>
                <c:pt idx="96">
                  <c:v>20.57</c:v>
                </c:pt>
                <c:pt idx="97">
                  <c:v>20.39</c:v>
                </c:pt>
                <c:pt idx="98">
                  <c:v>20.350000000000001</c:v>
                </c:pt>
                <c:pt idx="99">
                  <c:v>20.05</c:v>
                </c:pt>
                <c:pt idx="100">
                  <c:v>20.059999999999999</c:v>
                </c:pt>
                <c:pt idx="101">
                  <c:v>20</c:v>
                </c:pt>
                <c:pt idx="102">
                  <c:v>20.459999999999997</c:v>
                </c:pt>
                <c:pt idx="103">
                  <c:v>20.329999999999995</c:v>
                </c:pt>
                <c:pt idx="104">
                  <c:v>20.39</c:v>
                </c:pt>
                <c:pt idx="105">
                  <c:v>20.37</c:v>
                </c:pt>
                <c:pt idx="106">
                  <c:v>20.779999999999998</c:v>
                </c:pt>
                <c:pt idx="107">
                  <c:v>20.62</c:v>
                </c:pt>
                <c:pt idx="108">
                  <c:v>20.02</c:v>
                </c:pt>
                <c:pt idx="109">
                  <c:v>20.16</c:v>
                </c:pt>
                <c:pt idx="110">
                  <c:v>20.41</c:v>
                </c:pt>
                <c:pt idx="111">
                  <c:v>19.939999999999998</c:v>
                </c:pt>
                <c:pt idx="112">
                  <c:v>20.2</c:v>
                </c:pt>
                <c:pt idx="113">
                  <c:v>20.22</c:v>
                </c:pt>
                <c:pt idx="114">
                  <c:v>20.25</c:v>
                </c:pt>
                <c:pt idx="115">
                  <c:v>20.29</c:v>
                </c:pt>
                <c:pt idx="116">
                  <c:v>20.32</c:v>
                </c:pt>
                <c:pt idx="117">
                  <c:v>20.49</c:v>
                </c:pt>
                <c:pt idx="118">
                  <c:v>20.190000000000001</c:v>
                </c:pt>
                <c:pt idx="119">
                  <c:v>19.959999999999997</c:v>
                </c:pt>
                <c:pt idx="120">
                  <c:v>20.43</c:v>
                </c:pt>
                <c:pt idx="121">
                  <c:v>19.86</c:v>
                </c:pt>
                <c:pt idx="122">
                  <c:v>20.479999999999997</c:v>
                </c:pt>
                <c:pt idx="123">
                  <c:v>19.87</c:v>
                </c:pt>
                <c:pt idx="124">
                  <c:v>20.32</c:v>
                </c:pt>
                <c:pt idx="125">
                  <c:v>19.959999999999997</c:v>
                </c:pt>
                <c:pt idx="126">
                  <c:v>20.279999999999998</c:v>
                </c:pt>
                <c:pt idx="127">
                  <c:v>20.130000000000003</c:v>
                </c:pt>
                <c:pt idx="128">
                  <c:v>20.21</c:v>
                </c:pt>
                <c:pt idx="129">
                  <c:v>20.07</c:v>
                </c:pt>
                <c:pt idx="130">
                  <c:v>20.190000000000001</c:v>
                </c:pt>
                <c:pt idx="131">
                  <c:v>20.2</c:v>
                </c:pt>
                <c:pt idx="132">
                  <c:v>19.97</c:v>
                </c:pt>
                <c:pt idx="133">
                  <c:v>19.88</c:v>
                </c:pt>
                <c:pt idx="134">
                  <c:v>20.170000000000005</c:v>
                </c:pt>
                <c:pt idx="135">
                  <c:v>19.91</c:v>
                </c:pt>
                <c:pt idx="136">
                  <c:v>20.350000000000001</c:v>
                </c:pt>
                <c:pt idx="137">
                  <c:v>20.16</c:v>
                </c:pt>
                <c:pt idx="138">
                  <c:v>19.77</c:v>
                </c:pt>
                <c:pt idx="139">
                  <c:v>19.959999999999997</c:v>
                </c:pt>
                <c:pt idx="140">
                  <c:v>20.130000000000003</c:v>
                </c:pt>
                <c:pt idx="141">
                  <c:v>19.959999999999997</c:v>
                </c:pt>
                <c:pt idx="142">
                  <c:v>20.49</c:v>
                </c:pt>
                <c:pt idx="143">
                  <c:v>20.79</c:v>
                </c:pt>
                <c:pt idx="144">
                  <c:v>20.779999999999998</c:v>
                </c:pt>
                <c:pt idx="145">
                  <c:v>20.6</c:v>
                </c:pt>
                <c:pt idx="146">
                  <c:v>20.7</c:v>
                </c:pt>
                <c:pt idx="147">
                  <c:v>20.79</c:v>
                </c:pt>
                <c:pt idx="148">
                  <c:v>20.56</c:v>
                </c:pt>
                <c:pt idx="149">
                  <c:v>20.34</c:v>
                </c:pt>
                <c:pt idx="150">
                  <c:v>20.32</c:v>
                </c:pt>
                <c:pt idx="151">
                  <c:v>20.830000000000002</c:v>
                </c:pt>
                <c:pt idx="152">
                  <c:v>20.68</c:v>
                </c:pt>
                <c:pt idx="153">
                  <c:v>20.73</c:v>
                </c:pt>
                <c:pt idx="154">
                  <c:v>20.41</c:v>
                </c:pt>
                <c:pt idx="155">
                  <c:v>20.170000000000005</c:v>
                </c:pt>
                <c:pt idx="156">
                  <c:v>20.38</c:v>
                </c:pt>
                <c:pt idx="157">
                  <c:v>20.21</c:v>
                </c:pt>
                <c:pt idx="158">
                  <c:v>20.14</c:v>
                </c:pt>
                <c:pt idx="159">
                  <c:v>20.62</c:v>
                </c:pt>
                <c:pt idx="160">
                  <c:v>20.279999999999998</c:v>
                </c:pt>
                <c:pt idx="161">
                  <c:v>20.8</c:v>
                </c:pt>
                <c:pt idx="162">
                  <c:v>20.34</c:v>
                </c:pt>
                <c:pt idx="163">
                  <c:v>20</c:v>
                </c:pt>
                <c:pt idx="164">
                  <c:v>20.39</c:v>
                </c:pt>
                <c:pt idx="165">
                  <c:v>20.329999999999995</c:v>
                </c:pt>
                <c:pt idx="166">
                  <c:v>20.059999999999999</c:v>
                </c:pt>
                <c:pt idx="167">
                  <c:v>20.399999999999999</c:v>
                </c:pt>
                <c:pt idx="168">
                  <c:v>20.22</c:v>
                </c:pt>
                <c:pt idx="169">
                  <c:v>20.630000000000003</c:v>
                </c:pt>
                <c:pt idx="170">
                  <c:v>20.190000000000001</c:v>
                </c:pt>
                <c:pt idx="171">
                  <c:v>20.47</c:v>
                </c:pt>
                <c:pt idx="172">
                  <c:v>20.239999999999995</c:v>
                </c:pt>
                <c:pt idx="173">
                  <c:v>20.71</c:v>
                </c:pt>
                <c:pt idx="174">
                  <c:v>20.29</c:v>
                </c:pt>
                <c:pt idx="175">
                  <c:v>20.100000000000001</c:v>
                </c:pt>
                <c:pt idx="176">
                  <c:v>20.779999999999998</c:v>
                </c:pt>
                <c:pt idx="177">
                  <c:v>20.85</c:v>
                </c:pt>
                <c:pt idx="178">
                  <c:v>20.350000000000001</c:v>
                </c:pt>
                <c:pt idx="179">
                  <c:v>20.12</c:v>
                </c:pt>
                <c:pt idx="180">
                  <c:v>20.03</c:v>
                </c:pt>
                <c:pt idx="181">
                  <c:v>20.23</c:v>
                </c:pt>
                <c:pt idx="182">
                  <c:v>20.23</c:v>
                </c:pt>
                <c:pt idx="183">
                  <c:v>20.05</c:v>
                </c:pt>
                <c:pt idx="184">
                  <c:v>20.52</c:v>
                </c:pt>
                <c:pt idx="185">
                  <c:v>20.350000000000001</c:v>
                </c:pt>
                <c:pt idx="186">
                  <c:v>20.279999999999998</c:v>
                </c:pt>
                <c:pt idx="187">
                  <c:v>20.149999999999999</c:v>
                </c:pt>
                <c:pt idx="188">
                  <c:v>20.2</c:v>
                </c:pt>
                <c:pt idx="189">
                  <c:v>19.959999999999997</c:v>
                </c:pt>
                <c:pt idx="190">
                  <c:v>20.059999999999999</c:v>
                </c:pt>
                <c:pt idx="191">
                  <c:v>20.459999999999997</c:v>
                </c:pt>
                <c:pt idx="192">
                  <c:v>20.650000000000002</c:v>
                </c:pt>
                <c:pt idx="193">
                  <c:v>20.630000000000003</c:v>
                </c:pt>
                <c:pt idx="194">
                  <c:v>20.3</c:v>
                </c:pt>
                <c:pt idx="195">
                  <c:v>20.459999999999997</c:v>
                </c:pt>
                <c:pt idx="196">
                  <c:v>19.91</c:v>
                </c:pt>
                <c:pt idx="197">
                  <c:v>20.14</c:v>
                </c:pt>
                <c:pt idx="198">
                  <c:v>20.62</c:v>
                </c:pt>
                <c:pt idx="199">
                  <c:v>20.43</c:v>
                </c:pt>
                <c:pt idx="200">
                  <c:v>19.850000000000001</c:v>
                </c:pt>
                <c:pt idx="201">
                  <c:v>20.45</c:v>
                </c:pt>
                <c:pt idx="202">
                  <c:v>20.329999999999995</c:v>
                </c:pt>
                <c:pt idx="203">
                  <c:v>19.91</c:v>
                </c:pt>
                <c:pt idx="204">
                  <c:v>20.04</c:v>
                </c:pt>
                <c:pt idx="205">
                  <c:v>20.5</c:v>
                </c:pt>
                <c:pt idx="206">
                  <c:v>20.29</c:v>
                </c:pt>
                <c:pt idx="207">
                  <c:v>20.12</c:v>
                </c:pt>
                <c:pt idx="208">
                  <c:v>20.47</c:v>
                </c:pt>
                <c:pt idx="209">
                  <c:v>20.67</c:v>
                </c:pt>
                <c:pt idx="210">
                  <c:v>20.239999999999995</c:v>
                </c:pt>
                <c:pt idx="211">
                  <c:v>20.3</c:v>
                </c:pt>
                <c:pt idx="212">
                  <c:v>20.36</c:v>
                </c:pt>
                <c:pt idx="213">
                  <c:v>20.420000000000002</c:v>
                </c:pt>
                <c:pt idx="214">
                  <c:v>20.279999999999998</c:v>
                </c:pt>
                <c:pt idx="215">
                  <c:v>20.41</c:v>
                </c:pt>
                <c:pt idx="216">
                  <c:v>20.62</c:v>
                </c:pt>
                <c:pt idx="217">
                  <c:v>20.420000000000002</c:v>
                </c:pt>
                <c:pt idx="218">
                  <c:v>20.309999999999999</c:v>
                </c:pt>
                <c:pt idx="219">
                  <c:v>21.2</c:v>
                </c:pt>
                <c:pt idx="220">
                  <c:v>21.110000000000003</c:v>
                </c:pt>
                <c:pt idx="221">
                  <c:v>20.69</c:v>
                </c:pt>
                <c:pt idx="222">
                  <c:v>20.66</c:v>
                </c:pt>
                <c:pt idx="223">
                  <c:v>20.47</c:v>
                </c:pt>
                <c:pt idx="224">
                  <c:v>20.53</c:v>
                </c:pt>
                <c:pt idx="225">
                  <c:v>20.27</c:v>
                </c:pt>
                <c:pt idx="226">
                  <c:v>20.23</c:v>
                </c:pt>
                <c:pt idx="227">
                  <c:v>19.899999999999999</c:v>
                </c:pt>
                <c:pt idx="228">
                  <c:v>19.64</c:v>
                </c:pt>
                <c:pt idx="229">
                  <c:v>19.559999999999999</c:v>
                </c:pt>
                <c:pt idx="230">
                  <c:v>19.579999999999995</c:v>
                </c:pt>
                <c:pt idx="231">
                  <c:v>20.21</c:v>
                </c:pt>
                <c:pt idx="232">
                  <c:v>20.07</c:v>
                </c:pt>
                <c:pt idx="233">
                  <c:v>19.989999999999991</c:v>
                </c:pt>
                <c:pt idx="234">
                  <c:v>19.979999999999997</c:v>
                </c:pt>
                <c:pt idx="235">
                  <c:v>20.2</c:v>
                </c:pt>
                <c:pt idx="236">
                  <c:v>19.87</c:v>
                </c:pt>
                <c:pt idx="237">
                  <c:v>20.16</c:v>
                </c:pt>
                <c:pt idx="238">
                  <c:v>20.010000000000005</c:v>
                </c:pt>
                <c:pt idx="239">
                  <c:v>19.489999999999991</c:v>
                </c:pt>
                <c:pt idx="240">
                  <c:v>19.670000000000005</c:v>
                </c:pt>
                <c:pt idx="241">
                  <c:v>19.920000000000002</c:v>
                </c:pt>
                <c:pt idx="242">
                  <c:v>19.510000000000005</c:v>
                </c:pt>
                <c:pt idx="243">
                  <c:v>19.45</c:v>
                </c:pt>
                <c:pt idx="244">
                  <c:v>19.739999999999995</c:v>
                </c:pt>
                <c:pt idx="245">
                  <c:v>19.73</c:v>
                </c:pt>
                <c:pt idx="246">
                  <c:v>20.110000000000003</c:v>
                </c:pt>
                <c:pt idx="247">
                  <c:v>19.75</c:v>
                </c:pt>
                <c:pt idx="248">
                  <c:v>19.579999999999995</c:v>
                </c:pt>
                <c:pt idx="249">
                  <c:v>20</c:v>
                </c:pt>
                <c:pt idx="250">
                  <c:v>21</c:v>
                </c:pt>
                <c:pt idx="251">
                  <c:v>20.32</c:v>
                </c:pt>
                <c:pt idx="252">
                  <c:v>20.68</c:v>
                </c:pt>
                <c:pt idx="253">
                  <c:v>20.25</c:v>
                </c:pt>
                <c:pt idx="254">
                  <c:v>19.809999999999999</c:v>
                </c:pt>
                <c:pt idx="255">
                  <c:v>19.5</c:v>
                </c:pt>
                <c:pt idx="256">
                  <c:v>19.899999999999999</c:v>
                </c:pt>
                <c:pt idx="257">
                  <c:v>20.03</c:v>
                </c:pt>
                <c:pt idx="258">
                  <c:v>19.7</c:v>
                </c:pt>
                <c:pt idx="259">
                  <c:v>20.02</c:v>
                </c:pt>
                <c:pt idx="260">
                  <c:v>19.62</c:v>
                </c:pt>
                <c:pt idx="261">
                  <c:v>19.100000000000001</c:v>
                </c:pt>
                <c:pt idx="262">
                  <c:v>19.489999999999991</c:v>
                </c:pt>
                <c:pt idx="263">
                  <c:v>19.610000000000003</c:v>
                </c:pt>
                <c:pt idx="264">
                  <c:v>19.329999999999995</c:v>
                </c:pt>
                <c:pt idx="265">
                  <c:v>19.21</c:v>
                </c:pt>
                <c:pt idx="266">
                  <c:v>20.130000000000003</c:v>
                </c:pt>
                <c:pt idx="267">
                  <c:v>19.93</c:v>
                </c:pt>
                <c:pt idx="268">
                  <c:v>19.8</c:v>
                </c:pt>
                <c:pt idx="269">
                  <c:v>19.309999999999999</c:v>
                </c:pt>
                <c:pt idx="270">
                  <c:v>19.059999999999999</c:v>
                </c:pt>
                <c:pt idx="271">
                  <c:v>19.05</c:v>
                </c:pt>
                <c:pt idx="272">
                  <c:v>20.38</c:v>
                </c:pt>
                <c:pt idx="273">
                  <c:v>19.53</c:v>
                </c:pt>
                <c:pt idx="274">
                  <c:v>19.479999999999997</c:v>
                </c:pt>
                <c:pt idx="275">
                  <c:v>19.610000000000003</c:v>
                </c:pt>
                <c:pt idx="276">
                  <c:v>19.670000000000005</c:v>
                </c:pt>
                <c:pt idx="277">
                  <c:v>19.82</c:v>
                </c:pt>
                <c:pt idx="278">
                  <c:v>19.77</c:v>
                </c:pt>
                <c:pt idx="279">
                  <c:v>20.04</c:v>
                </c:pt>
                <c:pt idx="280">
                  <c:v>19.630000000000003</c:v>
                </c:pt>
                <c:pt idx="281">
                  <c:v>19.59</c:v>
                </c:pt>
                <c:pt idx="282">
                  <c:v>19.489999999999991</c:v>
                </c:pt>
                <c:pt idx="283">
                  <c:v>19.41</c:v>
                </c:pt>
                <c:pt idx="284">
                  <c:v>20.12</c:v>
                </c:pt>
                <c:pt idx="285">
                  <c:v>19.91</c:v>
                </c:pt>
                <c:pt idx="286">
                  <c:v>20.09</c:v>
                </c:pt>
                <c:pt idx="287">
                  <c:v>19.779999999999998</c:v>
                </c:pt>
                <c:pt idx="288">
                  <c:v>20.130000000000003</c:v>
                </c:pt>
                <c:pt idx="289">
                  <c:v>19.73</c:v>
                </c:pt>
                <c:pt idx="290">
                  <c:v>20.439999999999998</c:v>
                </c:pt>
                <c:pt idx="291">
                  <c:v>20.36</c:v>
                </c:pt>
                <c:pt idx="292">
                  <c:v>20.53</c:v>
                </c:pt>
                <c:pt idx="293">
                  <c:v>19.75</c:v>
                </c:pt>
                <c:pt idx="294">
                  <c:v>19.739999999999995</c:v>
                </c:pt>
                <c:pt idx="295">
                  <c:v>19.25</c:v>
                </c:pt>
                <c:pt idx="296">
                  <c:v>19.55</c:v>
                </c:pt>
                <c:pt idx="297">
                  <c:v>19.39</c:v>
                </c:pt>
                <c:pt idx="298">
                  <c:v>20.16</c:v>
                </c:pt>
                <c:pt idx="299">
                  <c:v>20.079999999999995</c:v>
                </c:pt>
                <c:pt idx="300">
                  <c:v>20.07</c:v>
                </c:pt>
                <c:pt idx="301">
                  <c:v>20.100000000000001</c:v>
                </c:pt>
                <c:pt idx="302">
                  <c:v>19.97</c:v>
                </c:pt>
                <c:pt idx="303">
                  <c:v>19.34</c:v>
                </c:pt>
                <c:pt idx="304">
                  <c:v>19.45</c:v>
                </c:pt>
                <c:pt idx="305">
                  <c:v>19.350000000000001</c:v>
                </c:pt>
                <c:pt idx="306">
                  <c:v>19.739999999999995</c:v>
                </c:pt>
                <c:pt idx="307">
                  <c:v>19.22</c:v>
                </c:pt>
                <c:pt idx="308">
                  <c:v>19.479999999999997</c:v>
                </c:pt>
                <c:pt idx="309">
                  <c:v>19.77</c:v>
                </c:pt>
                <c:pt idx="310">
                  <c:v>19.12</c:v>
                </c:pt>
                <c:pt idx="311">
                  <c:v>19.309999999999999</c:v>
                </c:pt>
                <c:pt idx="312">
                  <c:v>19.52</c:v>
                </c:pt>
                <c:pt idx="313">
                  <c:v>19.05</c:v>
                </c:pt>
                <c:pt idx="314">
                  <c:v>19.03</c:v>
                </c:pt>
                <c:pt idx="315">
                  <c:v>19.649999999999999</c:v>
                </c:pt>
              </c:numCache>
            </c:numRef>
          </c:val>
        </c:ser>
        <c:dLbls/>
        <c:marker val="1"/>
        <c:axId val="79163392"/>
        <c:axId val="79164928"/>
      </c:lineChart>
      <c:dateAx>
        <c:axId val="79163392"/>
        <c:scaling>
          <c:orientation val="minMax"/>
        </c:scaling>
        <c:axPos val="b"/>
        <c:numFmt formatCode="yyyy\-mm\-dd;@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9164928"/>
        <c:crosses val="autoZero"/>
        <c:auto val="1"/>
        <c:lblOffset val="100"/>
        <c:baseTimeUnit val="days"/>
      </c:dateAx>
      <c:valAx>
        <c:axId val="79164928"/>
        <c:scaling>
          <c:orientation val="minMax"/>
          <c:min val="19.25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#,##0.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9163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zh-CN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zh-CN"/>
              <a:t>温州指数（</a:t>
            </a:r>
            <a:r>
              <a:rPr lang="zh-CN" altLang="en-US"/>
              <a:t>连续两</a:t>
            </a:r>
            <a:r>
              <a:rPr lang="zh-CN"/>
              <a:t>周）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温州指数!$A$306:$A$319</c:f>
              <c:numCache>
                <c:formatCode>yyyy\-mm\-dd;@</c:formatCode>
                <c:ptCount val="14"/>
                <c:pt idx="0">
                  <c:v>42047</c:v>
                </c:pt>
                <c:pt idx="1">
                  <c:v>42048</c:v>
                </c:pt>
                <c:pt idx="2">
                  <c:v>42051</c:v>
                </c:pt>
                <c:pt idx="3">
                  <c:v>42062</c:v>
                </c:pt>
                <c:pt idx="4">
                  <c:v>42063</c:v>
                </c:pt>
                <c:pt idx="5">
                  <c:v>42065</c:v>
                </c:pt>
                <c:pt idx="6">
                  <c:v>42066</c:v>
                </c:pt>
                <c:pt idx="7">
                  <c:v>42067</c:v>
                </c:pt>
                <c:pt idx="8">
                  <c:v>42068</c:v>
                </c:pt>
                <c:pt idx="9">
                  <c:v>42069</c:v>
                </c:pt>
                <c:pt idx="10">
                  <c:v>42072</c:v>
                </c:pt>
                <c:pt idx="11">
                  <c:v>42073</c:v>
                </c:pt>
                <c:pt idx="12">
                  <c:v>42074</c:v>
                </c:pt>
                <c:pt idx="13">
                  <c:v>42075</c:v>
                </c:pt>
              </c:numCache>
            </c:numRef>
          </c:cat>
          <c:val>
            <c:numRef>
              <c:f>温州指数!$B$306:$B$319</c:f>
              <c:numCache>
                <c:formatCode>###,###,###,###,##0.00</c:formatCode>
                <c:ptCount val="14"/>
                <c:pt idx="0">
                  <c:v>19.97</c:v>
                </c:pt>
                <c:pt idx="1">
                  <c:v>19.34</c:v>
                </c:pt>
                <c:pt idx="2">
                  <c:v>19.45</c:v>
                </c:pt>
                <c:pt idx="3">
                  <c:v>19.350000000000001</c:v>
                </c:pt>
                <c:pt idx="4">
                  <c:v>19.739999999999995</c:v>
                </c:pt>
                <c:pt idx="5">
                  <c:v>19.22</c:v>
                </c:pt>
                <c:pt idx="6">
                  <c:v>19.479999999999997</c:v>
                </c:pt>
                <c:pt idx="7">
                  <c:v>19.77</c:v>
                </c:pt>
                <c:pt idx="8">
                  <c:v>19.12</c:v>
                </c:pt>
                <c:pt idx="9">
                  <c:v>19.309999999999999</c:v>
                </c:pt>
                <c:pt idx="10">
                  <c:v>19.52</c:v>
                </c:pt>
                <c:pt idx="11">
                  <c:v>19.05</c:v>
                </c:pt>
                <c:pt idx="12">
                  <c:v>19.03</c:v>
                </c:pt>
                <c:pt idx="13">
                  <c:v>19.649999999999999</c:v>
                </c:pt>
              </c:numCache>
            </c:numRef>
          </c:val>
        </c:ser>
        <c:dLbls/>
        <c:marker val="1"/>
        <c:axId val="78992512"/>
        <c:axId val="78994048"/>
      </c:lineChart>
      <c:dateAx>
        <c:axId val="78992512"/>
        <c:scaling>
          <c:orientation val="minMax"/>
        </c:scaling>
        <c:axPos val="b"/>
        <c:numFmt formatCode="yyyy\-mm\-dd;@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8994048"/>
        <c:crosses val="autoZero"/>
        <c:auto val="1"/>
        <c:lblOffset val="100"/>
        <c:baseTimeUnit val="days"/>
      </c:dateAx>
      <c:valAx>
        <c:axId val="7899404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#,##0.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8992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zh-CN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波罗的海干散货指数走势图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波罗的海干散货指数!$A$4:$A$328</c:f>
              <c:numCache>
                <c:formatCode>yyyy\-mm\-dd;@</c:formatCode>
                <c:ptCount val="325"/>
                <c:pt idx="0">
                  <c:v>41599</c:v>
                </c:pt>
                <c:pt idx="1">
                  <c:v>41600</c:v>
                </c:pt>
                <c:pt idx="2">
                  <c:v>41603</c:v>
                </c:pt>
                <c:pt idx="3">
                  <c:v>41604</c:v>
                </c:pt>
                <c:pt idx="4">
                  <c:v>41605</c:v>
                </c:pt>
                <c:pt idx="5">
                  <c:v>41606</c:v>
                </c:pt>
                <c:pt idx="6">
                  <c:v>41607</c:v>
                </c:pt>
                <c:pt idx="7">
                  <c:v>41610</c:v>
                </c:pt>
                <c:pt idx="8">
                  <c:v>41611</c:v>
                </c:pt>
                <c:pt idx="9">
                  <c:v>41612</c:v>
                </c:pt>
                <c:pt idx="10">
                  <c:v>41613</c:v>
                </c:pt>
                <c:pt idx="11">
                  <c:v>41614</c:v>
                </c:pt>
                <c:pt idx="12">
                  <c:v>41617</c:v>
                </c:pt>
                <c:pt idx="13">
                  <c:v>41618</c:v>
                </c:pt>
                <c:pt idx="14">
                  <c:v>41619</c:v>
                </c:pt>
                <c:pt idx="15">
                  <c:v>41620</c:v>
                </c:pt>
                <c:pt idx="16">
                  <c:v>41621</c:v>
                </c:pt>
                <c:pt idx="17">
                  <c:v>41624</c:v>
                </c:pt>
                <c:pt idx="18">
                  <c:v>41625</c:v>
                </c:pt>
                <c:pt idx="19">
                  <c:v>41626</c:v>
                </c:pt>
                <c:pt idx="20">
                  <c:v>41627</c:v>
                </c:pt>
                <c:pt idx="21">
                  <c:v>41628</c:v>
                </c:pt>
                <c:pt idx="22">
                  <c:v>41631</c:v>
                </c:pt>
                <c:pt idx="23">
                  <c:v>41632</c:v>
                </c:pt>
                <c:pt idx="24">
                  <c:v>41641</c:v>
                </c:pt>
                <c:pt idx="25">
                  <c:v>41642</c:v>
                </c:pt>
                <c:pt idx="26">
                  <c:v>41645</c:v>
                </c:pt>
                <c:pt idx="27">
                  <c:v>41646</c:v>
                </c:pt>
                <c:pt idx="28">
                  <c:v>41647</c:v>
                </c:pt>
                <c:pt idx="29">
                  <c:v>41648</c:v>
                </c:pt>
                <c:pt idx="30">
                  <c:v>41649</c:v>
                </c:pt>
                <c:pt idx="31">
                  <c:v>41652</c:v>
                </c:pt>
                <c:pt idx="32">
                  <c:v>41653</c:v>
                </c:pt>
                <c:pt idx="33">
                  <c:v>41654</c:v>
                </c:pt>
                <c:pt idx="34">
                  <c:v>41655</c:v>
                </c:pt>
                <c:pt idx="35">
                  <c:v>41656</c:v>
                </c:pt>
                <c:pt idx="36">
                  <c:v>41659</c:v>
                </c:pt>
                <c:pt idx="37">
                  <c:v>41660</c:v>
                </c:pt>
                <c:pt idx="38">
                  <c:v>41661</c:v>
                </c:pt>
                <c:pt idx="39">
                  <c:v>41662</c:v>
                </c:pt>
                <c:pt idx="40">
                  <c:v>41663</c:v>
                </c:pt>
                <c:pt idx="41">
                  <c:v>41666</c:v>
                </c:pt>
                <c:pt idx="42">
                  <c:v>41667</c:v>
                </c:pt>
                <c:pt idx="43">
                  <c:v>41668</c:v>
                </c:pt>
                <c:pt idx="44">
                  <c:v>41669</c:v>
                </c:pt>
                <c:pt idx="45">
                  <c:v>41670</c:v>
                </c:pt>
                <c:pt idx="46">
                  <c:v>41673</c:v>
                </c:pt>
                <c:pt idx="47">
                  <c:v>41674</c:v>
                </c:pt>
                <c:pt idx="48">
                  <c:v>41675</c:v>
                </c:pt>
                <c:pt idx="49">
                  <c:v>41676</c:v>
                </c:pt>
                <c:pt idx="50">
                  <c:v>41677</c:v>
                </c:pt>
                <c:pt idx="51">
                  <c:v>41680</c:v>
                </c:pt>
                <c:pt idx="52">
                  <c:v>41681</c:v>
                </c:pt>
                <c:pt idx="53">
                  <c:v>41682</c:v>
                </c:pt>
                <c:pt idx="54">
                  <c:v>41683</c:v>
                </c:pt>
                <c:pt idx="55">
                  <c:v>41684</c:v>
                </c:pt>
                <c:pt idx="56">
                  <c:v>41687</c:v>
                </c:pt>
                <c:pt idx="57">
                  <c:v>41688</c:v>
                </c:pt>
                <c:pt idx="58">
                  <c:v>41689</c:v>
                </c:pt>
                <c:pt idx="59">
                  <c:v>41690</c:v>
                </c:pt>
                <c:pt idx="60">
                  <c:v>41691</c:v>
                </c:pt>
                <c:pt idx="61">
                  <c:v>41694</c:v>
                </c:pt>
                <c:pt idx="62">
                  <c:v>41695</c:v>
                </c:pt>
                <c:pt idx="63">
                  <c:v>41696</c:v>
                </c:pt>
                <c:pt idx="64">
                  <c:v>41697</c:v>
                </c:pt>
                <c:pt idx="65">
                  <c:v>41698</c:v>
                </c:pt>
                <c:pt idx="66">
                  <c:v>41701</c:v>
                </c:pt>
                <c:pt idx="67">
                  <c:v>41702</c:v>
                </c:pt>
                <c:pt idx="68">
                  <c:v>41703</c:v>
                </c:pt>
                <c:pt idx="69">
                  <c:v>41704</c:v>
                </c:pt>
                <c:pt idx="70">
                  <c:v>41705</c:v>
                </c:pt>
                <c:pt idx="71">
                  <c:v>41708</c:v>
                </c:pt>
                <c:pt idx="72">
                  <c:v>41709</c:v>
                </c:pt>
                <c:pt idx="73">
                  <c:v>41710</c:v>
                </c:pt>
                <c:pt idx="74">
                  <c:v>41711</c:v>
                </c:pt>
                <c:pt idx="75">
                  <c:v>41712</c:v>
                </c:pt>
                <c:pt idx="76">
                  <c:v>41715</c:v>
                </c:pt>
                <c:pt idx="77">
                  <c:v>41716</c:v>
                </c:pt>
                <c:pt idx="78">
                  <c:v>41717</c:v>
                </c:pt>
                <c:pt idx="79">
                  <c:v>41718</c:v>
                </c:pt>
                <c:pt idx="80">
                  <c:v>41719</c:v>
                </c:pt>
                <c:pt idx="81">
                  <c:v>41722</c:v>
                </c:pt>
                <c:pt idx="82">
                  <c:v>41723</c:v>
                </c:pt>
                <c:pt idx="83">
                  <c:v>41724</c:v>
                </c:pt>
                <c:pt idx="84">
                  <c:v>41725</c:v>
                </c:pt>
                <c:pt idx="85">
                  <c:v>41726</c:v>
                </c:pt>
                <c:pt idx="86">
                  <c:v>41729</c:v>
                </c:pt>
                <c:pt idx="87">
                  <c:v>41730</c:v>
                </c:pt>
                <c:pt idx="88">
                  <c:v>41731</c:v>
                </c:pt>
                <c:pt idx="89">
                  <c:v>41732</c:v>
                </c:pt>
                <c:pt idx="90">
                  <c:v>41733</c:v>
                </c:pt>
                <c:pt idx="91">
                  <c:v>41736</c:v>
                </c:pt>
                <c:pt idx="92">
                  <c:v>41737</c:v>
                </c:pt>
                <c:pt idx="93">
                  <c:v>41738</c:v>
                </c:pt>
                <c:pt idx="94">
                  <c:v>41739</c:v>
                </c:pt>
                <c:pt idx="95">
                  <c:v>41740</c:v>
                </c:pt>
                <c:pt idx="96">
                  <c:v>41743</c:v>
                </c:pt>
                <c:pt idx="97">
                  <c:v>41744</c:v>
                </c:pt>
                <c:pt idx="98">
                  <c:v>41745</c:v>
                </c:pt>
                <c:pt idx="99">
                  <c:v>41746</c:v>
                </c:pt>
                <c:pt idx="100">
                  <c:v>41751</c:v>
                </c:pt>
                <c:pt idx="101">
                  <c:v>41752</c:v>
                </c:pt>
                <c:pt idx="102">
                  <c:v>41753</c:v>
                </c:pt>
                <c:pt idx="103">
                  <c:v>41754</c:v>
                </c:pt>
                <c:pt idx="104">
                  <c:v>41757</c:v>
                </c:pt>
                <c:pt idx="105">
                  <c:v>41758</c:v>
                </c:pt>
                <c:pt idx="106">
                  <c:v>41759</c:v>
                </c:pt>
                <c:pt idx="107">
                  <c:v>41760</c:v>
                </c:pt>
                <c:pt idx="108">
                  <c:v>41761</c:v>
                </c:pt>
                <c:pt idx="109">
                  <c:v>41765</c:v>
                </c:pt>
                <c:pt idx="110">
                  <c:v>41766</c:v>
                </c:pt>
                <c:pt idx="111">
                  <c:v>41767</c:v>
                </c:pt>
                <c:pt idx="112">
                  <c:v>41768</c:v>
                </c:pt>
                <c:pt idx="113">
                  <c:v>41771</c:v>
                </c:pt>
                <c:pt idx="114">
                  <c:v>41772</c:v>
                </c:pt>
                <c:pt idx="115">
                  <c:v>41773</c:v>
                </c:pt>
                <c:pt idx="116">
                  <c:v>41774</c:v>
                </c:pt>
                <c:pt idx="117">
                  <c:v>41775</c:v>
                </c:pt>
                <c:pt idx="118">
                  <c:v>41778</c:v>
                </c:pt>
                <c:pt idx="119">
                  <c:v>41779</c:v>
                </c:pt>
                <c:pt idx="120">
                  <c:v>41780</c:v>
                </c:pt>
                <c:pt idx="121">
                  <c:v>41781</c:v>
                </c:pt>
                <c:pt idx="122">
                  <c:v>41782</c:v>
                </c:pt>
                <c:pt idx="123">
                  <c:v>41786</c:v>
                </c:pt>
                <c:pt idx="124">
                  <c:v>41787</c:v>
                </c:pt>
                <c:pt idx="125">
                  <c:v>41788</c:v>
                </c:pt>
                <c:pt idx="126">
                  <c:v>41789</c:v>
                </c:pt>
                <c:pt idx="127">
                  <c:v>41792</c:v>
                </c:pt>
                <c:pt idx="128">
                  <c:v>41793</c:v>
                </c:pt>
                <c:pt idx="129">
                  <c:v>41794</c:v>
                </c:pt>
                <c:pt idx="130">
                  <c:v>41795</c:v>
                </c:pt>
                <c:pt idx="131">
                  <c:v>41796</c:v>
                </c:pt>
                <c:pt idx="132">
                  <c:v>41799</c:v>
                </c:pt>
                <c:pt idx="133">
                  <c:v>41800</c:v>
                </c:pt>
                <c:pt idx="134">
                  <c:v>41801</c:v>
                </c:pt>
                <c:pt idx="135">
                  <c:v>41802</c:v>
                </c:pt>
                <c:pt idx="136">
                  <c:v>41803</c:v>
                </c:pt>
                <c:pt idx="137">
                  <c:v>41806</c:v>
                </c:pt>
                <c:pt idx="138">
                  <c:v>41807</c:v>
                </c:pt>
                <c:pt idx="139">
                  <c:v>41808</c:v>
                </c:pt>
                <c:pt idx="140">
                  <c:v>41809</c:v>
                </c:pt>
                <c:pt idx="141">
                  <c:v>41810</c:v>
                </c:pt>
                <c:pt idx="142">
                  <c:v>41813</c:v>
                </c:pt>
                <c:pt idx="143">
                  <c:v>41814</c:v>
                </c:pt>
                <c:pt idx="144">
                  <c:v>41815</c:v>
                </c:pt>
                <c:pt idx="145">
                  <c:v>41816</c:v>
                </c:pt>
                <c:pt idx="146">
                  <c:v>41817</c:v>
                </c:pt>
                <c:pt idx="147">
                  <c:v>41820</c:v>
                </c:pt>
                <c:pt idx="148">
                  <c:v>41821</c:v>
                </c:pt>
                <c:pt idx="149">
                  <c:v>41822</c:v>
                </c:pt>
                <c:pt idx="150">
                  <c:v>41823</c:v>
                </c:pt>
                <c:pt idx="151">
                  <c:v>41824</c:v>
                </c:pt>
                <c:pt idx="152">
                  <c:v>41827</c:v>
                </c:pt>
                <c:pt idx="153">
                  <c:v>41828</c:v>
                </c:pt>
                <c:pt idx="154">
                  <c:v>41829</c:v>
                </c:pt>
                <c:pt idx="155">
                  <c:v>41830</c:v>
                </c:pt>
                <c:pt idx="156">
                  <c:v>41831</c:v>
                </c:pt>
                <c:pt idx="157">
                  <c:v>41834</c:v>
                </c:pt>
                <c:pt idx="158">
                  <c:v>41835</c:v>
                </c:pt>
                <c:pt idx="159">
                  <c:v>41836</c:v>
                </c:pt>
                <c:pt idx="160">
                  <c:v>41837</c:v>
                </c:pt>
                <c:pt idx="161">
                  <c:v>41838</c:v>
                </c:pt>
                <c:pt idx="162">
                  <c:v>41841</c:v>
                </c:pt>
                <c:pt idx="163">
                  <c:v>41842</c:v>
                </c:pt>
                <c:pt idx="164">
                  <c:v>41843</c:v>
                </c:pt>
                <c:pt idx="165">
                  <c:v>41844</c:v>
                </c:pt>
                <c:pt idx="166">
                  <c:v>41845</c:v>
                </c:pt>
                <c:pt idx="167">
                  <c:v>41848</c:v>
                </c:pt>
                <c:pt idx="168">
                  <c:v>41849</c:v>
                </c:pt>
                <c:pt idx="169">
                  <c:v>41850</c:v>
                </c:pt>
                <c:pt idx="170">
                  <c:v>41851</c:v>
                </c:pt>
                <c:pt idx="171">
                  <c:v>41852</c:v>
                </c:pt>
                <c:pt idx="172">
                  <c:v>41855</c:v>
                </c:pt>
                <c:pt idx="173">
                  <c:v>41856</c:v>
                </c:pt>
                <c:pt idx="174">
                  <c:v>41857</c:v>
                </c:pt>
                <c:pt idx="175">
                  <c:v>41858</c:v>
                </c:pt>
                <c:pt idx="176">
                  <c:v>41859</c:v>
                </c:pt>
                <c:pt idx="177">
                  <c:v>41862</c:v>
                </c:pt>
                <c:pt idx="178">
                  <c:v>41863</c:v>
                </c:pt>
                <c:pt idx="179">
                  <c:v>41864</c:v>
                </c:pt>
                <c:pt idx="180">
                  <c:v>41865</c:v>
                </c:pt>
                <c:pt idx="181">
                  <c:v>41866</c:v>
                </c:pt>
                <c:pt idx="182">
                  <c:v>41869</c:v>
                </c:pt>
                <c:pt idx="183">
                  <c:v>41870</c:v>
                </c:pt>
                <c:pt idx="184">
                  <c:v>41871</c:v>
                </c:pt>
                <c:pt idx="185">
                  <c:v>41872</c:v>
                </c:pt>
                <c:pt idx="186">
                  <c:v>41873</c:v>
                </c:pt>
                <c:pt idx="187">
                  <c:v>41877</c:v>
                </c:pt>
                <c:pt idx="188">
                  <c:v>41878</c:v>
                </c:pt>
                <c:pt idx="189">
                  <c:v>41879</c:v>
                </c:pt>
                <c:pt idx="190">
                  <c:v>41880</c:v>
                </c:pt>
                <c:pt idx="191">
                  <c:v>41883</c:v>
                </c:pt>
                <c:pt idx="192">
                  <c:v>41884</c:v>
                </c:pt>
                <c:pt idx="193">
                  <c:v>41885</c:v>
                </c:pt>
                <c:pt idx="194">
                  <c:v>41886</c:v>
                </c:pt>
                <c:pt idx="195">
                  <c:v>41887</c:v>
                </c:pt>
                <c:pt idx="196">
                  <c:v>41890</c:v>
                </c:pt>
                <c:pt idx="197">
                  <c:v>41891</c:v>
                </c:pt>
                <c:pt idx="198">
                  <c:v>41892</c:v>
                </c:pt>
                <c:pt idx="199">
                  <c:v>41893</c:v>
                </c:pt>
                <c:pt idx="200">
                  <c:v>41894</c:v>
                </c:pt>
                <c:pt idx="201">
                  <c:v>41897</c:v>
                </c:pt>
                <c:pt idx="202">
                  <c:v>41898</c:v>
                </c:pt>
                <c:pt idx="203">
                  <c:v>41899</c:v>
                </c:pt>
                <c:pt idx="204">
                  <c:v>41900</c:v>
                </c:pt>
                <c:pt idx="205">
                  <c:v>41901</c:v>
                </c:pt>
                <c:pt idx="206">
                  <c:v>41904</c:v>
                </c:pt>
                <c:pt idx="207">
                  <c:v>41905</c:v>
                </c:pt>
                <c:pt idx="208">
                  <c:v>41906</c:v>
                </c:pt>
                <c:pt idx="209">
                  <c:v>41907</c:v>
                </c:pt>
                <c:pt idx="210">
                  <c:v>41908</c:v>
                </c:pt>
                <c:pt idx="211">
                  <c:v>41911</c:v>
                </c:pt>
                <c:pt idx="212">
                  <c:v>41912</c:v>
                </c:pt>
                <c:pt idx="213">
                  <c:v>41913</c:v>
                </c:pt>
                <c:pt idx="214">
                  <c:v>41914</c:v>
                </c:pt>
                <c:pt idx="215">
                  <c:v>41915</c:v>
                </c:pt>
                <c:pt idx="216">
                  <c:v>41918</c:v>
                </c:pt>
                <c:pt idx="217">
                  <c:v>41919</c:v>
                </c:pt>
                <c:pt idx="218">
                  <c:v>41920</c:v>
                </c:pt>
                <c:pt idx="219">
                  <c:v>41921</c:v>
                </c:pt>
                <c:pt idx="220">
                  <c:v>41922</c:v>
                </c:pt>
                <c:pt idx="221">
                  <c:v>41925</c:v>
                </c:pt>
                <c:pt idx="222">
                  <c:v>41926</c:v>
                </c:pt>
                <c:pt idx="223">
                  <c:v>41927</c:v>
                </c:pt>
                <c:pt idx="224">
                  <c:v>41928</c:v>
                </c:pt>
                <c:pt idx="225">
                  <c:v>41929</c:v>
                </c:pt>
                <c:pt idx="226">
                  <c:v>41932</c:v>
                </c:pt>
                <c:pt idx="227">
                  <c:v>41933</c:v>
                </c:pt>
                <c:pt idx="228">
                  <c:v>41934</c:v>
                </c:pt>
                <c:pt idx="229">
                  <c:v>41935</c:v>
                </c:pt>
                <c:pt idx="230">
                  <c:v>41936</c:v>
                </c:pt>
                <c:pt idx="231">
                  <c:v>41939</c:v>
                </c:pt>
                <c:pt idx="232">
                  <c:v>41940</c:v>
                </c:pt>
                <c:pt idx="233">
                  <c:v>41941</c:v>
                </c:pt>
                <c:pt idx="234">
                  <c:v>41942</c:v>
                </c:pt>
                <c:pt idx="235">
                  <c:v>41943</c:v>
                </c:pt>
                <c:pt idx="236">
                  <c:v>41946</c:v>
                </c:pt>
                <c:pt idx="237">
                  <c:v>41947</c:v>
                </c:pt>
                <c:pt idx="238">
                  <c:v>41948</c:v>
                </c:pt>
                <c:pt idx="239">
                  <c:v>41949</c:v>
                </c:pt>
                <c:pt idx="240">
                  <c:v>41950</c:v>
                </c:pt>
                <c:pt idx="241">
                  <c:v>41953</c:v>
                </c:pt>
                <c:pt idx="242">
                  <c:v>41954</c:v>
                </c:pt>
                <c:pt idx="243">
                  <c:v>41955</c:v>
                </c:pt>
                <c:pt idx="244">
                  <c:v>41956</c:v>
                </c:pt>
                <c:pt idx="245">
                  <c:v>41957</c:v>
                </c:pt>
                <c:pt idx="246">
                  <c:v>41960</c:v>
                </c:pt>
                <c:pt idx="247">
                  <c:v>41961</c:v>
                </c:pt>
                <c:pt idx="248">
                  <c:v>41962</c:v>
                </c:pt>
                <c:pt idx="249">
                  <c:v>41963</c:v>
                </c:pt>
                <c:pt idx="250">
                  <c:v>41964</c:v>
                </c:pt>
                <c:pt idx="251">
                  <c:v>41967</c:v>
                </c:pt>
                <c:pt idx="252">
                  <c:v>41968</c:v>
                </c:pt>
                <c:pt idx="253">
                  <c:v>41969</c:v>
                </c:pt>
                <c:pt idx="254">
                  <c:v>41970</c:v>
                </c:pt>
                <c:pt idx="255">
                  <c:v>41971</c:v>
                </c:pt>
                <c:pt idx="256">
                  <c:v>41974</c:v>
                </c:pt>
                <c:pt idx="257">
                  <c:v>41975</c:v>
                </c:pt>
                <c:pt idx="258">
                  <c:v>41976</c:v>
                </c:pt>
                <c:pt idx="259">
                  <c:v>41977</c:v>
                </c:pt>
                <c:pt idx="260">
                  <c:v>41978</c:v>
                </c:pt>
                <c:pt idx="261">
                  <c:v>41981</c:v>
                </c:pt>
                <c:pt idx="262">
                  <c:v>41982</c:v>
                </c:pt>
                <c:pt idx="263">
                  <c:v>41983</c:v>
                </c:pt>
                <c:pt idx="264">
                  <c:v>41984</c:v>
                </c:pt>
                <c:pt idx="265">
                  <c:v>41985</c:v>
                </c:pt>
                <c:pt idx="266">
                  <c:v>41988</c:v>
                </c:pt>
                <c:pt idx="267">
                  <c:v>41989</c:v>
                </c:pt>
                <c:pt idx="268">
                  <c:v>41990</c:v>
                </c:pt>
                <c:pt idx="269">
                  <c:v>41991</c:v>
                </c:pt>
                <c:pt idx="270">
                  <c:v>41992</c:v>
                </c:pt>
                <c:pt idx="271">
                  <c:v>41995</c:v>
                </c:pt>
                <c:pt idx="272">
                  <c:v>41996</c:v>
                </c:pt>
                <c:pt idx="273">
                  <c:v>41997</c:v>
                </c:pt>
                <c:pt idx="274">
                  <c:v>42006</c:v>
                </c:pt>
                <c:pt idx="275">
                  <c:v>42009</c:v>
                </c:pt>
                <c:pt idx="276">
                  <c:v>42010</c:v>
                </c:pt>
                <c:pt idx="277">
                  <c:v>42011</c:v>
                </c:pt>
                <c:pt idx="278">
                  <c:v>42012</c:v>
                </c:pt>
                <c:pt idx="279">
                  <c:v>42013</c:v>
                </c:pt>
                <c:pt idx="280">
                  <c:v>42016</c:v>
                </c:pt>
                <c:pt idx="281">
                  <c:v>42017</c:v>
                </c:pt>
                <c:pt idx="282">
                  <c:v>42018</c:v>
                </c:pt>
                <c:pt idx="283">
                  <c:v>42019</c:v>
                </c:pt>
                <c:pt idx="284">
                  <c:v>42020</c:v>
                </c:pt>
                <c:pt idx="285">
                  <c:v>42023</c:v>
                </c:pt>
                <c:pt idx="286">
                  <c:v>42024</c:v>
                </c:pt>
                <c:pt idx="287">
                  <c:v>42025</c:v>
                </c:pt>
                <c:pt idx="288">
                  <c:v>42026</c:v>
                </c:pt>
                <c:pt idx="289">
                  <c:v>42027</c:v>
                </c:pt>
                <c:pt idx="290">
                  <c:v>42030</c:v>
                </c:pt>
                <c:pt idx="291">
                  <c:v>42031</c:v>
                </c:pt>
                <c:pt idx="292">
                  <c:v>42032</c:v>
                </c:pt>
                <c:pt idx="293">
                  <c:v>42033</c:v>
                </c:pt>
                <c:pt idx="294">
                  <c:v>42034</c:v>
                </c:pt>
                <c:pt idx="295">
                  <c:v>42037</c:v>
                </c:pt>
                <c:pt idx="296">
                  <c:v>42038</c:v>
                </c:pt>
                <c:pt idx="297">
                  <c:v>42039</c:v>
                </c:pt>
                <c:pt idx="298">
                  <c:v>42040</c:v>
                </c:pt>
                <c:pt idx="299">
                  <c:v>42041</c:v>
                </c:pt>
                <c:pt idx="300">
                  <c:v>42044</c:v>
                </c:pt>
                <c:pt idx="301">
                  <c:v>42045</c:v>
                </c:pt>
                <c:pt idx="302">
                  <c:v>42046</c:v>
                </c:pt>
                <c:pt idx="303">
                  <c:v>42047</c:v>
                </c:pt>
                <c:pt idx="304">
                  <c:v>42048</c:v>
                </c:pt>
                <c:pt idx="305">
                  <c:v>42051</c:v>
                </c:pt>
                <c:pt idx="306">
                  <c:v>42052</c:v>
                </c:pt>
                <c:pt idx="307">
                  <c:v>42053</c:v>
                </c:pt>
                <c:pt idx="308">
                  <c:v>42054</c:v>
                </c:pt>
                <c:pt idx="309">
                  <c:v>42055</c:v>
                </c:pt>
                <c:pt idx="310">
                  <c:v>42058</c:v>
                </c:pt>
                <c:pt idx="311">
                  <c:v>42059</c:v>
                </c:pt>
                <c:pt idx="312">
                  <c:v>42060</c:v>
                </c:pt>
                <c:pt idx="313">
                  <c:v>42061</c:v>
                </c:pt>
                <c:pt idx="314">
                  <c:v>42062</c:v>
                </c:pt>
                <c:pt idx="315">
                  <c:v>42065</c:v>
                </c:pt>
                <c:pt idx="316">
                  <c:v>42066</c:v>
                </c:pt>
                <c:pt idx="317">
                  <c:v>42067</c:v>
                </c:pt>
                <c:pt idx="318">
                  <c:v>42068</c:v>
                </c:pt>
                <c:pt idx="319">
                  <c:v>42069</c:v>
                </c:pt>
                <c:pt idx="320">
                  <c:v>42072</c:v>
                </c:pt>
                <c:pt idx="321">
                  <c:v>42073</c:v>
                </c:pt>
                <c:pt idx="322">
                  <c:v>42074</c:v>
                </c:pt>
                <c:pt idx="323">
                  <c:v>42075</c:v>
                </c:pt>
                <c:pt idx="324">
                  <c:v>42076</c:v>
                </c:pt>
              </c:numCache>
            </c:numRef>
          </c:cat>
          <c:val>
            <c:numRef>
              <c:f>波罗的海干散货指数!$B$4:$B$328</c:f>
              <c:numCache>
                <c:formatCode>###,###,###,###,##0.00</c:formatCode>
                <c:ptCount val="325"/>
                <c:pt idx="0">
                  <c:v>1499</c:v>
                </c:pt>
                <c:pt idx="1">
                  <c:v>1483</c:v>
                </c:pt>
                <c:pt idx="2">
                  <c:v>1492</c:v>
                </c:pt>
                <c:pt idx="3">
                  <c:v>1512</c:v>
                </c:pt>
                <c:pt idx="4">
                  <c:v>1573</c:v>
                </c:pt>
                <c:pt idx="5">
                  <c:v>1719</c:v>
                </c:pt>
                <c:pt idx="6">
                  <c:v>1821</c:v>
                </c:pt>
                <c:pt idx="7">
                  <c:v>1865</c:v>
                </c:pt>
                <c:pt idx="8">
                  <c:v>1922</c:v>
                </c:pt>
                <c:pt idx="9">
                  <c:v>1994</c:v>
                </c:pt>
                <c:pt idx="10">
                  <c:v>2145</c:v>
                </c:pt>
                <c:pt idx="11">
                  <c:v>2176</c:v>
                </c:pt>
                <c:pt idx="12">
                  <c:v>2183</c:v>
                </c:pt>
                <c:pt idx="13">
                  <c:v>2237</c:v>
                </c:pt>
                <c:pt idx="14">
                  <c:v>2299</c:v>
                </c:pt>
                <c:pt idx="15">
                  <c:v>2337</c:v>
                </c:pt>
                <c:pt idx="16">
                  <c:v>2330</c:v>
                </c:pt>
                <c:pt idx="17">
                  <c:v>2292</c:v>
                </c:pt>
                <c:pt idx="18">
                  <c:v>2225</c:v>
                </c:pt>
                <c:pt idx="19">
                  <c:v>2156</c:v>
                </c:pt>
                <c:pt idx="20">
                  <c:v>2134</c:v>
                </c:pt>
                <c:pt idx="21">
                  <c:v>2208</c:v>
                </c:pt>
                <c:pt idx="22">
                  <c:v>2247</c:v>
                </c:pt>
                <c:pt idx="23">
                  <c:v>2277</c:v>
                </c:pt>
                <c:pt idx="24">
                  <c:v>2113</c:v>
                </c:pt>
                <c:pt idx="25">
                  <c:v>2036</c:v>
                </c:pt>
                <c:pt idx="26">
                  <c:v>1951</c:v>
                </c:pt>
                <c:pt idx="27">
                  <c:v>1876</c:v>
                </c:pt>
                <c:pt idx="28">
                  <c:v>1826</c:v>
                </c:pt>
                <c:pt idx="29">
                  <c:v>1706</c:v>
                </c:pt>
                <c:pt idx="30">
                  <c:v>1512</c:v>
                </c:pt>
                <c:pt idx="31">
                  <c:v>1395</c:v>
                </c:pt>
                <c:pt idx="32">
                  <c:v>1370</c:v>
                </c:pt>
                <c:pt idx="33">
                  <c:v>1374</c:v>
                </c:pt>
                <c:pt idx="34">
                  <c:v>1398</c:v>
                </c:pt>
                <c:pt idx="35">
                  <c:v>1421</c:v>
                </c:pt>
                <c:pt idx="36">
                  <c:v>1428</c:v>
                </c:pt>
                <c:pt idx="37">
                  <c:v>1369</c:v>
                </c:pt>
                <c:pt idx="38">
                  <c:v>1322</c:v>
                </c:pt>
                <c:pt idx="39">
                  <c:v>1271</c:v>
                </c:pt>
                <c:pt idx="40">
                  <c:v>1246</c:v>
                </c:pt>
                <c:pt idx="41">
                  <c:v>1217</c:v>
                </c:pt>
                <c:pt idx="42">
                  <c:v>1177</c:v>
                </c:pt>
                <c:pt idx="43">
                  <c:v>1148</c:v>
                </c:pt>
                <c:pt idx="44">
                  <c:v>1127</c:v>
                </c:pt>
                <c:pt idx="45">
                  <c:v>1110</c:v>
                </c:pt>
                <c:pt idx="46">
                  <c:v>1093</c:v>
                </c:pt>
                <c:pt idx="47">
                  <c:v>1084</c:v>
                </c:pt>
                <c:pt idx="48">
                  <c:v>1086</c:v>
                </c:pt>
                <c:pt idx="49">
                  <c:v>1092</c:v>
                </c:pt>
                <c:pt idx="50">
                  <c:v>1091</c:v>
                </c:pt>
                <c:pt idx="51">
                  <c:v>1096</c:v>
                </c:pt>
                <c:pt idx="52">
                  <c:v>1091</c:v>
                </c:pt>
                <c:pt idx="53">
                  <c:v>1085</c:v>
                </c:pt>
                <c:pt idx="54">
                  <c:v>1097</c:v>
                </c:pt>
                <c:pt idx="55">
                  <c:v>1106</c:v>
                </c:pt>
                <c:pt idx="56">
                  <c:v>1130</c:v>
                </c:pt>
                <c:pt idx="57">
                  <c:v>1146</c:v>
                </c:pt>
                <c:pt idx="58">
                  <c:v>1160</c:v>
                </c:pt>
                <c:pt idx="59">
                  <c:v>1164</c:v>
                </c:pt>
                <c:pt idx="60">
                  <c:v>1175</c:v>
                </c:pt>
                <c:pt idx="61">
                  <c:v>1174</c:v>
                </c:pt>
                <c:pt idx="62">
                  <c:v>1197</c:v>
                </c:pt>
                <c:pt idx="63">
                  <c:v>1222</c:v>
                </c:pt>
                <c:pt idx="64">
                  <c:v>1250</c:v>
                </c:pt>
                <c:pt idx="65">
                  <c:v>1258</c:v>
                </c:pt>
                <c:pt idx="66">
                  <c:v>1276</c:v>
                </c:pt>
                <c:pt idx="67">
                  <c:v>1325</c:v>
                </c:pt>
                <c:pt idx="68">
                  <c:v>1391</c:v>
                </c:pt>
                <c:pt idx="69">
                  <c:v>1480</c:v>
                </c:pt>
                <c:pt idx="70">
                  <c:v>1543</c:v>
                </c:pt>
                <c:pt idx="71">
                  <c:v>1562</c:v>
                </c:pt>
                <c:pt idx="72">
                  <c:v>1580</c:v>
                </c:pt>
                <c:pt idx="73">
                  <c:v>1453</c:v>
                </c:pt>
                <c:pt idx="74">
                  <c:v>1468</c:v>
                </c:pt>
                <c:pt idx="75">
                  <c:v>1477</c:v>
                </c:pt>
                <c:pt idx="76">
                  <c:v>1481</c:v>
                </c:pt>
                <c:pt idx="77">
                  <c:v>1518</c:v>
                </c:pt>
                <c:pt idx="78">
                  <c:v>1570</c:v>
                </c:pt>
                <c:pt idx="79">
                  <c:v>1621</c:v>
                </c:pt>
                <c:pt idx="80">
                  <c:v>1599</c:v>
                </c:pt>
                <c:pt idx="81">
                  <c:v>1602</c:v>
                </c:pt>
                <c:pt idx="82">
                  <c:v>1578</c:v>
                </c:pt>
                <c:pt idx="83">
                  <c:v>1496</c:v>
                </c:pt>
                <c:pt idx="84">
                  <c:v>1412</c:v>
                </c:pt>
                <c:pt idx="85">
                  <c:v>1373</c:v>
                </c:pt>
                <c:pt idx="86">
                  <c:v>1362</c:v>
                </c:pt>
                <c:pt idx="87">
                  <c:v>1316</c:v>
                </c:pt>
                <c:pt idx="88">
                  <c:v>1273</c:v>
                </c:pt>
                <c:pt idx="89">
                  <c:v>1235</c:v>
                </c:pt>
                <c:pt idx="90">
                  <c:v>1205</c:v>
                </c:pt>
                <c:pt idx="91">
                  <c:v>1186</c:v>
                </c:pt>
                <c:pt idx="92">
                  <c:v>1098</c:v>
                </c:pt>
                <c:pt idx="93">
                  <c:v>1061</c:v>
                </c:pt>
                <c:pt idx="94">
                  <c:v>1029</c:v>
                </c:pt>
                <c:pt idx="95">
                  <c:v>1002</c:v>
                </c:pt>
                <c:pt idx="96">
                  <c:v>989</c:v>
                </c:pt>
                <c:pt idx="97">
                  <c:v>970</c:v>
                </c:pt>
                <c:pt idx="98">
                  <c:v>936</c:v>
                </c:pt>
                <c:pt idx="99">
                  <c:v>930</c:v>
                </c:pt>
                <c:pt idx="100">
                  <c:v>939</c:v>
                </c:pt>
                <c:pt idx="101">
                  <c:v>956</c:v>
                </c:pt>
                <c:pt idx="102">
                  <c:v>962</c:v>
                </c:pt>
                <c:pt idx="103">
                  <c:v>967</c:v>
                </c:pt>
                <c:pt idx="104">
                  <c:v>961</c:v>
                </c:pt>
                <c:pt idx="105">
                  <c:v>949</c:v>
                </c:pt>
                <c:pt idx="106">
                  <c:v>943</c:v>
                </c:pt>
                <c:pt idx="107">
                  <c:v>993</c:v>
                </c:pt>
                <c:pt idx="108">
                  <c:v>1017</c:v>
                </c:pt>
                <c:pt idx="109">
                  <c:v>1022</c:v>
                </c:pt>
                <c:pt idx="110">
                  <c:v>1022</c:v>
                </c:pt>
                <c:pt idx="111">
                  <c:v>1008</c:v>
                </c:pt>
                <c:pt idx="112">
                  <c:v>997</c:v>
                </c:pt>
                <c:pt idx="113">
                  <c:v>987</c:v>
                </c:pt>
                <c:pt idx="114">
                  <c:v>982</c:v>
                </c:pt>
                <c:pt idx="115">
                  <c:v>1002</c:v>
                </c:pt>
                <c:pt idx="116">
                  <c:v>1021</c:v>
                </c:pt>
                <c:pt idx="117">
                  <c:v>1027</c:v>
                </c:pt>
                <c:pt idx="118">
                  <c:v>1022</c:v>
                </c:pt>
                <c:pt idx="119">
                  <c:v>1010</c:v>
                </c:pt>
                <c:pt idx="120">
                  <c:v>988</c:v>
                </c:pt>
                <c:pt idx="121">
                  <c:v>966</c:v>
                </c:pt>
                <c:pt idx="122">
                  <c:v>964</c:v>
                </c:pt>
                <c:pt idx="123">
                  <c:v>973</c:v>
                </c:pt>
                <c:pt idx="124">
                  <c:v>954</c:v>
                </c:pt>
                <c:pt idx="125">
                  <c:v>940</c:v>
                </c:pt>
                <c:pt idx="126">
                  <c:v>934</c:v>
                </c:pt>
                <c:pt idx="127">
                  <c:v>934</c:v>
                </c:pt>
                <c:pt idx="128">
                  <c:v>948</c:v>
                </c:pt>
                <c:pt idx="129">
                  <c:v>959</c:v>
                </c:pt>
                <c:pt idx="130">
                  <c:v>977</c:v>
                </c:pt>
                <c:pt idx="131">
                  <c:v>989</c:v>
                </c:pt>
                <c:pt idx="132">
                  <c:v>999</c:v>
                </c:pt>
                <c:pt idx="133">
                  <c:v>1004</c:v>
                </c:pt>
                <c:pt idx="134">
                  <c:v>973</c:v>
                </c:pt>
                <c:pt idx="135">
                  <c:v>939</c:v>
                </c:pt>
                <c:pt idx="136">
                  <c:v>906</c:v>
                </c:pt>
                <c:pt idx="137">
                  <c:v>880</c:v>
                </c:pt>
                <c:pt idx="138">
                  <c:v>858</c:v>
                </c:pt>
                <c:pt idx="139">
                  <c:v>867</c:v>
                </c:pt>
                <c:pt idx="140">
                  <c:v>902</c:v>
                </c:pt>
                <c:pt idx="141">
                  <c:v>904</c:v>
                </c:pt>
                <c:pt idx="142">
                  <c:v>886</c:v>
                </c:pt>
                <c:pt idx="143">
                  <c:v>867</c:v>
                </c:pt>
                <c:pt idx="144">
                  <c:v>846</c:v>
                </c:pt>
                <c:pt idx="145">
                  <c:v>824</c:v>
                </c:pt>
                <c:pt idx="146">
                  <c:v>831</c:v>
                </c:pt>
                <c:pt idx="147">
                  <c:v>850</c:v>
                </c:pt>
                <c:pt idx="148">
                  <c:v>894</c:v>
                </c:pt>
                <c:pt idx="149">
                  <c:v>890</c:v>
                </c:pt>
                <c:pt idx="150">
                  <c:v>890</c:v>
                </c:pt>
                <c:pt idx="151">
                  <c:v>893</c:v>
                </c:pt>
                <c:pt idx="152">
                  <c:v>888</c:v>
                </c:pt>
                <c:pt idx="153">
                  <c:v>881</c:v>
                </c:pt>
                <c:pt idx="154">
                  <c:v>863</c:v>
                </c:pt>
                <c:pt idx="155">
                  <c:v>836</c:v>
                </c:pt>
                <c:pt idx="156">
                  <c:v>814</c:v>
                </c:pt>
                <c:pt idx="157">
                  <c:v>798</c:v>
                </c:pt>
                <c:pt idx="158">
                  <c:v>782</c:v>
                </c:pt>
                <c:pt idx="159">
                  <c:v>755</c:v>
                </c:pt>
                <c:pt idx="160">
                  <c:v>738</c:v>
                </c:pt>
                <c:pt idx="161">
                  <c:v>732</c:v>
                </c:pt>
                <c:pt idx="162">
                  <c:v>724</c:v>
                </c:pt>
                <c:pt idx="163">
                  <c:v>723</c:v>
                </c:pt>
                <c:pt idx="164">
                  <c:v>727</c:v>
                </c:pt>
                <c:pt idx="165">
                  <c:v>732</c:v>
                </c:pt>
                <c:pt idx="166">
                  <c:v>739</c:v>
                </c:pt>
                <c:pt idx="167">
                  <c:v>743</c:v>
                </c:pt>
                <c:pt idx="168">
                  <c:v>747</c:v>
                </c:pt>
                <c:pt idx="169">
                  <c:v>754</c:v>
                </c:pt>
                <c:pt idx="170">
                  <c:v>755</c:v>
                </c:pt>
                <c:pt idx="171">
                  <c:v>751</c:v>
                </c:pt>
                <c:pt idx="172">
                  <c:v>753</c:v>
                </c:pt>
                <c:pt idx="173">
                  <c:v>755</c:v>
                </c:pt>
                <c:pt idx="174">
                  <c:v>759</c:v>
                </c:pt>
                <c:pt idx="175">
                  <c:v>765</c:v>
                </c:pt>
                <c:pt idx="176">
                  <c:v>777</c:v>
                </c:pt>
                <c:pt idx="177">
                  <c:v>792</c:v>
                </c:pt>
                <c:pt idx="178">
                  <c:v>836</c:v>
                </c:pt>
                <c:pt idx="179">
                  <c:v>871</c:v>
                </c:pt>
                <c:pt idx="180">
                  <c:v>942</c:v>
                </c:pt>
                <c:pt idx="181">
                  <c:v>1015</c:v>
                </c:pt>
                <c:pt idx="182">
                  <c:v>1042</c:v>
                </c:pt>
                <c:pt idx="183">
                  <c:v>1040</c:v>
                </c:pt>
                <c:pt idx="184">
                  <c:v>1061</c:v>
                </c:pt>
                <c:pt idx="185">
                  <c:v>1096</c:v>
                </c:pt>
                <c:pt idx="186">
                  <c:v>1088</c:v>
                </c:pt>
                <c:pt idx="187">
                  <c:v>1070</c:v>
                </c:pt>
                <c:pt idx="188">
                  <c:v>1063</c:v>
                </c:pt>
                <c:pt idx="189">
                  <c:v>1119</c:v>
                </c:pt>
                <c:pt idx="190">
                  <c:v>1147</c:v>
                </c:pt>
                <c:pt idx="191">
                  <c:v>1151</c:v>
                </c:pt>
                <c:pt idx="192">
                  <c:v>1149</c:v>
                </c:pt>
                <c:pt idx="193">
                  <c:v>1142</c:v>
                </c:pt>
                <c:pt idx="194">
                  <c:v>1147</c:v>
                </c:pt>
                <c:pt idx="195">
                  <c:v>1155</c:v>
                </c:pt>
                <c:pt idx="196">
                  <c:v>1166</c:v>
                </c:pt>
                <c:pt idx="197">
                  <c:v>1197</c:v>
                </c:pt>
                <c:pt idx="198">
                  <c:v>1197</c:v>
                </c:pt>
                <c:pt idx="199">
                  <c:v>1186</c:v>
                </c:pt>
                <c:pt idx="200">
                  <c:v>1181</c:v>
                </c:pt>
                <c:pt idx="201">
                  <c:v>1173</c:v>
                </c:pt>
                <c:pt idx="202">
                  <c:v>1150</c:v>
                </c:pt>
                <c:pt idx="203">
                  <c:v>1124</c:v>
                </c:pt>
                <c:pt idx="204">
                  <c:v>1089</c:v>
                </c:pt>
                <c:pt idx="205">
                  <c:v>1075</c:v>
                </c:pt>
                <c:pt idx="206">
                  <c:v>1077</c:v>
                </c:pt>
                <c:pt idx="207">
                  <c:v>1073</c:v>
                </c:pt>
                <c:pt idx="208">
                  <c:v>1056</c:v>
                </c:pt>
                <c:pt idx="209">
                  <c:v>1038</c:v>
                </c:pt>
                <c:pt idx="210">
                  <c:v>1049</c:v>
                </c:pt>
                <c:pt idx="211">
                  <c:v>1062</c:v>
                </c:pt>
                <c:pt idx="212">
                  <c:v>1063</c:v>
                </c:pt>
                <c:pt idx="213">
                  <c:v>1055</c:v>
                </c:pt>
                <c:pt idx="214">
                  <c:v>1041</c:v>
                </c:pt>
                <c:pt idx="215">
                  <c:v>1037</c:v>
                </c:pt>
                <c:pt idx="216">
                  <c:v>1029</c:v>
                </c:pt>
                <c:pt idx="217">
                  <c:v>1015</c:v>
                </c:pt>
                <c:pt idx="218">
                  <c:v>991</c:v>
                </c:pt>
                <c:pt idx="219">
                  <c:v>974</c:v>
                </c:pt>
                <c:pt idx="220">
                  <c:v>963</c:v>
                </c:pt>
                <c:pt idx="221">
                  <c:v>954</c:v>
                </c:pt>
                <c:pt idx="222">
                  <c:v>948</c:v>
                </c:pt>
                <c:pt idx="223">
                  <c:v>935</c:v>
                </c:pt>
                <c:pt idx="224">
                  <c:v>930</c:v>
                </c:pt>
                <c:pt idx="225">
                  <c:v>944</c:v>
                </c:pt>
                <c:pt idx="226">
                  <c:v>973</c:v>
                </c:pt>
                <c:pt idx="227">
                  <c:v>1090</c:v>
                </c:pt>
                <c:pt idx="228">
                  <c:v>1136</c:v>
                </c:pt>
                <c:pt idx="229">
                  <c:v>1155</c:v>
                </c:pt>
                <c:pt idx="230">
                  <c:v>1192</c:v>
                </c:pt>
                <c:pt idx="231">
                  <c:v>1285</c:v>
                </c:pt>
                <c:pt idx="232">
                  <c:v>1395</c:v>
                </c:pt>
                <c:pt idx="233">
                  <c:v>1428</c:v>
                </c:pt>
                <c:pt idx="234">
                  <c:v>1424</c:v>
                </c:pt>
                <c:pt idx="235">
                  <c:v>1428</c:v>
                </c:pt>
                <c:pt idx="236">
                  <c:v>1456</c:v>
                </c:pt>
                <c:pt idx="237">
                  <c:v>1484</c:v>
                </c:pt>
                <c:pt idx="238">
                  <c:v>1464</c:v>
                </c:pt>
                <c:pt idx="239">
                  <c:v>1436</c:v>
                </c:pt>
                <c:pt idx="240">
                  <c:v>1437</c:v>
                </c:pt>
                <c:pt idx="241">
                  <c:v>1418</c:v>
                </c:pt>
                <c:pt idx="242">
                  <c:v>1370</c:v>
                </c:pt>
                <c:pt idx="243">
                  <c:v>1327</c:v>
                </c:pt>
                <c:pt idx="244">
                  <c:v>1264</c:v>
                </c:pt>
                <c:pt idx="245">
                  <c:v>1256</c:v>
                </c:pt>
                <c:pt idx="246">
                  <c:v>1264</c:v>
                </c:pt>
                <c:pt idx="247">
                  <c:v>1296</c:v>
                </c:pt>
                <c:pt idx="248">
                  <c:v>1306</c:v>
                </c:pt>
                <c:pt idx="249">
                  <c:v>1332</c:v>
                </c:pt>
                <c:pt idx="250">
                  <c:v>1324</c:v>
                </c:pt>
                <c:pt idx="251">
                  <c:v>1317</c:v>
                </c:pt>
                <c:pt idx="252">
                  <c:v>1313</c:v>
                </c:pt>
                <c:pt idx="253">
                  <c:v>1239</c:v>
                </c:pt>
                <c:pt idx="254">
                  <c:v>1187</c:v>
                </c:pt>
                <c:pt idx="255">
                  <c:v>1153</c:v>
                </c:pt>
                <c:pt idx="256">
                  <c:v>1137</c:v>
                </c:pt>
                <c:pt idx="257">
                  <c:v>1119</c:v>
                </c:pt>
                <c:pt idx="258">
                  <c:v>1079</c:v>
                </c:pt>
                <c:pt idx="259">
                  <c:v>1019</c:v>
                </c:pt>
                <c:pt idx="260">
                  <c:v>982</c:v>
                </c:pt>
                <c:pt idx="261">
                  <c:v>952</c:v>
                </c:pt>
                <c:pt idx="262">
                  <c:v>933</c:v>
                </c:pt>
                <c:pt idx="263">
                  <c:v>911</c:v>
                </c:pt>
                <c:pt idx="264">
                  <c:v>887</c:v>
                </c:pt>
                <c:pt idx="265">
                  <c:v>863</c:v>
                </c:pt>
                <c:pt idx="266">
                  <c:v>845</c:v>
                </c:pt>
                <c:pt idx="267">
                  <c:v>838</c:v>
                </c:pt>
                <c:pt idx="268">
                  <c:v>827</c:v>
                </c:pt>
                <c:pt idx="269">
                  <c:v>814</c:v>
                </c:pt>
                <c:pt idx="270">
                  <c:v>803</c:v>
                </c:pt>
                <c:pt idx="271">
                  <c:v>794</c:v>
                </c:pt>
                <c:pt idx="272">
                  <c:v>788</c:v>
                </c:pt>
                <c:pt idx="273">
                  <c:v>782</c:v>
                </c:pt>
                <c:pt idx="274">
                  <c:v>771</c:v>
                </c:pt>
                <c:pt idx="275">
                  <c:v>761</c:v>
                </c:pt>
                <c:pt idx="276">
                  <c:v>758</c:v>
                </c:pt>
                <c:pt idx="277">
                  <c:v>744</c:v>
                </c:pt>
                <c:pt idx="278">
                  <c:v>724</c:v>
                </c:pt>
                <c:pt idx="279">
                  <c:v>709</c:v>
                </c:pt>
                <c:pt idx="280">
                  <c:v>723</c:v>
                </c:pt>
                <c:pt idx="281">
                  <c:v>762</c:v>
                </c:pt>
                <c:pt idx="282">
                  <c:v>757</c:v>
                </c:pt>
                <c:pt idx="283">
                  <c:v>749</c:v>
                </c:pt>
                <c:pt idx="284">
                  <c:v>741</c:v>
                </c:pt>
                <c:pt idx="285">
                  <c:v>739</c:v>
                </c:pt>
                <c:pt idx="286">
                  <c:v>753</c:v>
                </c:pt>
                <c:pt idx="287">
                  <c:v>770</c:v>
                </c:pt>
                <c:pt idx="288">
                  <c:v>751</c:v>
                </c:pt>
                <c:pt idx="289">
                  <c:v>720</c:v>
                </c:pt>
                <c:pt idx="290">
                  <c:v>703</c:v>
                </c:pt>
                <c:pt idx="291">
                  <c:v>688</c:v>
                </c:pt>
                <c:pt idx="292">
                  <c:v>666</c:v>
                </c:pt>
                <c:pt idx="293">
                  <c:v>632</c:v>
                </c:pt>
                <c:pt idx="294">
                  <c:v>608</c:v>
                </c:pt>
                <c:pt idx="295">
                  <c:v>590</c:v>
                </c:pt>
                <c:pt idx="296">
                  <c:v>577</c:v>
                </c:pt>
                <c:pt idx="297">
                  <c:v>569</c:v>
                </c:pt>
                <c:pt idx="298">
                  <c:v>564</c:v>
                </c:pt>
                <c:pt idx="299">
                  <c:v>559</c:v>
                </c:pt>
                <c:pt idx="300">
                  <c:v>554</c:v>
                </c:pt>
                <c:pt idx="301">
                  <c:v>556</c:v>
                </c:pt>
                <c:pt idx="302">
                  <c:v>553</c:v>
                </c:pt>
                <c:pt idx="303">
                  <c:v>540</c:v>
                </c:pt>
                <c:pt idx="304">
                  <c:v>530</c:v>
                </c:pt>
                <c:pt idx="305">
                  <c:v>522</c:v>
                </c:pt>
                <c:pt idx="306">
                  <c:v>516</c:v>
                </c:pt>
                <c:pt idx="307">
                  <c:v>509</c:v>
                </c:pt>
                <c:pt idx="308">
                  <c:v>511</c:v>
                </c:pt>
                <c:pt idx="309">
                  <c:v>513</c:v>
                </c:pt>
                <c:pt idx="310">
                  <c:v>512</c:v>
                </c:pt>
                <c:pt idx="311">
                  <c:v>516</c:v>
                </c:pt>
                <c:pt idx="312">
                  <c:v>524</c:v>
                </c:pt>
                <c:pt idx="313">
                  <c:v>533</c:v>
                </c:pt>
                <c:pt idx="314">
                  <c:v>540</c:v>
                </c:pt>
                <c:pt idx="315">
                  <c:v>548</c:v>
                </c:pt>
                <c:pt idx="316">
                  <c:v>553</c:v>
                </c:pt>
                <c:pt idx="317">
                  <c:v>559</c:v>
                </c:pt>
                <c:pt idx="318">
                  <c:v>561</c:v>
                </c:pt>
                <c:pt idx="319">
                  <c:v>565</c:v>
                </c:pt>
                <c:pt idx="320">
                  <c:v>568</c:v>
                </c:pt>
                <c:pt idx="321">
                  <c:v>568</c:v>
                </c:pt>
                <c:pt idx="322">
                  <c:v>565</c:v>
                </c:pt>
                <c:pt idx="323">
                  <c:v>560</c:v>
                </c:pt>
                <c:pt idx="324">
                  <c:v>562</c:v>
                </c:pt>
              </c:numCache>
            </c:numRef>
          </c:val>
        </c:ser>
        <c:dLbls/>
        <c:marker val="1"/>
        <c:axId val="79043200"/>
        <c:axId val="79044992"/>
      </c:lineChart>
      <c:dateAx>
        <c:axId val="79043200"/>
        <c:scaling>
          <c:orientation val="minMax"/>
        </c:scaling>
        <c:axPos val="b"/>
        <c:numFmt formatCode="yyyy\-mm\-dd;@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9044992"/>
        <c:crosses val="autoZero"/>
        <c:auto val="1"/>
        <c:lblOffset val="100"/>
        <c:baseTimeUnit val="days"/>
      </c:dateAx>
      <c:valAx>
        <c:axId val="7904499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#,##0.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9043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波罗的海干散货指数（连续两周）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波罗的海干散货指数!$A$316:$A$328</c:f>
              <c:numCache>
                <c:formatCode>yyyy\-mm\-dd;@</c:formatCode>
                <c:ptCount val="13"/>
                <c:pt idx="0">
                  <c:v>42060</c:v>
                </c:pt>
                <c:pt idx="1">
                  <c:v>42061</c:v>
                </c:pt>
                <c:pt idx="2">
                  <c:v>42062</c:v>
                </c:pt>
                <c:pt idx="3">
                  <c:v>42065</c:v>
                </c:pt>
                <c:pt idx="4">
                  <c:v>42066</c:v>
                </c:pt>
                <c:pt idx="5">
                  <c:v>42067</c:v>
                </c:pt>
                <c:pt idx="6">
                  <c:v>42068</c:v>
                </c:pt>
                <c:pt idx="7">
                  <c:v>42069</c:v>
                </c:pt>
                <c:pt idx="8">
                  <c:v>42072</c:v>
                </c:pt>
                <c:pt idx="9">
                  <c:v>42073</c:v>
                </c:pt>
                <c:pt idx="10">
                  <c:v>42074</c:v>
                </c:pt>
                <c:pt idx="11">
                  <c:v>42075</c:v>
                </c:pt>
                <c:pt idx="12">
                  <c:v>42076</c:v>
                </c:pt>
              </c:numCache>
            </c:numRef>
          </c:cat>
          <c:val>
            <c:numRef>
              <c:f>波罗的海干散货指数!$B$316:$B$328</c:f>
              <c:numCache>
                <c:formatCode>###,###,###,###,##0.00</c:formatCode>
                <c:ptCount val="13"/>
                <c:pt idx="0">
                  <c:v>524</c:v>
                </c:pt>
                <c:pt idx="1">
                  <c:v>533</c:v>
                </c:pt>
                <c:pt idx="2">
                  <c:v>540</c:v>
                </c:pt>
                <c:pt idx="3">
                  <c:v>548</c:v>
                </c:pt>
                <c:pt idx="4">
                  <c:v>553</c:v>
                </c:pt>
                <c:pt idx="5">
                  <c:v>559</c:v>
                </c:pt>
                <c:pt idx="6">
                  <c:v>561</c:v>
                </c:pt>
                <c:pt idx="7">
                  <c:v>565</c:v>
                </c:pt>
                <c:pt idx="8">
                  <c:v>568</c:v>
                </c:pt>
                <c:pt idx="9">
                  <c:v>568</c:v>
                </c:pt>
                <c:pt idx="10">
                  <c:v>565</c:v>
                </c:pt>
                <c:pt idx="11">
                  <c:v>560</c:v>
                </c:pt>
                <c:pt idx="12">
                  <c:v>562</c:v>
                </c:pt>
              </c:numCache>
            </c:numRef>
          </c:val>
        </c:ser>
        <c:dLbls/>
        <c:marker val="1"/>
        <c:axId val="79093760"/>
        <c:axId val="79095296"/>
      </c:lineChart>
      <c:dateAx>
        <c:axId val="79093760"/>
        <c:scaling>
          <c:orientation val="minMax"/>
        </c:scaling>
        <c:axPos val="b"/>
        <c:numFmt formatCode="yyyy\-mm\-dd;@" sourceLinked="1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9095296"/>
        <c:crosses val="autoZero"/>
        <c:auto val="1"/>
        <c:lblOffset val="100"/>
        <c:baseTimeUnit val="days"/>
      </c:dateAx>
      <c:valAx>
        <c:axId val="7909529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###,###,###,##0.0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79093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0BF0B-E9AC-4EF5-AA11-E1D973D7A2F6}" type="datetimeFigureOut">
              <a:rPr lang="zh-CN" altLang="en-US" smtClean="0"/>
              <a:pPr/>
              <a:t>2015/3/17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870B3-5A93-4C98-90B5-1349330BE9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418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870B3-5A93-4C98-90B5-1349330BE92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7021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870B3-5A93-4C98-90B5-1349330BE92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02727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870B3-5A93-4C98-90B5-1349330BE92A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79392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870B3-5A93-4C98-90B5-1349330BE92A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19567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870B3-5A93-4C98-90B5-1349330BE92A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19718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6DA4E-43CE-46FA-9394-55641EC189C5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D8AA-525E-4344-981D-71FC0508C9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F66F9-937B-42CF-820C-1A477577C0A7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486FC-8F8A-44A0-BA34-D026866AE3C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CD5A2-C555-4877-9FBE-29F198EAB927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05B8E-6273-42DC-88D2-AC82E0D7D5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7FCDE-10F7-4C6C-BA47-B5482AA53308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B9FCC-AC01-4548-8E71-D85C56CCA7B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E22CD-A80B-43B6-8C5E-C9ED201532DF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6C821-8749-4D7A-8A4A-D0487056728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87921-E007-4C76-95D3-2FDA55F05DD9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977AF-D8FA-4678-99C3-EE285B62A48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B092C-E6AF-4906-AADC-A8EE612D99A4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5F2E2-AA7C-41FB-8CFB-0E71101142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6943-4CE9-4550-85A0-254C825FF4A2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19492-B6AF-427C-A7A1-873D6097A2B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DD9B6-6143-497D-88B7-27A67D7CF7A4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F8A3D-5F6C-47EA-B332-4FED93DF08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AF3E4-354A-4C0F-A6A4-4F36D0E04869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82341-60CE-4207-85E5-8748E602487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DEE12-330C-40D5-B2EE-B1A225C95E59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7A54B-88E6-47B0-8B59-84559D6298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5191E9E-8A38-4A0C-8617-EDA1D13CA72E}" type="datetime1">
              <a:rPr lang="zh-CN" altLang="en-US" smtClean="0"/>
              <a:pPr>
                <a:defRPr/>
              </a:pPr>
              <a:t>2015/3/17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C290DCB-81EC-47C1-B9A5-3B534435541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3" descr="沃胜资产管理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6512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5400" b="1" dirty="0" smtClean="0">
                <a:solidFill>
                  <a:schemeClr val="bg1"/>
                </a:solidFill>
              </a:rPr>
              <a:t>沃胜资产管理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CN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2015</a:t>
            </a: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年</a:t>
            </a:r>
            <a:r>
              <a:rPr lang="en-US" altLang="zh-CN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03</a:t>
            </a: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月</a:t>
            </a:r>
            <a:r>
              <a:rPr lang="en-US" altLang="zh-CN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17</a:t>
            </a: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日</a:t>
            </a:r>
            <a:endParaRPr lang="en-US" altLang="zh-CN" b="1" dirty="0" smtClean="0">
              <a:solidFill>
                <a:srgbClr val="140165"/>
              </a:solidFill>
              <a:latin typeface="黑体" pitchFamily="2" charset="-122"/>
              <a:ea typeface="黑体" pitchFamily="2" charset="-122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周度统计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3D8AA-525E-4344-981D-71FC0508C9A6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85720" y="128451"/>
            <a:ext cx="659053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、融资融券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10</a:t>
            </a:fld>
            <a:endParaRPr lang="zh-CN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9150422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21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85720" y="128451"/>
            <a:ext cx="659053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、融资融券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11</a:t>
            </a:fld>
            <a:endParaRPr lang="zh-CN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9150422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7420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85720" y="128451"/>
            <a:ext cx="659053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、融资融券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12</a:t>
            </a:fld>
            <a:endParaRPr lang="zh-CN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9144000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5163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85720" y="128451"/>
            <a:ext cx="659053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、融资融券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13</a:t>
            </a:fld>
            <a:endParaRPr lang="zh-CN" alt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119" y="764704"/>
            <a:ext cx="9155612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5163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128451"/>
            <a:ext cx="50006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五、行业数据点评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728615"/>
            <a:ext cx="69060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SHIBOR</a:t>
            </a:r>
            <a:r>
              <a:rPr lang="zh-CN" altLang="en-US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隔夜利率小幅回落至</a:t>
            </a:r>
            <a:r>
              <a:rPr lang="en-US" altLang="zh-CN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3.4</a:t>
            </a:r>
            <a:r>
              <a:rPr lang="zh-CN" altLang="en-US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左右，温州指数上升至</a:t>
            </a:r>
            <a:r>
              <a:rPr lang="en-US" altLang="zh-CN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19.65</a:t>
            </a:r>
            <a:endParaRPr lang="zh-CN" altLang="en-US" sz="2000" b="1" dirty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14</a:t>
            </a:fld>
            <a:endParaRPr lang="zh-CN" altLang="en-US"/>
          </a:p>
        </p:txBody>
      </p:sp>
      <p:graphicFrame>
        <p:nvGraphicFramePr>
          <p:cNvPr id="12" name="图表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51272953"/>
              </p:ext>
            </p:extLst>
          </p:nvPr>
        </p:nvGraphicFramePr>
        <p:xfrm>
          <a:off x="4462289" y="1128725"/>
          <a:ext cx="4680520" cy="2372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图表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849507678"/>
              </p:ext>
            </p:extLst>
          </p:nvPr>
        </p:nvGraphicFramePr>
        <p:xfrm>
          <a:off x="4427984" y="3573016"/>
          <a:ext cx="471601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图表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42749495"/>
              </p:ext>
            </p:extLst>
          </p:nvPr>
        </p:nvGraphicFramePr>
        <p:xfrm>
          <a:off x="7590" y="1128725"/>
          <a:ext cx="4348386" cy="2372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图表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36016151"/>
              </p:ext>
            </p:extLst>
          </p:nvPr>
        </p:nvGraphicFramePr>
        <p:xfrm>
          <a:off x="14809" y="3573016"/>
          <a:ext cx="434116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128451"/>
            <a:ext cx="50006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五、行业数据点评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2340" y="900893"/>
            <a:ext cx="42276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上周波罗的海干散货指数小幅回落至</a:t>
            </a:r>
            <a:r>
              <a:rPr lang="en-US" altLang="zh-CN" sz="2000" b="1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562</a:t>
            </a:r>
          </a:p>
          <a:p>
            <a:endParaRPr lang="zh-CN" altLang="en-US" sz="2000" b="1" dirty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15</a:t>
            </a:fld>
            <a:endParaRPr lang="zh-CN" altLang="en-US"/>
          </a:p>
        </p:txBody>
      </p:sp>
      <p:graphicFrame>
        <p:nvGraphicFramePr>
          <p:cNvPr id="9" name="图表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335117887"/>
              </p:ext>
            </p:extLst>
          </p:nvPr>
        </p:nvGraphicFramePr>
        <p:xfrm>
          <a:off x="4572000" y="764704"/>
          <a:ext cx="457200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图表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64866275"/>
              </p:ext>
            </p:extLst>
          </p:nvPr>
        </p:nvGraphicFramePr>
        <p:xfrm>
          <a:off x="0" y="3573016"/>
          <a:ext cx="4644008" cy="3031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128451"/>
            <a:ext cx="50006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五、行业数据点评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1189" y="4964202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上周</a:t>
            </a:r>
            <a:r>
              <a:rPr lang="zh-CN" altLang="en-US" sz="24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猪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粮比下降至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5.03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16</a:t>
            </a:fld>
            <a:endParaRPr lang="zh-CN" altLang="en-US"/>
          </a:p>
        </p:txBody>
      </p:sp>
      <p:graphicFrame>
        <p:nvGraphicFramePr>
          <p:cNvPr id="6" name="图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58570341"/>
              </p:ext>
            </p:extLst>
          </p:nvPr>
        </p:nvGraphicFramePr>
        <p:xfrm>
          <a:off x="0" y="692696"/>
          <a:ext cx="91440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17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79512" y="0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热门股追踪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4903037"/>
              </p:ext>
            </p:extLst>
          </p:nvPr>
        </p:nvGraphicFramePr>
        <p:xfrm>
          <a:off x="0" y="692696"/>
          <a:ext cx="9108505" cy="5849425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1119139"/>
                <a:gridCol w="1119139"/>
                <a:gridCol w="1119139"/>
                <a:gridCol w="2424802"/>
                <a:gridCol w="1119139"/>
                <a:gridCol w="2207147"/>
              </a:tblGrid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代码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证券简称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收盘价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周涨幅 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%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所属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Wind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行业名称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2888.HK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渣打集团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121.60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113.50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7.14%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BP.N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英国石油</a:t>
                      </a:r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US)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40.28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37.60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7.13%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能源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BCS.N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巴克莱</a:t>
                      </a:r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ADR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15.72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14.92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5.36%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RBS.N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苏格兰皇家银行</a:t>
                      </a:r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(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US)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11.11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10.57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5.11%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IBM.N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IBM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160.77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154.28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4.21%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信息技术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GOOG.O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谷歌</a:t>
                      </a:r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CL 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568.85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547.32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3.93%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信息技术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MSFT.O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微软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42.85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41.38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3.55%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信息技术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1299.HK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友邦保险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48.25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46.65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3.43%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LNKD.N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LINKEDIN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267.21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259.12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3.12%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信息技术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AAPL.O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苹果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127.14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123.59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2.87%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信息技术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0005.HK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汇丰控股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66.60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65.00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2.46%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AMZN.O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亚马逊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378.56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370.58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2.15%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可选消费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0011.HK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恒生银行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138.40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135.50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2.14%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FB.O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FACEBOOK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79.44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78.05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1.78%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信息技术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XOM.N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艾克森美孚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85.16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83.87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1.54%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能源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AIG.N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美国国际集团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56.11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55.30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1.46%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JPM.N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摩根大通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0.82%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BABA.N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阿里巴巴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82.53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81.86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0.82%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可选消费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ORCL.N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甲骨文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42.69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42.38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0.73%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信息技术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BAC.N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美国银行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16.17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16.09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0.50%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GS.N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高盛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187.93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189.34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-0.74%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0700.HK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腾讯控股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132.20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133.60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-1.05%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信息技术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花旗集团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52.95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53.54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-1.10%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WFC.N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富国银行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54.67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55.34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-1.21%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  <a:tr h="221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MS.N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摩根士丹利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35.67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36.35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-1.87%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金融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6552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18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13364" y="0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海外</a:t>
            </a:r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信息技术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</a:t>
            </a:r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概股</a:t>
            </a:r>
            <a:endParaRPr lang="en-US" altLang="zh-CN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68989909"/>
              </p:ext>
            </p:extLst>
          </p:nvPr>
        </p:nvGraphicFramePr>
        <p:xfrm>
          <a:off x="0" y="643212"/>
          <a:ext cx="9144000" cy="6026148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2199404"/>
                <a:gridCol w="2199404"/>
                <a:gridCol w="2199404"/>
                <a:gridCol w="2545788"/>
              </a:tblGrid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证券代码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证券简称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u="none" strike="noStrike" dirty="0">
                          <a:effectLst/>
                        </a:rPr>
                        <a:t>收盘价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周涨跌幅 </a:t>
                      </a:r>
                      <a:r>
                        <a:rPr lang="en-US" altLang="zh-CN" sz="1000" u="none" strike="noStrike" dirty="0">
                          <a:effectLst/>
                        </a:rPr>
                        <a:t>%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ISSI.O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芯成半导体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18.45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13.33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WUBA.N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58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同城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46.63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11.77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GAME.O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盛大游戏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9.00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HIMX.O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奇景光电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7.98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6.97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KUTV.O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酷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5.27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KZ.O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空中网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5.13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3.43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CMCM.N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猎豹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18.84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2.45</a:t>
                      </a:r>
                    </a:p>
                  </a:txBody>
                  <a:tcPr marL="0" marR="0" marT="0" marB="0" anchor="ctr"/>
                </a:tc>
              </a:tr>
              <a:tr h="2245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CNIT.O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中国信息技术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1.74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DATE.O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世纪佳缘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5.13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1.38</a:t>
                      </a:r>
                    </a:p>
                  </a:txBody>
                  <a:tcPr marL="0" marR="0" marT="0" marB="0" anchor="ctr"/>
                </a:tc>
              </a:tr>
              <a:tr h="2245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OIIM.O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凹凸科技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1.23</a:t>
                      </a:r>
                    </a:p>
                  </a:txBody>
                  <a:tcPr marL="0" marR="0" marT="0" marB="0" anchor="ctr"/>
                </a:tc>
              </a:tr>
              <a:tr h="2245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PWRD.O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完美世界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18.8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0.37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VNET.O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世纪互联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17.39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0.35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JASO.O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晶澳太阳能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9.21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0.33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CHA.N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中国电信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0.18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GOMO.O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久邦数码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-0.21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CHL.N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中国移动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63.73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-0.98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DSWL.O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德斯维尔工业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1.91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-1.04</a:t>
                      </a:r>
                    </a:p>
                  </a:txBody>
                  <a:tcPr marL="0" marR="0" marT="0" marB="0" anchor="ctr"/>
                </a:tc>
              </a:tr>
              <a:tr h="2245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FTNT.O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飞塔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33.19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-1.23</a:t>
                      </a:r>
                    </a:p>
                  </a:txBody>
                  <a:tcPr marL="0" marR="0" marT="0" marB="0" anchor="ctr"/>
                </a:tc>
              </a:tr>
              <a:tr h="2245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CMGE.O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中国手游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18.06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-1.31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CCIH.O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蓝汛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8.99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-1.64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ACTS.O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炬力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-1.92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CNTF.O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泰克飞石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-1.98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XNET.O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迅雷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6.76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-2.17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RENN.N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人人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-2.38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SIMO.O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慧荣科技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26.64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-2.77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SMI.N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中芯国际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-2.93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WB.O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微博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14.18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-3.01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YOKU.N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优酷土豆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15.89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-3.52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SOHU.O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搜狐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49.26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-3.54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CHU.N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中国联通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14.97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-3.67</a:t>
                      </a:r>
                    </a:p>
                  </a:txBody>
                  <a:tcPr marL="0" marR="0" marT="0" marB="0" anchor="ctr"/>
                </a:tc>
              </a:tr>
              <a:tr h="14713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HOLI.O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和利时自动化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17.44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-3.75</a:t>
                      </a:r>
                    </a:p>
                  </a:txBody>
                  <a:tcPr marL="0" marR="0" marT="0" marB="0" anchor="ctr"/>
                </a:tc>
              </a:tr>
              <a:tr h="22457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CYOU.O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畅游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25.99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-3.78</a:t>
                      </a:r>
                    </a:p>
                  </a:txBody>
                  <a:tcPr marL="0" marR="0" marT="0" marB="0" anchor="ctr"/>
                </a:tc>
              </a:tr>
              <a:tr h="461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BIDU.O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百度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204.45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-4.16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9148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19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13364" y="0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海外</a:t>
            </a:r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信息技术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</a:t>
            </a:r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概股</a:t>
            </a:r>
            <a:endParaRPr lang="en-US" altLang="zh-CN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1806078"/>
              </p:ext>
            </p:extLst>
          </p:nvPr>
        </p:nvGraphicFramePr>
        <p:xfrm>
          <a:off x="0" y="764713"/>
          <a:ext cx="9143998" cy="5616614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2156226"/>
                <a:gridCol w="2156226"/>
                <a:gridCol w="2156226"/>
                <a:gridCol w="2675320"/>
              </a:tblGrid>
              <a:tr h="15729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证券代码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证券简称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zh-CN" altLang="en-US" sz="1000" u="none" strike="noStrike" dirty="0">
                          <a:effectLst/>
                        </a:rPr>
                        <a:t>收盘价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周涨跌幅 </a:t>
                      </a:r>
                      <a:r>
                        <a:rPr lang="en-US" altLang="zh-CN" sz="1000" u="none" strike="noStrike" dirty="0">
                          <a:effectLst/>
                        </a:rPr>
                        <a:t>%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TAOM.N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淘米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-4.29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HQCL.O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HANWHA Q CELLS CO LTD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-4.31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CSIQ.O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阿特斯太阳能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32.02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-4.56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QIHU.N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奇虎</a:t>
                      </a:r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46.22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-4.76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CBAK.O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比克电池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-4.76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TSL.N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天合光能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11.4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-4.76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STV.N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永新视博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-4.99</a:t>
                      </a:r>
                    </a:p>
                  </a:txBody>
                  <a:tcPr marL="0" marR="0" marT="0" marB="0" anchor="ctr"/>
                </a:tc>
              </a:tr>
              <a:tr h="18592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NTES.O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网易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95.725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-5.00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NTP.N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南太电子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-5.02</a:t>
                      </a:r>
                    </a:p>
                  </a:txBody>
                  <a:tcPr marL="0" marR="0" marT="0" marB="0" anchor="ctr"/>
                </a:tc>
              </a:tr>
              <a:tr h="18592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JKS.N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晶科能源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22.59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-5.84</a:t>
                      </a:r>
                    </a:p>
                  </a:txBody>
                  <a:tcPr marL="0" marR="0" marT="0" marB="0" anchor="ctr"/>
                </a:tc>
              </a:tr>
              <a:tr h="18592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DSKY.O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乐逗游戏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10.82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-6.80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EFUT.O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富基融通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-6.85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NCTY.O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第九城市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-6.96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ATHM.N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汽车之家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39.99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-8.78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SFUN.N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搜房网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5.41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-8.79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UTSI.O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UT</a:t>
                      </a:r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斯达康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-8.93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MOMO.O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陌陌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10.02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-9.16</a:t>
                      </a:r>
                    </a:p>
                  </a:txBody>
                  <a:tcPr marL="0" marR="0" marT="0" marB="0" anchor="ctr"/>
                </a:tc>
              </a:tr>
              <a:tr h="18592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VIMC.O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中星微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8.18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-9.51</a:t>
                      </a:r>
                    </a:p>
                  </a:txBody>
                  <a:tcPr marL="0" marR="0" marT="0" marB="0" anchor="ctr"/>
                </a:tc>
              </a:tr>
              <a:tr h="18592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MARK.O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REMARK MEDIA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-9.65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SINA.O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新浪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33.33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-9.70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YGE.N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英利绿色能源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-9.91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NQ.N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网秦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-10.13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JRJC.O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金融界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5.73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-10.33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YY.O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欢聚时代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51.79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-10.34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LEJU.N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乐居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7.69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-11.81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DQ.N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大全新能源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23.57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-12.67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FENG.N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凤凰新媒体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6.14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-14.72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SOL.N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昱辉阳光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1.29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-16.23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KONE.O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联合信息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-16.89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CSUN.O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中电光伏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-17.20</a:t>
                      </a:r>
                    </a:p>
                  </a:txBody>
                  <a:tcPr marL="0" marR="0" marT="0" marB="0" anchor="ctr"/>
                </a:tc>
              </a:tr>
              <a:tr h="16706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MOBI.O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斯凯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-21.34</a:t>
                      </a:r>
                    </a:p>
                  </a:txBody>
                  <a:tcPr marL="0" marR="0" marT="0" marB="0" anchor="ctr"/>
                </a:tc>
              </a:tr>
              <a:tr h="18592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BITA.N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易车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47.6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-28.96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2862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35839" y="0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1.1</a:t>
            </a:r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世界各股市一周表现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6" name="图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64823565"/>
              </p:ext>
            </p:extLst>
          </p:nvPr>
        </p:nvGraphicFramePr>
        <p:xfrm>
          <a:off x="0" y="692696"/>
          <a:ext cx="9144000" cy="3063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30982650"/>
              </p:ext>
            </p:extLst>
          </p:nvPr>
        </p:nvGraphicFramePr>
        <p:xfrm>
          <a:off x="12598" y="3789040"/>
          <a:ext cx="9131401" cy="24482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0912"/>
                <a:gridCol w="910912"/>
                <a:gridCol w="586647"/>
                <a:gridCol w="762394"/>
                <a:gridCol w="613876"/>
                <a:gridCol w="811901"/>
                <a:gridCol w="504962"/>
                <a:gridCol w="772295"/>
                <a:gridCol w="901011"/>
                <a:gridCol w="504962"/>
                <a:gridCol w="504962"/>
                <a:gridCol w="534666"/>
                <a:gridCol w="811901"/>
              </a:tblGrid>
              <a:tr h="1224136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指数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沪深</a:t>
                      </a:r>
                      <a:r>
                        <a:rPr lang="en-US" altLang="zh-CN" sz="1200" u="none" strike="noStrike" dirty="0">
                          <a:effectLst/>
                        </a:rPr>
                        <a:t>300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德国</a:t>
                      </a:r>
                      <a:r>
                        <a:rPr lang="en-GB" sz="1200" u="none" strike="noStrike" dirty="0">
                          <a:effectLst/>
                        </a:rPr>
                        <a:t>DAX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日经</a:t>
                      </a:r>
                      <a:r>
                        <a:rPr lang="en-US" altLang="zh-CN" sz="1200" u="none" strike="noStrike" dirty="0">
                          <a:effectLst/>
                        </a:rPr>
                        <a:t>225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法国</a:t>
                      </a:r>
                      <a:r>
                        <a:rPr lang="en-GB" sz="1200" u="none" strike="noStrike" dirty="0">
                          <a:effectLst/>
                        </a:rPr>
                        <a:t>CAC40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道琼斯工业指数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标普</a:t>
                      </a:r>
                      <a:r>
                        <a:rPr lang="en-US" altLang="zh-CN" sz="1200" u="none" strike="noStrike" dirty="0">
                          <a:effectLst/>
                        </a:rPr>
                        <a:t>500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纳斯达克指数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恒生指数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富时</a:t>
                      </a:r>
                      <a:r>
                        <a:rPr lang="en-US" altLang="zh-CN" sz="1200" u="none" strike="noStrike" dirty="0">
                          <a:effectLst/>
                        </a:rPr>
                        <a:t>100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巴西</a:t>
                      </a:r>
                      <a:r>
                        <a:rPr lang="en-GB" sz="1200" u="none" strike="noStrike" dirty="0">
                          <a:effectLst/>
                        </a:rPr>
                        <a:t>IBOVESPA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孟买</a:t>
                      </a:r>
                      <a:r>
                        <a:rPr lang="en-GB" sz="1200" u="none" strike="noStrike" dirty="0">
                          <a:effectLst/>
                        </a:rPr>
                        <a:t>SENSEX30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俄罗斯</a:t>
                      </a:r>
                      <a:r>
                        <a:rPr lang="en-GB" sz="1200" u="none" strike="noStrike" dirty="0">
                          <a:effectLst/>
                        </a:rPr>
                        <a:t>RTS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61206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周涨跌幅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     </a:t>
                      </a:r>
                      <a:r>
                        <a:rPr lang="en-US" altLang="zh-CN" sz="1200" u="none" strike="noStrike">
                          <a:effectLst/>
                        </a:rPr>
                        <a:t>4.00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</a:t>
                      </a:r>
                      <a:r>
                        <a:rPr lang="en-US" altLang="zh-CN" sz="1200" u="none" strike="noStrike">
                          <a:effectLst/>
                        </a:rPr>
                        <a:t>3.04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   </a:t>
                      </a:r>
                      <a:r>
                        <a:rPr lang="en-US" altLang="zh-CN" sz="1200" u="none" strike="noStrike">
                          <a:effectLst/>
                        </a:rPr>
                        <a:t>1.49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</a:t>
                      </a:r>
                      <a:r>
                        <a:rPr lang="en-US" altLang="zh-CN" sz="1200" u="none" strike="noStrike">
                          <a:effectLst/>
                        </a:rPr>
                        <a:t>0.93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   </a:t>
                      </a:r>
                      <a:r>
                        <a:rPr lang="en-US" altLang="zh-CN" sz="1200" u="none" strike="noStrike">
                          <a:effectLst/>
                        </a:rPr>
                        <a:t>(0.60)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</a:t>
                      </a:r>
                      <a:r>
                        <a:rPr lang="en-US" altLang="zh-CN" sz="1200" u="none" strike="noStrike">
                          <a:effectLst/>
                        </a:rPr>
                        <a:t>(0.86)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  </a:t>
                      </a:r>
                      <a:r>
                        <a:rPr lang="en-US" altLang="zh-CN" sz="1200" u="none" strike="noStrike">
                          <a:effectLst/>
                        </a:rPr>
                        <a:t>(1.13)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    </a:t>
                      </a:r>
                      <a:r>
                        <a:rPr lang="en-US" altLang="zh-CN" sz="1200" u="none" strike="noStrike">
                          <a:effectLst/>
                        </a:rPr>
                        <a:t>(1.41)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</a:t>
                      </a:r>
                      <a:r>
                        <a:rPr lang="en-US" altLang="zh-CN" sz="1200" u="none" strike="noStrike">
                          <a:effectLst/>
                        </a:rPr>
                        <a:t>(2.48)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</a:t>
                      </a:r>
                      <a:r>
                        <a:rPr lang="en-US" altLang="zh-CN" sz="1200" u="none" strike="noStrike">
                          <a:effectLst/>
                        </a:rPr>
                        <a:t>(2.77)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</a:t>
                      </a:r>
                      <a:r>
                        <a:rPr lang="en-US" altLang="zh-CN" sz="1200" u="none" strike="noStrike">
                          <a:effectLst/>
                        </a:rPr>
                        <a:t>(3.21)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       </a:t>
                      </a:r>
                      <a:r>
                        <a:rPr lang="en-US" altLang="zh-CN" sz="1200" u="none" strike="noStrike" dirty="0">
                          <a:effectLst/>
                        </a:rPr>
                        <a:t>(7.73)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61206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年线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     </a:t>
                      </a:r>
                      <a:r>
                        <a:rPr lang="en-US" altLang="zh-CN" sz="1200" u="none" strike="noStrike">
                          <a:effectLst/>
                        </a:rPr>
                        <a:t>2.38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</a:t>
                      </a:r>
                      <a:r>
                        <a:rPr lang="en-US" altLang="zh-CN" sz="1200" u="none" strike="noStrike">
                          <a:effectLst/>
                        </a:rPr>
                        <a:t>21.38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  </a:t>
                      </a:r>
                      <a:r>
                        <a:rPr lang="en-US" altLang="zh-CN" sz="1200" u="none" strike="noStrike">
                          <a:effectLst/>
                        </a:rPr>
                        <a:t>10.33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</a:t>
                      </a:r>
                      <a:r>
                        <a:rPr lang="en-US" altLang="zh-CN" sz="1200" u="none" strike="noStrike">
                          <a:effectLst/>
                        </a:rPr>
                        <a:t>17.27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   </a:t>
                      </a:r>
                      <a:r>
                        <a:rPr lang="en-US" altLang="zh-CN" sz="1200" u="none" strike="noStrike">
                          <a:effectLst/>
                        </a:rPr>
                        <a:t>(0.41)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</a:t>
                      </a:r>
                      <a:r>
                        <a:rPr lang="en-US" altLang="zh-CN" sz="1200" u="none" strike="noStrike">
                          <a:effectLst/>
                        </a:rPr>
                        <a:t>(0.27)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   </a:t>
                      </a:r>
                      <a:r>
                        <a:rPr lang="en-US" altLang="zh-CN" sz="1200" u="none" strike="noStrike">
                          <a:effectLst/>
                        </a:rPr>
                        <a:t>2.87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      </a:t>
                      </a:r>
                      <a:r>
                        <a:rPr lang="en-US" altLang="zh-CN" sz="1200" u="none" strike="noStrike">
                          <a:effectLst/>
                        </a:rPr>
                        <a:t>0.92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</a:t>
                      </a:r>
                      <a:r>
                        <a:rPr lang="en-US" altLang="zh-CN" sz="1200" u="none" strike="noStrike">
                          <a:effectLst/>
                        </a:rPr>
                        <a:t>2.66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</a:t>
                      </a:r>
                      <a:r>
                        <a:rPr lang="en-US" altLang="zh-CN" sz="1200" u="none" strike="noStrike">
                          <a:effectLst/>
                        </a:rPr>
                        <a:t>(2.82)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   </a:t>
                      </a:r>
                      <a:r>
                        <a:rPr lang="en-US" altLang="zh-CN" sz="1200" u="none" strike="noStrike">
                          <a:effectLst/>
                        </a:rPr>
                        <a:t>3.65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        </a:t>
                      </a:r>
                      <a:r>
                        <a:rPr lang="en-US" altLang="zh-CN" sz="1200" u="none" strike="noStrike" dirty="0">
                          <a:effectLst/>
                        </a:rPr>
                        <a:t>5.42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6226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20</a:t>
            </a:fld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13364" y="0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新三板</a:t>
            </a:r>
            <a:endParaRPr lang="en-US" altLang="zh-CN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1456149"/>
              </p:ext>
            </p:extLst>
          </p:nvPr>
        </p:nvGraphicFramePr>
        <p:xfrm>
          <a:off x="-16190" y="764704"/>
          <a:ext cx="9160190" cy="5328600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2258677"/>
                <a:gridCol w="2258677"/>
                <a:gridCol w="2258677"/>
                <a:gridCol w="2384159"/>
              </a:tblGrid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证券代码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证券名称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收盘价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涨跌幅 </a:t>
                      </a:r>
                      <a:r>
                        <a:rPr lang="en-US" altLang="zh-CN" sz="1200" u="none" strike="noStrike" dirty="0">
                          <a:effectLst/>
                        </a:rPr>
                        <a:t>%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600064.SH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南京高科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23.1200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9.89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600736.SH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苏州高新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6.5300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3.82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600463.SH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空港股份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11.4900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3.61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600624.SH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复旦复华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15.0200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3.51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000628.SZ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高新发展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10.9500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3.50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000897.SZ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津滨发展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7.7300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3.48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000661.SZ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长春高新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98.2800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3.26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000532.SZ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力合股份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18.9300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2.88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600665.SH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天地源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5.8400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2.82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600872.SH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中炬高新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13.9300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2.65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600604.SH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市北高新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16.8600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2.43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600848.SH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自仪股份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14.4700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1.33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600783.SH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鲁信创投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30.6900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1.05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600133.SH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东湖高新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9.6000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1.05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600658.SH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电子城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14.5200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0.83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000931.SZ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中关村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10.3400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0.00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600340.SH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华夏幸福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44.3100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-0.02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600082.SH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海泰发展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7.9100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-1.49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266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>
                          <a:effectLst/>
                        </a:rPr>
                        <a:t>600895.SH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张江高科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20.5400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-2.19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96255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21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79512" y="0"/>
            <a:ext cx="86439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NYSE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前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及行业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7458972"/>
              </p:ext>
            </p:extLst>
          </p:nvPr>
        </p:nvGraphicFramePr>
        <p:xfrm>
          <a:off x="3038" y="632900"/>
          <a:ext cx="9140961" cy="6138964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1352361"/>
                <a:gridCol w="1352361"/>
                <a:gridCol w="1352361"/>
                <a:gridCol w="2454285"/>
                <a:gridCol w="2629593"/>
              </a:tblGrid>
              <a:tr h="28809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证券代码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415" marR="4415" marT="44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证券简称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415" marR="4415" marT="44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周涨跌幅</a:t>
                      </a:r>
                      <a:br>
                        <a:rPr lang="zh-CN" altLang="en-US" sz="1000" u="none" strike="noStrike">
                          <a:effectLst/>
                        </a:rPr>
                      </a:br>
                      <a:r>
                        <a:rPr lang="en-US" altLang="zh-CN" sz="1000" u="none" strike="noStrike">
                          <a:effectLst/>
                        </a:rPr>
                        <a:t>%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415" marR="4415" marT="44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总</a:t>
                      </a:r>
                      <a:r>
                        <a:rPr lang="zh-CN" altLang="en-US" sz="1000" u="none" strike="noStrike" dirty="0" smtClean="0">
                          <a:effectLst/>
                        </a:rPr>
                        <a:t>市值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415" marR="4415" marT="44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所属</a:t>
                      </a:r>
                      <a:r>
                        <a:rPr lang="en-US" altLang="zh-CN" sz="1000" u="none" strike="noStrike">
                          <a:effectLst/>
                        </a:rPr>
                        <a:t>Wind</a:t>
                      </a:r>
                      <a:r>
                        <a:rPr lang="zh-CN" altLang="en-US" sz="1000" u="none" strike="noStrike">
                          <a:effectLst/>
                        </a:rPr>
                        <a:t>行业名称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415" marR="4415" marT="4415" marB="0" anchor="ctr"/>
                </a:tc>
              </a:tr>
              <a:tr h="3212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RTI.N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RTI INTERNATIONAL METALS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38.5264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7,135,852,756.8547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</a:p>
                  </a:txBody>
                  <a:tcPr marL="9525" marR="9525" marT="9525" marB="0"/>
                </a:tc>
              </a:tr>
              <a:tr h="165062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NPTN.N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NEOPHOTONICS CORP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28.1863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1,023,674,964.9288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信息技术</a:t>
                      </a:r>
                    </a:p>
                  </a:txBody>
                  <a:tcPr marL="9525" marR="9525" marT="9525" marB="0"/>
                </a:tc>
              </a:tr>
              <a:tr h="3212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TGS.N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GAS TRANSPORTER OF THE SOUTH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26.5589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5,362,878,753.6387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9525" marR="9525" marT="9525" marB="0"/>
                </a:tc>
              </a:tr>
              <a:tr h="165062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SYX.N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SYSTEMAX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26.2802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2,963,294,148.7995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  <a:tr h="3212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PNK.N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PINNACLE ENTERTAINMENT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25.4194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12,538,119,962.4900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  <a:tr h="3212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ITG.N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INVESTMENT TECHNOLOGY GROUP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24.0444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5,877,303,672.3723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</a:t>
                      </a:r>
                    </a:p>
                  </a:txBody>
                  <a:tcPr marL="9525" marR="9525" marT="9525" marB="0"/>
                </a:tc>
              </a:tr>
              <a:tr h="315577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CCSC.N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乡村基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22.4939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828,105,479.7252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  <a:tr h="165062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FXCM.N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FXCM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19.4444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726,990,377.2016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</a:t>
                      </a:r>
                    </a:p>
                  </a:txBody>
                  <a:tcPr marL="9525" marR="9525" marT="9525" marB="0"/>
                </a:tc>
              </a:tr>
              <a:tr h="3212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ONDK.N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ON DECK CAPITAL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19.3727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8,303,098,023.2215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</a:t>
                      </a:r>
                    </a:p>
                  </a:txBody>
                  <a:tcPr marL="9525" marR="9525" marT="9525" marB="0"/>
                </a:tc>
              </a:tr>
              <a:tr h="315577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OME.N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OMEGA PROTEIN CORP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18.0018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1,746,026,827.8683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日常消费</a:t>
                      </a:r>
                    </a:p>
                  </a:txBody>
                  <a:tcPr marL="9525" marR="9525" marT="9525" marB="0"/>
                </a:tc>
              </a:tr>
              <a:tr h="165062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ZNH.N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南方航空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17.7885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509,265,692,388.2190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工业</a:t>
                      </a:r>
                    </a:p>
                  </a:txBody>
                  <a:tcPr marL="9525" marR="9525" marT="9525" marB="0"/>
                </a:tc>
              </a:tr>
              <a:tr h="3212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GCA.N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GLOBAL CASH ACCESS HOLDINGS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17.6554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3,371,801,223.8697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信息技术</a:t>
                      </a:r>
                    </a:p>
                  </a:txBody>
                  <a:tcPr marL="9525" marR="9525" marT="9525" marB="0"/>
                </a:tc>
              </a:tr>
              <a:tr h="315577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WLL.N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WHITING PETROLEUM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17.5433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41,150,897,735.0080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能源</a:t>
                      </a:r>
                    </a:p>
                  </a:txBody>
                  <a:tcPr marL="9525" marR="9525" marT="9525" marB="0"/>
                </a:tc>
              </a:tr>
              <a:tr h="315577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EXPR.N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EXPRESS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17.4259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8,409,933,885.9605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  <a:tr h="3212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OPY.N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OPPENHEIMER HOLDINGS-CL 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15.4950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2,042,708,321.5375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</a:t>
                      </a:r>
                    </a:p>
                  </a:txBody>
                  <a:tcPr marL="9525" marR="9525" marT="9525" marB="0"/>
                </a:tc>
              </a:tr>
              <a:tr h="315577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XOXO.N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XO GROUP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14.4027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2,774,461,164.2709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信息技术</a:t>
                      </a:r>
                    </a:p>
                  </a:txBody>
                  <a:tcPr marL="9525" marR="9525" marT="9525" marB="0"/>
                </a:tc>
              </a:tr>
              <a:tr h="315577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PAM.N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PAMPA ENERGIA SA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13.9865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5,462,221,193.9970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9525" marR="9525" marT="9525" marB="0"/>
                </a:tc>
              </a:tr>
              <a:tr h="321250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FMD.N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THE FIRST MARBLEHEAD CORP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13.4301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443,508,929.8225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</a:t>
                      </a:r>
                    </a:p>
                  </a:txBody>
                  <a:tcPr marL="9525" marR="9525" marT="9525" marB="0"/>
                </a:tc>
              </a:tr>
              <a:tr h="315577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MTN.N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VAIL RESORTS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12.6949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21,680,388,946.9690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  <a:tr h="165062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W.N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WAYFAIR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12.6345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16,539,371,389.5865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3415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22</a:t>
            </a:fld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2689" y="0"/>
            <a:ext cx="86439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NASDAQ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前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及行业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33583299"/>
              </p:ext>
            </p:extLst>
          </p:nvPr>
        </p:nvGraphicFramePr>
        <p:xfrm>
          <a:off x="-5637" y="758487"/>
          <a:ext cx="9149637" cy="5836986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1578532"/>
                <a:gridCol w="1578532"/>
                <a:gridCol w="1578532"/>
                <a:gridCol w="2835509"/>
                <a:gridCol w="1578532"/>
              </a:tblGrid>
              <a:tr h="287633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</a:t>
                      </a:r>
                      <a:r>
                        <a:rPr lang="zh-CN" altLang="en-US" sz="1000" u="none" strike="noStrike" dirty="0" smtClean="0">
                          <a:effectLst/>
                        </a:rPr>
                        <a:t>代码</a:t>
                      </a:r>
                      <a:r>
                        <a:rPr lang="en-US" altLang="zh-CN" sz="1000" u="none" strike="noStrike" dirty="0" smtClean="0">
                          <a:effectLst/>
                        </a:rPr>
                        <a:t>z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344" marR="4344" marT="43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证券简称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344" marR="4344" marT="43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周涨跌幅</a:t>
                      </a:r>
                      <a:br>
                        <a:rPr lang="zh-CN" altLang="en-US" sz="1000" u="none" strike="noStrike">
                          <a:effectLst/>
                        </a:rPr>
                      </a:br>
                      <a:r>
                        <a:rPr lang="en-US" altLang="zh-CN" sz="1000" u="none" strike="noStrike">
                          <a:effectLst/>
                        </a:rPr>
                        <a:t>%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344" marR="4344" marT="43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总</a:t>
                      </a:r>
                      <a:r>
                        <a:rPr lang="zh-CN" altLang="en-US" sz="1000" u="none" strike="noStrike" dirty="0" smtClean="0">
                          <a:effectLst/>
                        </a:rPr>
                        <a:t>市值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344" marR="4344" marT="43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所属</a:t>
                      </a:r>
                      <a:r>
                        <a:rPr lang="en-US" altLang="zh-CN" sz="1000" u="none" strike="noStrike" dirty="0">
                          <a:effectLst/>
                        </a:rPr>
                        <a:t>Wind</a:t>
                      </a:r>
                      <a:r>
                        <a:rPr lang="zh-CN" altLang="en-US" sz="1000" u="none" strike="noStrike" dirty="0">
                          <a:effectLst/>
                        </a:rPr>
                        <a:t>行业名称</a:t>
                      </a:r>
                      <a:br>
                        <a:rPr lang="zh-CN" altLang="en-US" sz="1000" u="none" strike="noStrike" dirty="0">
                          <a:effectLst/>
                        </a:rPr>
                      </a:b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344" marR="4344" marT="4344" marB="0" anchor="ctr"/>
                </a:tc>
              </a:tr>
              <a:tr h="272921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REPH.O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RECRO PHARMA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80.8566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261,831,189.1860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医疗保健</a:t>
                      </a:r>
                    </a:p>
                  </a:txBody>
                  <a:tcPr marL="9525" marR="9525" marT="9525" marB="0"/>
                </a:tc>
              </a:tr>
              <a:tr h="292453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RMGN.O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RMG NETWORKS HOLDING CORP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68.5714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130,155,500.8097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9525" marR="9525" marT="9525" marB="0"/>
                </a:tc>
              </a:tr>
              <a:tr h="272921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MELA.O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MELA SCIENCES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65.9751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89,411,981.2734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9525" marR="9525" marT="9525" marB="0"/>
                </a:tc>
              </a:tr>
              <a:tr h="292453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AMRN.O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AMARIN CORPORATION PLC-ADR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62.9213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3,147,535,006.4086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9525" marR="9525" marT="9525" marB="0"/>
                </a:tc>
              </a:tr>
              <a:tr h="34478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INVT.O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INVENTERGY GLOBAL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33.0357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6,633,804.9329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9525" marR="9525" marT="9525" marB="0"/>
                </a:tc>
              </a:tr>
              <a:tr h="269599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LIWA.O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利华国际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30.9211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3,680,739.7408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工业</a:t>
                      </a:r>
                    </a:p>
                  </a:txBody>
                  <a:tcPr marL="9525" marR="9525" marT="9525" marB="0"/>
                </a:tc>
              </a:tr>
              <a:tr h="272921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VSTM.O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VERASTEM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29.1717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2,382,697,966.5957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医疗保健</a:t>
                      </a:r>
                    </a:p>
                  </a:txBody>
                  <a:tcPr marL="9525" marR="9525" marT="9525" marB="0"/>
                </a:tc>
              </a:tr>
              <a:tr h="272921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PRMW.O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PRIMO WATER CORP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28.3208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759,197,550.3217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9525" marR="9525" marT="9525" marB="0"/>
                </a:tc>
              </a:tr>
              <a:tr h="292453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IRCP.O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IRSA PROPIEDADES COMERCIALES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28.0000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6,208,760,185.6000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9525" marR="9525" marT="9525" marB="0"/>
                </a:tc>
              </a:tr>
              <a:tr h="150658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CFRX.O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CONTRAFECT CORP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25.8134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689,029,963.2786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医疗保健</a:t>
                      </a:r>
                    </a:p>
                  </a:txBody>
                  <a:tcPr marL="9525" marR="9525" marT="9525" marB="0"/>
                </a:tc>
              </a:tr>
              <a:tr h="231993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RGEN.O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REPLIGEN CORP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24.8903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6,158,195,136.3071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医疗保健</a:t>
                      </a:r>
                    </a:p>
                  </a:txBody>
                  <a:tcPr marL="9525" marR="9525" marT="9525" marB="0"/>
                </a:tc>
              </a:tr>
              <a:tr h="231993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GERN.O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GERON CORP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24.0000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4,215,203,601.8470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医疗保健</a:t>
                      </a:r>
                    </a:p>
                  </a:txBody>
                  <a:tcPr marL="9525" marR="9525" marT="9525" marB="0"/>
                </a:tc>
              </a:tr>
              <a:tr h="269599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QCCO.O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QC HOLDINGS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23.3918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225,967,092.0253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9525" marR="9525" marT="9525" marB="0"/>
                </a:tc>
              </a:tr>
              <a:tr h="292453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EGRX.O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EAGLE PHARMACEUTICALS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22.4821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3,983,158,183.4124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医疗保健</a:t>
                      </a:r>
                    </a:p>
                  </a:txBody>
                  <a:tcPr marL="9525" marR="9525" marT="9525" marB="0"/>
                </a:tc>
              </a:tr>
              <a:tr h="272921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SMLR.O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SEMLER SCIENTIFIC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22.0974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142,030,076.8930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医疗保健</a:t>
                      </a:r>
                    </a:p>
                  </a:txBody>
                  <a:tcPr marL="9525" marR="9525" marT="9525" marB="0"/>
                </a:tc>
              </a:tr>
              <a:tr h="269599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TWOU.O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2U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20.9696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5,171,772,961.4762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  <a:tr h="269599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SLTC.O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SELECTICA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20.9220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229,927,323.7861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9525" marR="9525" marT="9525" marB="0"/>
                </a:tc>
              </a:tr>
              <a:tr h="292453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AAVL.O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AVALANCHE BIOTECHNOLOGIES INC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20.2447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6,716,648,360.8754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医疗保健</a:t>
                      </a:r>
                    </a:p>
                  </a:txBody>
                  <a:tcPr marL="9525" marR="9525" marT="9525" marB="0"/>
                </a:tc>
              </a:tr>
              <a:tr h="272921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SUPN.O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SUPERNUS PHARMACEUTICALS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20.2247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3,195,972,539.0127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医疗保健</a:t>
                      </a:r>
                    </a:p>
                  </a:txBody>
                  <a:tcPr marL="9525" marR="9525" marT="9525" marB="0"/>
                </a:tc>
              </a:tr>
              <a:tr h="269599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FSTR.O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FOSTER (LB) CO-CL 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20.0559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2,848,354,525.7499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工业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0035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23</a:t>
            </a:fld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79512" y="0"/>
            <a:ext cx="86439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港股前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及行业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67166871"/>
              </p:ext>
            </p:extLst>
          </p:nvPr>
        </p:nvGraphicFramePr>
        <p:xfrm>
          <a:off x="0" y="692696"/>
          <a:ext cx="9144001" cy="5760636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1577559"/>
                <a:gridCol w="1577559"/>
                <a:gridCol w="1577559"/>
                <a:gridCol w="2833765"/>
                <a:gridCol w="1577559"/>
              </a:tblGrid>
              <a:tr h="53056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证券代码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证券简称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周涨跌幅</a:t>
                      </a:r>
                      <a:br>
                        <a:rPr lang="zh-CN" altLang="en-US" sz="1000" u="none" strike="noStrike">
                          <a:effectLst/>
                        </a:rPr>
                      </a:br>
                      <a:r>
                        <a:rPr lang="en-US" altLang="zh-CN" sz="1000" u="none" strike="noStrike">
                          <a:effectLst/>
                        </a:rPr>
                        <a:t>%</a:t>
                      </a:r>
                      <a:endParaRPr lang="en-US" altLang="zh-CN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</a:rPr>
                        <a:t>总</a:t>
                      </a:r>
                      <a:r>
                        <a:rPr lang="zh-CN" altLang="en-US" sz="1000" u="none" strike="noStrike" dirty="0" smtClean="0">
                          <a:effectLst/>
                        </a:rPr>
                        <a:t>市值</a:t>
                      </a:r>
                      <a:endParaRPr lang="en-US" altLang="zh-CN" sz="1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7747" marR="7747" marT="77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>
                          <a:effectLst/>
                        </a:rPr>
                        <a:t>所属</a:t>
                      </a:r>
                      <a:r>
                        <a:rPr lang="en-US" altLang="zh-CN" sz="1000" u="none" strike="noStrike">
                          <a:effectLst/>
                        </a:rPr>
                        <a:t>Wind</a:t>
                      </a:r>
                      <a:r>
                        <a:rPr lang="zh-CN" altLang="en-US" sz="1000" u="none" strike="noStrike">
                          <a:effectLst/>
                        </a:rPr>
                        <a:t>行业名称</a:t>
                      </a:r>
                      <a:br>
                        <a:rPr lang="zh-CN" altLang="en-US" sz="1000" u="none" strike="noStrike">
                          <a:effectLst/>
                        </a:rPr>
                      </a:b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7747" marR="7747" marT="7747" marB="0" anchor="ctr"/>
                </a:tc>
              </a:tr>
              <a:tr h="18339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0913.HK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合一投资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134.2857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946,443,169.8694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</a:t>
                      </a:r>
                    </a:p>
                  </a:txBody>
                  <a:tcPr marL="9525" marR="9525" marT="9525" marB="0"/>
                </a:tc>
              </a:tr>
              <a:tr h="35697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2929.HK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合一投资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125.4335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900,275,210.3636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</a:t>
                      </a:r>
                    </a:p>
                  </a:txBody>
                  <a:tcPr marL="9525" marR="9525" marT="9525" marB="0"/>
                </a:tc>
              </a:tr>
              <a:tr h="18339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0736.HK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中国置业投资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96.6102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276,756,892.5635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</a:t>
                      </a:r>
                    </a:p>
                  </a:txBody>
                  <a:tcPr marL="9525" marR="9525" marT="9525" marB="0"/>
                </a:tc>
              </a:tr>
              <a:tr h="35697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1063.HK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新确科技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93.4426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6,004,074,409.3213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信息技术</a:t>
                      </a:r>
                    </a:p>
                  </a:txBody>
                  <a:tcPr marL="9525" marR="9525" marT="9525" marB="0"/>
                </a:tc>
              </a:tr>
              <a:tr h="35697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2366.HK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星美文化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87.6923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272,167,207.7038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  <a:tr h="18339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8082.HK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仁智国际集团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87.5000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186,482,891.0836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工业</a:t>
                      </a:r>
                    </a:p>
                  </a:txBody>
                  <a:tcPr marL="9525" marR="9525" marT="9525" marB="0"/>
                </a:tc>
              </a:tr>
              <a:tr h="35697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0705.HK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鼎和矿业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75.7143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243,440,670.5768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</a:p>
                  </a:txBody>
                  <a:tcPr marL="9525" marR="9525" marT="9525" marB="0"/>
                </a:tc>
              </a:tr>
              <a:tr h="18339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0661.HK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中国大冶有色金属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57.8231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3,188,402,197.4030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</a:p>
                  </a:txBody>
                  <a:tcPr marL="9525" marR="9525" marT="9525" marB="0"/>
                </a:tc>
              </a:tr>
              <a:tr h="35697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0572.HK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中国富佑集团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55.2632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1,537,413,882.1745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</a:p>
                  </a:txBody>
                  <a:tcPr marL="9525" marR="9525" marT="9525" marB="0"/>
                </a:tc>
              </a:tr>
              <a:tr h="18339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0412.HK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汉基控股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55.0000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6,248,856,843.3618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</a:t>
                      </a:r>
                    </a:p>
                  </a:txBody>
                  <a:tcPr marL="9525" marR="9525" marT="9525" marB="0"/>
                </a:tc>
              </a:tr>
              <a:tr h="18339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2223.HK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卡撒天娇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46.4286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792,435,696.0640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  <a:tr h="35697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1808.HK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企展控股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42.3611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343,205,105.7298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信息技术</a:t>
                      </a:r>
                    </a:p>
                  </a:txBody>
                  <a:tcPr marL="9525" marR="9525" marT="9525" marB="0"/>
                </a:tc>
              </a:tr>
              <a:tr h="18339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1383.HK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太阳世纪集团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40.9091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721,971,686.8690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</a:t>
                      </a:r>
                    </a:p>
                  </a:txBody>
                  <a:tcPr marL="9525" marR="9525" marT="9525" marB="0"/>
                </a:tc>
              </a:tr>
              <a:tr h="35697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8363.HK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SDM GROUP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38.6792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233,177,280.0000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  <a:tr h="35697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8030.HK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汇联金融服务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37.2093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477,559,323.1440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</a:t>
                      </a:r>
                    </a:p>
                  </a:txBody>
                  <a:tcPr marL="9525" marR="9525" marT="9525" marB="0"/>
                </a:tc>
              </a:tr>
              <a:tr h="18339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8315.HK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冠辉保安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36.8571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2,431,388,672.0000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工业</a:t>
                      </a:r>
                    </a:p>
                  </a:txBody>
                  <a:tcPr marL="9525" marR="9525" marT="9525" marB="0"/>
                </a:tc>
              </a:tr>
              <a:tr h="18339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3332.HK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中生联合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34.3023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1,535,615,459.7168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日常消费</a:t>
                      </a:r>
                    </a:p>
                  </a:txBody>
                  <a:tcPr marL="9525" marR="9525" marT="9525" marB="0"/>
                </a:tc>
              </a:tr>
              <a:tr h="35697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0547.HK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数字王国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30.6533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2,027,609,931.4422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  <a:tr h="18339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0143.HK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GLOBAL TECH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30.5085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315,487,267.9221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信息技术</a:t>
                      </a:r>
                    </a:p>
                  </a:txBody>
                  <a:tcPr marL="9525" marR="9525" marT="9525" marB="0"/>
                </a:tc>
              </a:tr>
              <a:tr h="18339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0585.HK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意马国际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29.4479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1,668,264,061.0866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可选消费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0661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3" descr="沃胜资产管理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标题 1"/>
          <p:cNvSpPr>
            <a:spLocks noGrp="1"/>
          </p:cNvSpPr>
          <p:nvPr>
            <p:ph type="ctrTitle"/>
          </p:nvPr>
        </p:nvSpPr>
        <p:spPr>
          <a:xfrm>
            <a:off x="642938" y="2857500"/>
            <a:ext cx="7772400" cy="1470025"/>
          </a:xfrm>
        </p:spPr>
        <p:txBody>
          <a:bodyPr/>
          <a:lstStyle/>
          <a:p>
            <a:r>
              <a:rPr lang="zh-CN" altLang="en-US" sz="5400" b="1" smtClean="0">
                <a:solidFill>
                  <a:schemeClr val="bg1"/>
                </a:solidFill>
              </a:rPr>
              <a:t>谢     谢 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3D8AA-525E-4344-981D-71FC0508C9A6}" type="slidenum">
              <a:rPr lang="zh-CN" altLang="en-US" smtClean="0"/>
              <a:pPr>
                <a:defRPr/>
              </a:pPr>
              <a:t>24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35839" y="0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1.2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美元，黄金，原油一周表现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81191027"/>
              </p:ext>
            </p:extLst>
          </p:nvPr>
        </p:nvGraphicFramePr>
        <p:xfrm>
          <a:off x="0" y="764703"/>
          <a:ext cx="9036497" cy="561662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427637"/>
                <a:gridCol w="2804430"/>
                <a:gridCol w="2804430"/>
              </a:tblGrid>
              <a:tr h="802375">
                <a:tc>
                  <a:txBody>
                    <a:bodyPr/>
                    <a:lstStyle/>
                    <a:p>
                      <a:pPr algn="ctr" fontAlgn="ctr"/>
                      <a:endParaRPr lang="zh-CN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u="none" strike="noStrike" dirty="0">
                          <a:effectLst/>
                        </a:rPr>
                        <a:t>周收盘价</a:t>
                      </a:r>
                      <a:endParaRPr lang="zh-CN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u="none" strike="noStrike" dirty="0">
                          <a:effectLst/>
                        </a:rPr>
                        <a:t>周涨幅 </a:t>
                      </a:r>
                      <a:r>
                        <a:rPr lang="en-US" altLang="zh-CN" sz="2000" u="none" strike="noStrike" dirty="0">
                          <a:effectLst/>
                        </a:rPr>
                        <a:t>%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8023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u="none" strike="noStrike" dirty="0">
                          <a:effectLst/>
                        </a:rPr>
                        <a:t>黄金</a:t>
                      </a:r>
                      <a:endParaRPr lang="zh-CN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u="none" strike="noStrike" dirty="0" smtClean="0">
                          <a:effectLst/>
                          <a:latin typeface="+mn-ea"/>
                          <a:ea typeface="+mn-ea"/>
                        </a:rPr>
                        <a:t>1170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-0.9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</a:tr>
              <a:tr h="8023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u="none" strike="noStrike" dirty="0">
                          <a:effectLst/>
                        </a:rPr>
                        <a:t>布伦特原油</a:t>
                      </a:r>
                      <a:endParaRPr lang="zh-CN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54.32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u="none" strike="noStrike" dirty="0" smtClean="0">
                          <a:effectLst/>
                          <a:latin typeface="+mn-ea"/>
                          <a:ea typeface="+mn-ea"/>
                        </a:rPr>
                        <a:t>-8.5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</a:tr>
              <a:tr h="8023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dirty="0" smtClean="0"/>
                        <a:t>纽约轻质原油期货</a:t>
                      </a:r>
                      <a:endParaRPr lang="zh-CN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44.35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-10.2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</a:tr>
              <a:tr h="8023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u="none" strike="noStrike">
                          <a:effectLst/>
                        </a:rPr>
                        <a:t>美元指数</a:t>
                      </a:r>
                      <a:endParaRPr lang="zh-CN" altLang="en-US" sz="20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100.037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2.37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</a:tr>
              <a:tr h="80237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u="none" strike="noStrike" dirty="0">
                          <a:effectLst/>
                        </a:rPr>
                        <a:t>美元兑人民币</a:t>
                      </a:r>
                      <a:endParaRPr lang="zh-CN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u="none" strike="noStrike" dirty="0" smtClean="0">
                          <a:effectLst/>
                          <a:latin typeface="+mn-ea"/>
                          <a:ea typeface="+mn-ea"/>
                        </a:rPr>
                        <a:t>6.2753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0.014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</a:tr>
              <a:tr h="80237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CN" altLang="en-US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瑞郎兑人民币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2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6.2222</a:t>
                      </a:r>
                      <a:endParaRPr lang="en-US" altLang="zh-CN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-2.07</a:t>
                      </a:r>
                      <a:endParaRPr lang="en-US" altLang="zh-CN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978643" y="587727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CHFCNY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17661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35839" y="0"/>
            <a:ext cx="8643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1.3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稀土，大宗商品一周表现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54269003"/>
              </p:ext>
            </p:extLst>
          </p:nvPr>
        </p:nvGraphicFramePr>
        <p:xfrm>
          <a:off x="55721" y="764704"/>
          <a:ext cx="8980775" cy="5616622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3184672"/>
                <a:gridCol w="2356657"/>
                <a:gridCol w="1719723"/>
                <a:gridCol w="1719723"/>
              </a:tblGrid>
              <a:tr h="425970">
                <a:tc>
                  <a:txBody>
                    <a:bodyPr/>
                    <a:lstStyle/>
                    <a:p>
                      <a:pPr algn="ctr" fontAlgn="ctr"/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>
                          <a:effectLst/>
                        </a:rPr>
                        <a:t>周收盘价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 dirty="0">
                          <a:effectLst/>
                        </a:rPr>
                        <a:t>周涨幅 </a:t>
                      </a:r>
                      <a:r>
                        <a:rPr lang="en-US" altLang="zh-CN" sz="1800" u="none" strike="noStrike" dirty="0">
                          <a:effectLst/>
                        </a:rPr>
                        <a:t>%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2014</a:t>
                      </a:r>
                      <a:r>
                        <a:rPr lang="zh-CN" altLang="en-US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底部反弹 </a:t>
                      </a:r>
                      <a:r>
                        <a:rPr lang="en-US" altLang="zh-CN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US" altLang="zh-CN" sz="18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60060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 dirty="0" smtClean="0">
                          <a:effectLst/>
                        </a:rPr>
                        <a:t>稀土氧化镝</a:t>
                      </a:r>
                      <a:r>
                        <a:rPr lang="en-US" altLang="zh-CN" sz="1800" u="none" strike="noStrike" dirty="0" smtClean="0">
                          <a:effectLst/>
                        </a:rPr>
                        <a:t>(</a:t>
                      </a:r>
                      <a:r>
                        <a:rPr lang="zh-CN" altLang="en-US" sz="1800" u="none" strike="noStrike" dirty="0">
                          <a:effectLst/>
                        </a:rPr>
                        <a:t>重稀土）</a:t>
                      </a:r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altLang="zh-CN" sz="1800" u="none" strike="noStrike" dirty="0" smtClean="0">
                          <a:effectLst/>
                        </a:rPr>
                        <a:t>1,851</a:t>
                      </a:r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0.108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37.5 (</a:t>
                      </a:r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最低点</a:t>
                      </a:r>
                      <a:r>
                        <a:rPr lang="en-US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1346</a:t>
                      </a:r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于</a:t>
                      </a:r>
                      <a:r>
                        <a:rPr lang="en-GB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2014.07.17)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60060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u="none" strike="noStrike" dirty="0" smtClean="0">
                          <a:effectLst/>
                        </a:rPr>
                        <a:t>稀土镨钕</a:t>
                      </a:r>
                      <a:r>
                        <a:rPr lang="en-US" altLang="zh-CN" sz="1800" u="none" strike="noStrike" dirty="0" smtClean="0">
                          <a:effectLst/>
                        </a:rPr>
                        <a:t>(</a:t>
                      </a:r>
                      <a:r>
                        <a:rPr lang="zh-CN" altLang="en-US" sz="1800" u="none" strike="noStrike" dirty="0">
                          <a:effectLst/>
                        </a:rPr>
                        <a:t>轻稀土）</a:t>
                      </a:r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altLang="zh-CN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319.2</a:t>
                      </a:r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-1.36</a:t>
                      </a:r>
                      <a:endParaRPr lang="en-US" altLang="zh-CN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18.09</a:t>
                      </a:r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（最低点 </a:t>
                      </a:r>
                      <a:r>
                        <a:rPr lang="en-US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270.3</a:t>
                      </a:r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于</a:t>
                      </a:r>
                      <a:r>
                        <a:rPr lang="en-US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2014.11.14</a:t>
                      </a:r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）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600608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稀土永磁指数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altLang="zh-CN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2,895.15</a:t>
                      </a:r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4.5</a:t>
                      </a:r>
                      <a:endParaRPr lang="en-US" altLang="zh-CN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69.08 </a:t>
                      </a:r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（最低点</a:t>
                      </a:r>
                      <a:r>
                        <a:rPr lang="en-US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1712.3</a:t>
                      </a:r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于</a:t>
                      </a:r>
                      <a:r>
                        <a:rPr lang="en-GB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2013.10.29</a:t>
                      </a:r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）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8330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u="none" strike="noStrike" dirty="0">
                          <a:effectLst/>
                        </a:rPr>
                        <a:t>LME</a:t>
                      </a:r>
                      <a:r>
                        <a:rPr lang="zh-CN" altLang="en-US" sz="1800" u="none" strike="noStrike" dirty="0">
                          <a:effectLst/>
                        </a:rPr>
                        <a:t>铝合金</a:t>
                      </a:r>
                      <a:r>
                        <a:rPr lang="en-US" altLang="zh-CN" sz="1800" u="none" strike="noStrike" dirty="0">
                          <a:effectLst/>
                        </a:rPr>
                        <a:t>3</a:t>
                      </a:r>
                      <a:r>
                        <a:rPr lang="zh-CN" altLang="en-US" sz="1800" u="none" strike="noStrike" dirty="0">
                          <a:effectLst/>
                        </a:rPr>
                        <a:t>月电子盘</a:t>
                      </a:r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u="none" strike="noStrike" dirty="0" smtClean="0">
                          <a:effectLst/>
                        </a:rPr>
                        <a:t>1,805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altLang="zh-CN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altLang="zh-CN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42597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effectLst/>
                        </a:rPr>
                        <a:t>LME</a:t>
                      </a:r>
                      <a:r>
                        <a:rPr lang="zh-CN" altLang="en-US" sz="1800" u="none" strike="noStrike">
                          <a:effectLst/>
                        </a:rPr>
                        <a:t>铝</a:t>
                      </a:r>
                      <a:r>
                        <a:rPr lang="en-US" altLang="zh-CN" sz="1800" u="none" strike="noStrike">
                          <a:effectLst/>
                        </a:rPr>
                        <a:t>3</a:t>
                      </a:r>
                      <a:r>
                        <a:rPr lang="zh-CN" altLang="en-US" sz="1800" u="none" strike="noStrike">
                          <a:effectLst/>
                        </a:rPr>
                        <a:t>月电子盘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u="none" strike="noStrike" dirty="0" smtClean="0">
                          <a:effectLst/>
                        </a:rPr>
                        <a:t>1,771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u="none" strike="noStrike" dirty="0" smtClean="0">
                          <a:effectLst/>
                        </a:rPr>
                        <a:t>-0.6173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42597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LME</a:t>
                      </a:r>
                      <a:r>
                        <a:rPr lang="zh-CN" altLang="en-US" sz="1800" u="none" strike="noStrike" dirty="0">
                          <a:effectLst/>
                        </a:rPr>
                        <a:t>铜</a:t>
                      </a:r>
                      <a:r>
                        <a:rPr lang="en-US" altLang="zh-CN" sz="1800" u="none" strike="noStrike" dirty="0">
                          <a:effectLst/>
                        </a:rPr>
                        <a:t>3</a:t>
                      </a:r>
                      <a:r>
                        <a:rPr lang="zh-CN" altLang="en-US" sz="1800" u="none" strike="noStrike" dirty="0">
                          <a:effectLst/>
                        </a:rPr>
                        <a:t>月电子盘</a:t>
                      </a:r>
                      <a:endParaRPr lang="zh-CN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u="none" strike="noStrike" dirty="0" smtClean="0">
                          <a:effectLst/>
                        </a:rPr>
                        <a:t>5,857.5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u="none" strike="noStrike" dirty="0" smtClean="0">
                          <a:effectLst/>
                        </a:rPr>
                        <a:t>2.16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42597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effectLst/>
                        </a:rPr>
                        <a:t>LME</a:t>
                      </a:r>
                      <a:r>
                        <a:rPr lang="zh-CN" altLang="en-US" sz="1800" u="none" strike="noStrike">
                          <a:effectLst/>
                        </a:rPr>
                        <a:t>镍</a:t>
                      </a:r>
                      <a:r>
                        <a:rPr lang="en-US" altLang="zh-CN" sz="1800" u="none" strike="noStrike">
                          <a:effectLst/>
                        </a:rPr>
                        <a:t>3</a:t>
                      </a:r>
                      <a:r>
                        <a:rPr lang="zh-CN" altLang="en-US" sz="1800" u="none" strike="noStrike">
                          <a:effectLst/>
                        </a:rPr>
                        <a:t>月电子盘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u="none" strike="noStrike" dirty="0" smtClean="0">
                          <a:effectLst/>
                        </a:rPr>
                        <a:t>14,145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-1.73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42597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effectLst/>
                        </a:rPr>
                        <a:t>LME</a:t>
                      </a:r>
                      <a:r>
                        <a:rPr lang="zh-CN" altLang="en-US" sz="1800" u="none" strike="noStrike">
                          <a:effectLst/>
                        </a:rPr>
                        <a:t>铅</a:t>
                      </a:r>
                      <a:r>
                        <a:rPr lang="en-US" altLang="zh-CN" sz="1800" u="none" strike="noStrike">
                          <a:effectLst/>
                        </a:rPr>
                        <a:t>3</a:t>
                      </a:r>
                      <a:r>
                        <a:rPr lang="zh-CN" altLang="en-US" sz="1800" u="none" strike="noStrike">
                          <a:effectLst/>
                        </a:rPr>
                        <a:t>月电子盘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u="none" strike="noStrike" dirty="0" smtClean="0">
                          <a:effectLst/>
                        </a:rPr>
                        <a:t>1,771.5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-2.18</a:t>
                      </a:r>
                      <a:endParaRPr lang="en-US" altLang="zh-CN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altLang="zh-CN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42597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effectLst/>
                        </a:rPr>
                        <a:t>LME</a:t>
                      </a:r>
                      <a:r>
                        <a:rPr lang="zh-CN" altLang="en-US" sz="1800" u="none" strike="noStrike">
                          <a:effectLst/>
                        </a:rPr>
                        <a:t>锡</a:t>
                      </a:r>
                      <a:r>
                        <a:rPr lang="en-US" altLang="zh-CN" sz="1800" u="none" strike="noStrike">
                          <a:effectLst/>
                        </a:rPr>
                        <a:t>3</a:t>
                      </a:r>
                      <a:r>
                        <a:rPr lang="zh-CN" altLang="en-US" sz="1800" u="none" strike="noStrike">
                          <a:effectLst/>
                        </a:rPr>
                        <a:t>月电子盘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altLang="zh-CN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17,370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-3.79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42597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effectLst/>
                        </a:rPr>
                        <a:t>LME</a:t>
                      </a:r>
                      <a:r>
                        <a:rPr lang="zh-CN" altLang="en-US" sz="1800" u="none" strike="noStrike">
                          <a:effectLst/>
                        </a:rPr>
                        <a:t>锌</a:t>
                      </a:r>
                      <a:r>
                        <a:rPr lang="en-US" altLang="zh-CN" sz="1800" u="none" strike="noStrike">
                          <a:effectLst/>
                        </a:rPr>
                        <a:t>3</a:t>
                      </a:r>
                      <a:r>
                        <a:rPr lang="zh-CN" altLang="en-US" sz="1800" u="none" strike="noStrike">
                          <a:effectLst/>
                        </a:rPr>
                        <a:t>月电子盘</a:t>
                      </a:r>
                      <a:endParaRPr lang="zh-CN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u="none" strike="noStrike" dirty="0" smtClean="0">
                          <a:effectLst/>
                        </a:rPr>
                        <a:t>2,014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u="none" strike="noStrike" dirty="0" smtClean="0">
                          <a:effectLst/>
                        </a:rPr>
                        <a:t>-0.17</a:t>
                      </a:r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029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79512" y="188640"/>
            <a:ext cx="68407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2.1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未来降准预测</a:t>
            </a:r>
            <a:endParaRPr lang="en-US" altLang="zh-CN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9090" y="711860"/>
            <a:ext cx="842493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/>
              <a:t>今年截至</a:t>
            </a:r>
            <a:r>
              <a:rPr lang="en-US" altLang="zh-CN" sz="1600" dirty="0" smtClean="0"/>
              <a:t>3</a:t>
            </a:r>
            <a:r>
              <a:rPr lang="zh-CN" altLang="en-US" sz="1600" dirty="0"/>
              <a:t>月</a:t>
            </a:r>
            <a:r>
              <a:rPr lang="en-US" altLang="zh-CN" sz="1600" dirty="0"/>
              <a:t>13</a:t>
            </a:r>
            <a:r>
              <a:rPr lang="zh-CN" altLang="en-US" sz="1600" dirty="0"/>
              <a:t>日，</a:t>
            </a:r>
            <a:r>
              <a:rPr lang="en-US" altLang="zh-CN" sz="1600" dirty="0"/>
              <a:t>7</a:t>
            </a:r>
            <a:r>
              <a:rPr lang="zh-CN" altLang="en-US" sz="1600" dirty="0"/>
              <a:t>天回购利率平均在</a:t>
            </a:r>
            <a:r>
              <a:rPr lang="en-US" altLang="zh-CN" sz="1600" dirty="0"/>
              <a:t>4.41%</a:t>
            </a:r>
            <a:r>
              <a:rPr lang="zh-CN" altLang="en-US" sz="1600" dirty="0"/>
              <a:t>，高于去年同期的</a:t>
            </a:r>
            <a:r>
              <a:rPr lang="en-US" altLang="zh-CN" sz="1600" dirty="0"/>
              <a:t>4.19%</a:t>
            </a:r>
            <a:r>
              <a:rPr lang="zh-CN" altLang="en-US" sz="1600" dirty="0" smtClean="0"/>
              <a:t>，为</a:t>
            </a:r>
            <a:r>
              <a:rPr lang="en-US" altLang="zh-CN" sz="1600" dirty="0" smtClean="0"/>
              <a:t>2004</a:t>
            </a:r>
            <a:r>
              <a:rPr lang="zh-CN" altLang="en-US" sz="1600" dirty="0"/>
              <a:t>年末开始统计以来同期达到的最高点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r>
              <a:rPr lang="en-US" altLang="zh-CN" sz="1600" dirty="0"/>
              <a:t> </a:t>
            </a:r>
            <a:r>
              <a:rPr lang="en-US" altLang="zh-CN" sz="1600" dirty="0" smtClean="0"/>
              <a:t>    - </a:t>
            </a:r>
            <a:r>
              <a:rPr lang="zh-CN" altLang="en-US" sz="1600" b="1" dirty="0" smtClean="0"/>
              <a:t>数</a:t>
            </a:r>
            <a:r>
              <a:rPr lang="zh-CN" altLang="en-US" sz="1600" b="1" dirty="0"/>
              <a:t>据表明</a:t>
            </a:r>
            <a:r>
              <a:rPr lang="zh-CN" altLang="en-US" sz="1600" b="1" dirty="0" smtClean="0"/>
              <a:t>中</a:t>
            </a:r>
            <a:r>
              <a:rPr lang="zh-CN" altLang="en-US" sz="1600" b="1" dirty="0"/>
              <a:t>国央行的宽松政策尚未走到终点</a:t>
            </a:r>
            <a:endParaRPr lang="en-US" altLang="zh-CN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/>
              <a:t>中国国家统计局</a:t>
            </a:r>
            <a:r>
              <a:rPr lang="en-US" altLang="zh-CN" sz="1600" dirty="0"/>
              <a:t>3</a:t>
            </a:r>
            <a:r>
              <a:rPr lang="zh-CN" altLang="en-US" sz="1600" dirty="0"/>
              <a:t>月</a:t>
            </a:r>
            <a:r>
              <a:rPr lang="en-US" altLang="zh-CN" sz="1600" dirty="0"/>
              <a:t>11</a:t>
            </a:r>
            <a:r>
              <a:rPr lang="zh-CN" altLang="en-US" sz="1600" dirty="0"/>
              <a:t>日发布的数据显示，</a:t>
            </a:r>
            <a:r>
              <a:rPr lang="en-US" altLang="zh-CN" sz="1600" dirty="0"/>
              <a:t>1-2</a:t>
            </a:r>
            <a:r>
              <a:rPr lang="zh-CN" altLang="en-US" sz="1600" dirty="0"/>
              <a:t>月份工业增加值同比增长</a:t>
            </a:r>
            <a:r>
              <a:rPr lang="en-US" altLang="zh-CN" sz="1600" dirty="0"/>
              <a:t>6.8%</a:t>
            </a:r>
            <a:r>
              <a:rPr lang="zh-CN" altLang="en-US" sz="1600" dirty="0"/>
              <a:t>，低于彭博调查所得增长</a:t>
            </a:r>
            <a:r>
              <a:rPr lang="en-US" altLang="zh-CN" sz="1600" dirty="0"/>
              <a:t>7.7%</a:t>
            </a:r>
            <a:r>
              <a:rPr lang="zh-CN" altLang="en-US" sz="1600" dirty="0"/>
              <a:t>的预估中值。零售销售增长</a:t>
            </a:r>
            <a:r>
              <a:rPr lang="en-US" altLang="zh-CN" sz="1600" dirty="0"/>
              <a:t>10.7%</a:t>
            </a:r>
            <a:r>
              <a:rPr lang="zh-CN" altLang="en-US" sz="1600" dirty="0"/>
              <a:t>，不及</a:t>
            </a:r>
            <a:r>
              <a:rPr lang="en-US" altLang="zh-CN" sz="1600" dirty="0"/>
              <a:t>11.6%</a:t>
            </a:r>
            <a:r>
              <a:rPr lang="zh-CN" altLang="en-US" sz="1600" dirty="0"/>
              <a:t>的预估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pPr lvl="1"/>
            <a:r>
              <a:rPr lang="en-US" altLang="zh-CN" sz="1600" dirty="0"/>
              <a:t>- </a:t>
            </a:r>
            <a:r>
              <a:rPr lang="zh-CN" altLang="en-US" sz="1600" b="1" dirty="0" smtClean="0"/>
              <a:t>数据表明经</a:t>
            </a:r>
            <a:r>
              <a:rPr lang="zh-CN" altLang="en-US" sz="1600" b="1" dirty="0"/>
              <a:t>济正在减速，市场预计政府将采取更多措施确保达到</a:t>
            </a:r>
            <a:r>
              <a:rPr lang="en-US" altLang="zh-CN" sz="1600" b="1" dirty="0"/>
              <a:t>7%</a:t>
            </a:r>
            <a:r>
              <a:rPr lang="zh-CN" altLang="en-US" sz="1600" b="1" dirty="0"/>
              <a:t>的增长目标</a:t>
            </a:r>
            <a:endParaRPr lang="en-US" altLang="zh-CN" sz="1600" b="1" dirty="0"/>
          </a:p>
          <a:p>
            <a:pPr lvl="1"/>
            <a:endParaRPr lang="en-US" altLang="zh-CN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/>
              <a:t>中国现在的存款准备金率在</a:t>
            </a:r>
            <a:r>
              <a:rPr lang="en-US" altLang="zh-CN" sz="1600" dirty="0"/>
              <a:t>19.5%</a:t>
            </a:r>
            <a:r>
              <a:rPr lang="zh-CN" altLang="en-US" sz="1600" dirty="0"/>
              <a:t>，位于全世界最高之</a:t>
            </a:r>
            <a:r>
              <a:rPr lang="zh-CN" altLang="en-US" sz="1600" dirty="0" smtClean="0"/>
              <a:t>列</a:t>
            </a:r>
            <a:endParaRPr lang="en-US" altLang="zh-CN" sz="1600" dirty="0" smtClean="0"/>
          </a:p>
          <a:p>
            <a:pPr lvl="1"/>
            <a:r>
              <a:rPr lang="en-US" altLang="zh-CN" sz="1600" dirty="0" smtClean="0"/>
              <a:t>- </a:t>
            </a:r>
            <a:r>
              <a:rPr lang="zh-CN" altLang="en-US" sz="1600" b="1" dirty="0" smtClean="0"/>
              <a:t>数据表明</a:t>
            </a:r>
            <a:r>
              <a:rPr lang="zh-CN" altLang="en-US" sz="1600" b="1" dirty="0"/>
              <a:t>中国央</a:t>
            </a:r>
            <a:r>
              <a:rPr lang="zh-CN" altLang="en-US" sz="1600" b="1" dirty="0" smtClean="0"/>
              <a:t>行降准空间仍然很大</a:t>
            </a:r>
            <a:endParaRPr lang="en-US" altLang="zh-CN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/>
              <a:t>最</a:t>
            </a:r>
            <a:r>
              <a:rPr lang="zh-CN" altLang="en-US" sz="1600" dirty="0" smtClean="0"/>
              <a:t>新</a:t>
            </a:r>
            <a:r>
              <a:rPr lang="en-US" altLang="zh-CN" sz="1600" dirty="0" smtClean="0"/>
              <a:t>CPI</a:t>
            </a:r>
            <a:r>
              <a:rPr lang="zh-CN" altLang="en-US" sz="1600" dirty="0" smtClean="0"/>
              <a:t>为</a:t>
            </a:r>
            <a:r>
              <a:rPr lang="en-US" altLang="zh-CN" sz="1600" dirty="0" smtClean="0"/>
              <a:t>1.4%</a:t>
            </a:r>
            <a:r>
              <a:rPr lang="zh-CN" altLang="en-US" sz="1600" dirty="0" smtClean="0"/>
              <a:t>，尽管受春节因素有所回升，但仍然</a:t>
            </a:r>
            <a:r>
              <a:rPr lang="en-US" altLang="zh-CN" sz="1600" dirty="0" smtClean="0"/>
              <a:t>&lt; 3%</a:t>
            </a:r>
            <a:r>
              <a:rPr lang="zh-CN" altLang="en-US" sz="1600" dirty="0" smtClean="0"/>
              <a:t>目标；</a:t>
            </a:r>
            <a:r>
              <a:rPr lang="en-US" altLang="zh-CN" sz="1600" dirty="0" smtClean="0"/>
              <a:t>PPI </a:t>
            </a:r>
            <a:r>
              <a:rPr lang="zh-CN" altLang="en-US" sz="1600" dirty="0" smtClean="0"/>
              <a:t>同比下降</a:t>
            </a:r>
            <a:r>
              <a:rPr lang="en-US" altLang="zh-CN" sz="1600" dirty="0" smtClean="0"/>
              <a:t>4.8%</a:t>
            </a:r>
            <a:r>
              <a:rPr lang="zh-CN" altLang="en-US" sz="1600" dirty="0" smtClean="0"/>
              <a:t>，低于市场平均预期</a:t>
            </a:r>
            <a:r>
              <a:rPr lang="en-US" altLang="zh-CN" sz="1600" dirty="0" smtClean="0"/>
              <a:t>4.4%</a:t>
            </a:r>
            <a:r>
              <a:rPr lang="zh-CN" altLang="en-US" sz="1600" dirty="0" smtClean="0"/>
              <a:t>，连续</a:t>
            </a:r>
            <a:r>
              <a:rPr lang="en-US" altLang="zh-CN" sz="1600" dirty="0" smtClean="0"/>
              <a:t>36</a:t>
            </a:r>
            <a:r>
              <a:rPr lang="zh-CN" altLang="en-US" sz="1600" dirty="0" smtClean="0"/>
              <a:t>个月同比下降</a:t>
            </a:r>
            <a:endParaRPr lang="en-US" altLang="zh-CN" sz="1600" dirty="0" smtClean="0"/>
          </a:p>
          <a:p>
            <a:pPr lvl="1"/>
            <a:r>
              <a:rPr lang="en-US" altLang="zh-CN" sz="1600" dirty="0" smtClean="0"/>
              <a:t>- </a:t>
            </a:r>
            <a:r>
              <a:rPr lang="zh-CN" altLang="en-US" sz="1600" b="1" dirty="0" smtClean="0"/>
              <a:t>数</a:t>
            </a:r>
            <a:r>
              <a:rPr lang="zh-CN" altLang="en-US" sz="1600" b="1" dirty="0"/>
              <a:t>据</a:t>
            </a:r>
            <a:r>
              <a:rPr lang="zh-CN" altLang="en-US" sz="1600" b="1" dirty="0" smtClean="0"/>
              <a:t>表明通缩风险仍在</a:t>
            </a:r>
            <a:endParaRPr lang="en-US" altLang="zh-CN" sz="16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市场预期：央行将进一步采取降准，且降</a:t>
            </a:r>
            <a:r>
              <a:rPr lang="zh-CN" altLang="en-US" dirty="0"/>
              <a:t>准的时机会是“未来数周”。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xmlns="" val="348373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14852" y="108501"/>
            <a:ext cx="666140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3.1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风格涨跌幅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6" name="图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7149048"/>
              </p:ext>
            </p:extLst>
          </p:nvPr>
        </p:nvGraphicFramePr>
        <p:xfrm>
          <a:off x="0" y="692696"/>
          <a:ext cx="90364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840047"/>
            <a:ext cx="8895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zh-CN" altLang="en-US" sz="1600" b="1" dirty="0" smtClean="0">
                <a:solidFill>
                  <a:schemeClr val="accent2">
                    <a:lumMod val="75000"/>
                  </a:schemeClr>
                </a:solidFill>
              </a:rPr>
              <a:t>沪深</a:t>
            </a:r>
            <a:r>
              <a:rPr lang="en-US" altLang="zh-CN" sz="1600" b="1" dirty="0" smtClean="0">
                <a:solidFill>
                  <a:schemeClr val="accent2">
                    <a:lumMod val="75000"/>
                  </a:schemeClr>
                </a:solidFill>
              </a:rPr>
              <a:t>300 PE13.06   </a:t>
            </a:r>
            <a:r>
              <a:rPr lang="zh-CN" altLang="en-US" sz="1600" b="1" dirty="0" smtClean="0">
                <a:solidFill>
                  <a:schemeClr val="accent2">
                    <a:lumMod val="75000"/>
                  </a:schemeClr>
                </a:solidFill>
              </a:rPr>
              <a:t>，创业板 </a:t>
            </a:r>
            <a:r>
              <a:rPr lang="en-US" altLang="zh-CN" sz="1600" b="1" dirty="0" smtClean="0">
                <a:solidFill>
                  <a:schemeClr val="accent2">
                    <a:lumMod val="75000"/>
                  </a:schemeClr>
                </a:solidFill>
              </a:rPr>
              <a:t>78.18  </a:t>
            </a:r>
            <a:r>
              <a:rPr lang="zh-CN" altLang="en-US" sz="1600" b="1" dirty="0" smtClean="0">
                <a:solidFill>
                  <a:schemeClr val="accent2">
                    <a:lumMod val="75000"/>
                  </a:schemeClr>
                </a:solidFill>
              </a:rPr>
              <a:t>，上证</a:t>
            </a:r>
            <a:r>
              <a:rPr lang="en-US" altLang="zh-CN" sz="1600" b="1" dirty="0" smtClean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zh-CN" altLang="en-US" sz="1600" b="1" dirty="0" smtClean="0">
                <a:solidFill>
                  <a:schemeClr val="accent2">
                    <a:lumMod val="75000"/>
                  </a:schemeClr>
                </a:solidFill>
              </a:rPr>
              <a:t>股 </a:t>
            </a:r>
            <a:r>
              <a:rPr lang="en-US" altLang="zh-CN" sz="1600" b="1" dirty="0" smtClean="0">
                <a:solidFill>
                  <a:schemeClr val="accent2">
                    <a:lumMod val="75000"/>
                  </a:schemeClr>
                </a:solidFill>
              </a:rPr>
              <a:t>14.81   </a:t>
            </a:r>
            <a:r>
              <a:rPr lang="zh-CN" altLang="en-US" sz="1600" b="1" dirty="0" smtClean="0">
                <a:solidFill>
                  <a:schemeClr val="accent2">
                    <a:lumMod val="75000"/>
                  </a:schemeClr>
                </a:solidFill>
              </a:rPr>
              <a:t>，深证</a:t>
            </a:r>
            <a:r>
              <a:rPr lang="en-US" altLang="zh-CN" sz="1600" b="1" dirty="0" smtClean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zh-CN" altLang="en-US" sz="1600" b="1" dirty="0" smtClean="0">
                <a:solidFill>
                  <a:schemeClr val="accent2">
                    <a:lumMod val="75000"/>
                  </a:schemeClr>
                </a:solidFill>
              </a:rPr>
              <a:t>股 </a:t>
            </a:r>
            <a:r>
              <a:rPr lang="en-US" altLang="zh-CN" sz="1600" b="1" dirty="0" smtClean="0">
                <a:solidFill>
                  <a:schemeClr val="accent2">
                    <a:lumMod val="75000"/>
                  </a:schemeClr>
                </a:solidFill>
              </a:rPr>
              <a:t>42.04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4852" y="108501"/>
            <a:ext cx="666140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3.2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市场与行业估值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国内市场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931409"/>
              </p:ext>
            </p:extLst>
          </p:nvPr>
        </p:nvGraphicFramePr>
        <p:xfrm>
          <a:off x="-36512" y="1412776"/>
          <a:ext cx="9144002" cy="1800198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034055"/>
                <a:gridCol w="930650"/>
                <a:gridCol w="1096837"/>
                <a:gridCol w="997125"/>
                <a:gridCol w="864174"/>
                <a:gridCol w="1096837"/>
                <a:gridCol w="997125"/>
                <a:gridCol w="1030362"/>
                <a:gridCol w="1096837"/>
              </a:tblGrid>
              <a:tr h="302272">
                <a:tc>
                  <a:txBody>
                    <a:bodyPr/>
                    <a:lstStyle/>
                    <a:p>
                      <a:pPr algn="ctr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上证</a:t>
                      </a:r>
                      <a:r>
                        <a:rPr lang="en-GB" sz="1200" u="none" strike="noStrike" dirty="0">
                          <a:effectLst/>
                        </a:rPr>
                        <a:t>A</a:t>
                      </a:r>
                      <a:r>
                        <a:rPr lang="zh-CN" altLang="en-US" sz="1200" u="none" strike="noStrike" dirty="0">
                          <a:effectLst/>
                        </a:rPr>
                        <a:t>股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深证</a:t>
                      </a:r>
                      <a:r>
                        <a:rPr lang="en-GB" sz="1200" u="none" strike="noStrike" dirty="0">
                          <a:effectLst/>
                        </a:rPr>
                        <a:t>A</a:t>
                      </a:r>
                      <a:r>
                        <a:rPr lang="zh-CN" altLang="en-US" sz="1200" u="none" strike="noStrike" dirty="0">
                          <a:effectLst/>
                        </a:rPr>
                        <a:t>股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9111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日期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收盘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市盈率</a:t>
                      </a:r>
                      <a:r>
                        <a:rPr lang="en-US" altLang="zh-CN" sz="1200" u="none" strike="noStrike" dirty="0">
                          <a:effectLst/>
                        </a:rPr>
                        <a:t>(</a:t>
                      </a:r>
                      <a:r>
                        <a:rPr lang="en-GB" sz="1200" u="none" strike="noStrike" dirty="0">
                          <a:effectLst/>
                        </a:rPr>
                        <a:t>TTM)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预测市盈率（</a:t>
                      </a:r>
                      <a:r>
                        <a:rPr lang="en-US" altLang="zh-CN" sz="1200" u="none" strike="noStrike" dirty="0">
                          <a:effectLst/>
                        </a:rPr>
                        <a:t>2015</a:t>
                      </a:r>
                      <a:r>
                        <a:rPr lang="zh-CN" altLang="en-US" sz="1200" u="none" strike="noStrike" dirty="0">
                          <a:effectLst/>
                        </a:rPr>
                        <a:t>）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市净率</a:t>
                      </a:r>
                      <a:r>
                        <a:rPr lang="en-US" altLang="zh-CN" sz="1200" u="none" strike="noStrike" dirty="0">
                          <a:effectLst/>
                        </a:rPr>
                        <a:t>(</a:t>
                      </a:r>
                      <a:r>
                        <a:rPr lang="en-GB" sz="1200" u="none" strike="noStrike" dirty="0">
                          <a:effectLst/>
                        </a:rPr>
                        <a:t>LF)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收盘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市盈率</a:t>
                      </a:r>
                      <a:r>
                        <a:rPr lang="en-US" altLang="zh-CN" sz="1200" u="none" strike="noStrike">
                          <a:effectLst/>
                        </a:rPr>
                        <a:t>(</a:t>
                      </a:r>
                      <a:r>
                        <a:rPr lang="en-GB" sz="1200" u="none" strike="noStrike">
                          <a:effectLst/>
                        </a:rPr>
                        <a:t>TTM)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预测市盈率（</a:t>
                      </a:r>
                      <a:r>
                        <a:rPr lang="en-US" altLang="zh-CN" sz="1200" u="none" strike="noStrike">
                          <a:effectLst/>
                        </a:rPr>
                        <a:t>2015</a:t>
                      </a:r>
                      <a:r>
                        <a:rPr lang="zh-CN" altLang="en-US" sz="1200" u="none" strike="noStrike">
                          <a:effectLst/>
                        </a:rPr>
                        <a:t>）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市净率</a:t>
                      </a:r>
                      <a:r>
                        <a:rPr lang="en-US" altLang="zh-CN" sz="1200" u="none" strike="noStrike">
                          <a:effectLst/>
                        </a:rPr>
                        <a:t>(</a:t>
                      </a:r>
                      <a:r>
                        <a:rPr lang="en-GB" sz="1200" u="none" strike="noStrike">
                          <a:effectLst/>
                        </a:rPr>
                        <a:t>LF)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02272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13/03/2015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3,372.91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14.81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10.65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1,785.62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42.04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 smtClean="0">
                          <a:effectLst/>
                        </a:rPr>
                        <a:t>22.38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3.8</a:t>
                      </a:r>
                    </a:p>
                  </a:txBody>
                  <a:tcPr marL="0" marR="0" marT="0" marB="0" anchor="ctr"/>
                </a:tc>
              </a:tr>
              <a:tr h="30227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估值周涨跌幅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GB" altLang="zh-CN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4.22%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2.64%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0227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今年以来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4.3%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 smtClean="0">
                          <a:effectLst/>
                        </a:rPr>
                        <a:t>16.97%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40238364"/>
              </p:ext>
            </p:extLst>
          </p:nvPr>
        </p:nvGraphicFramePr>
        <p:xfrm>
          <a:off x="-26318" y="3645024"/>
          <a:ext cx="9170318" cy="2304255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717232"/>
                <a:gridCol w="645508"/>
                <a:gridCol w="760778"/>
                <a:gridCol w="691616"/>
                <a:gridCol w="599400"/>
                <a:gridCol w="760778"/>
                <a:gridCol w="691616"/>
                <a:gridCol w="714670"/>
                <a:gridCol w="760778"/>
                <a:gridCol w="691616"/>
                <a:gridCol w="683932"/>
                <a:gridCol w="760778"/>
                <a:gridCol w="691616"/>
              </a:tblGrid>
              <a:tr h="386055">
                <a:tc>
                  <a:txBody>
                    <a:bodyPr/>
                    <a:lstStyle/>
                    <a:p>
                      <a:pPr algn="ctr" fontAlgn="ctr"/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沪深</a:t>
                      </a:r>
                      <a:r>
                        <a:rPr lang="en-US" altLang="zh-CN" sz="1200" u="none" strike="noStrike" dirty="0">
                          <a:effectLst/>
                        </a:rPr>
                        <a:t>300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中小企业板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创业板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76003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日期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收盘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市盈率</a:t>
                      </a:r>
                      <a:r>
                        <a:rPr lang="en-US" altLang="zh-CN" sz="1200" u="none" strike="noStrike">
                          <a:effectLst/>
                        </a:rPr>
                        <a:t>(</a:t>
                      </a:r>
                      <a:r>
                        <a:rPr lang="en-GB" sz="1200" u="none" strike="noStrike">
                          <a:effectLst/>
                        </a:rPr>
                        <a:t>TTM)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预测市盈率（</a:t>
                      </a:r>
                      <a:r>
                        <a:rPr lang="en-US" altLang="zh-CN" sz="1200" u="none" strike="noStrike" dirty="0">
                          <a:effectLst/>
                        </a:rPr>
                        <a:t>2015</a:t>
                      </a:r>
                      <a:r>
                        <a:rPr lang="zh-CN" altLang="en-US" sz="1200" u="none" strike="noStrike" dirty="0">
                          <a:effectLst/>
                        </a:rPr>
                        <a:t>）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市净率</a:t>
                      </a:r>
                      <a:r>
                        <a:rPr lang="en-US" altLang="zh-CN" sz="1200" u="none" strike="noStrike" dirty="0">
                          <a:effectLst/>
                        </a:rPr>
                        <a:t>(</a:t>
                      </a:r>
                      <a:r>
                        <a:rPr lang="en-GB" sz="1200" u="none" strike="noStrike" dirty="0">
                          <a:effectLst/>
                        </a:rPr>
                        <a:t>LF)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收盘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市盈率</a:t>
                      </a:r>
                      <a:r>
                        <a:rPr lang="en-US" altLang="zh-CN" sz="1200" u="none" strike="noStrike" dirty="0">
                          <a:effectLst/>
                        </a:rPr>
                        <a:t>(</a:t>
                      </a:r>
                      <a:r>
                        <a:rPr lang="en-GB" sz="1200" u="none" strike="noStrike" dirty="0">
                          <a:effectLst/>
                        </a:rPr>
                        <a:t>TTM)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预测市盈率（</a:t>
                      </a:r>
                      <a:r>
                        <a:rPr lang="en-US" altLang="zh-CN" sz="1200" u="none" strike="noStrike" dirty="0">
                          <a:effectLst/>
                        </a:rPr>
                        <a:t>2015</a:t>
                      </a:r>
                      <a:r>
                        <a:rPr lang="zh-CN" altLang="en-US" sz="1200" u="none" strike="noStrike" dirty="0">
                          <a:effectLst/>
                        </a:rPr>
                        <a:t>）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市净率</a:t>
                      </a:r>
                      <a:r>
                        <a:rPr lang="en-US" altLang="zh-CN" sz="1200" u="none" strike="noStrike" dirty="0">
                          <a:effectLst/>
                        </a:rPr>
                        <a:t>(</a:t>
                      </a:r>
                      <a:r>
                        <a:rPr lang="en-GB" sz="1200" u="none" strike="noStrike" dirty="0">
                          <a:effectLst/>
                        </a:rPr>
                        <a:t>LF)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收盘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市盈率</a:t>
                      </a:r>
                      <a:r>
                        <a:rPr lang="en-US" altLang="zh-CN" sz="1200" u="none" strike="noStrike">
                          <a:effectLst/>
                        </a:rPr>
                        <a:t>(</a:t>
                      </a:r>
                      <a:r>
                        <a:rPr lang="en-GB" sz="1200" u="none" strike="noStrike">
                          <a:effectLst/>
                        </a:rPr>
                        <a:t>TTM)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预测市盈率（</a:t>
                      </a:r>
                      <a:r>
                        <a:rPr lang="en-US" altLang="zh-CN" sz="1200" u="none" strike="noStrike">
                          <a:effectLst/>
                        </a:rPr>
                        <a:t>2015</a:t>
                      </a:r>
                      <a:r>
                        <a:rPr lang="zh-CN" altLang="en-US" sz="1200" u="none" strike="noStrike">
                          <a:effectLst/>
                        </a:rPr>
                        <a:t>）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市净率</a:t>
                      </a:r>
                      <a:r>
                        <a:rPr lang="en-US" altLang="zh-CN" sz="1200" u="none" strike="noStrike">
                          <a:effectLst/>
                        </a:rPr>
                        <a:t>(</a:t>
                      </a:r>
                      <a:r>
                        <a:rPr lang="en-GB" sz="1200" u="none" strike="noStrike">
                          <a:effectLst/>
                        </a:rPr>
                        <a:t>LF)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38605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13/03/2015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3,617.66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13.06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10.4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9,660.26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51.07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 smtClean="0">
                          <a:effectLst/>
                        </a:rPr>
                        <a:t>25.4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2,069.07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78.18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36.5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6.48</a:t>
                      </a:r>
                    </a:p>
                  </a:txBody>
                  <a:tcPr marL="0" marR="0" marT="0" marB="0" anchor="ctr"/>
                </a:tc>
              </a:tr>
              <a:tr h="38605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估值周涨跌幅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 smtClean="0">
                          <a:effectLst/>
                        </a:rPr>
                        <a:t>4.23%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3.57%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5.82%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8605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今年以来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 smtClean="0">
                          <a:effectLst/>
                        </a:rPr>
                        <a:t>1.16%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 smtClean="0">
                          <a:effectLst/>
                        </a:rPr>
                        <a:t>21.05%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22.62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上箭头 16"/>
          <p:cNvSpPr/>
          <p:nvPr/>
        </p:nvSpPr>
        <p:spPr>
          <a:xfrm>
            <a:off x="7092280" y="819379"/>
            <a:ext cx="87474" cy="28934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-2124744" y="2060848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创业板权重股统计</a:t>
            </a:r>
            <a:endParaRPr lang="zh-CN" altLang="en-US" dirty="0"/>
          </a:p>
        </p:txBody>
      </p:sp>
      <p:sp>
        <p:nvSpPr>
          <p:cNvPr id="12" name="上箭头 11"/>
          <p:cNvSpPr/>
          <p:nvPr/>
        </p:nvSpPr>
        <p:spPr>
          <a:xfrm>
            <a:off x="2195736" y="849494"/>
            <a:ext cx="87474" cy="28934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上箭头 12"/>
          <p:cNvSpPr/>
          <p:nvPr/>
        </p:nvSpPr>
        <p:spPr>
          <a:xfrm>
            <a:off x="3707904" y="830118"/>
            <a:ext cx="87474" cy="28934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上箭头 15"/>
          <p:cNvSpPr/>
          <p:nvPr/>
        </p:nvSpPr>
        <p:spPr>
          <a:xfrm>
            <a:off x="5364088" y="840047"/>
            <a:ext cx="87474" cy="28934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14852" y="108501"/>
            <a:ext cx="6661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三、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Wind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行业估值与周溢价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5223050"/>
              </p:ext>
            </p:extLst>
          </p:nvPr>
        </p:nvGraphicFramePr>
        <p:xfrm>
          <a:off x="-9926" y="4509120"/>
          <a:ext cx="9153933" cy="1944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8051"/>
                <a:gridCol w="369459"/>
                <a:gridCol w="495575"/>
                <a:gridCol w="432517"/>
                <a:gridCol w="432517"/>
                <a:gridCol w="360431"/>
                <a:gridCol w="360431"/>
                <a:gridCol w="432517"/>
                <a:gridCol w="360431"/>
                <a:gridCol w="432517"/>
                <a:gridCol w="360431"/>
                <a:gridCol w="432517"/>
                <a:gridCol w="432517"/>
                <a:gridCol w="360431"/>
                <a:gridCol w="432517"/>
                <a:gridCol w="360431"/>
                <a:gridCol w="288344"/>
                <a:gridCol w="258763"/>
                <a:gridCol w="297648"/>
                <a:gridCol w="297648"/>
                <a:gridCol w="297648"/>
                <a:gridCol w="297648"/>
                <a:gridCol w="297648"/>
                <a:gridCol w="297648"/>
                <a:gridCol w="297648"/>
              </a:tblGrid>
              <a:tr h="116653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软件与服务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半导体与半导体生产设备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技术硬件与设备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家庭与个人用品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商业和专业服务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媒体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医疗保健设备与服务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制药、生物科技与生命科学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零售业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多元金融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消费者服务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食品与主要用品零售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电信服务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资本货物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食品、饮料与烟草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运输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保险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耐用消费品与服装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房地产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汽车与汽车零部件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公用事业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能源</a:t>
                      </a:r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Ⅱ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银行</a:t>
                      </a:r>
                    </a:p>
                  </a:txBody>
                  <a:tcPr marL="0" marR="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市盈率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110.77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97.81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62.44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55.82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54.68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54.63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54.15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47.42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45.66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40.61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40.12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37.82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36.62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36.31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35.79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32.4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29.6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25.92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24.99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21.23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20.25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18.3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16.45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6.56</a:t>
                      </a:r>
                    </a:p>
                  </a:txBody>
                  <a:tcPr marL="0" marR="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周溢价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7.11%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-3.80%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6.77%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-20.30%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1.82%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-1.43%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5.21%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4.63%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2.19%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3.02%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-2.29%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-2.93%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0.63%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0.75%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0.51%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2.37%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7.64%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5.54%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5.44%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0.19%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3.00%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3.74%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3.07%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8.07%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8" name="图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91554940"/>
              </p:ext>
            </p:extLst>
          </p:nvPr>
        </p:nvGraphicFramePr>
        <p:xfrm>
          <a:off x="0" y="692696"/>
          <a:ext cx="91440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13733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85720" y="128451"/>
            <a:ext cx="659053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四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、融资融券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971600" y="1484784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zh-CN" sz="1400" dirty="0" smtClean="0"/>
          </a:p>
          <a:p>
            <a:endParaRPr lang="zh-CN" altLang="en-US" b="1" dirty="0"/>
          </a:p>
        </p:txBody>
      </p:sp>
      <p:sp>
        <p:nvSpPr>
          <p:cNvPr id="8" name="矩形 7"/>
          <p:cNvSpPr/>
          <p:nvPr/>
        </p:nvSpPr>
        <p:spPr>
          <a:xfrm>
            <a:off x="89756" y="764704"/>
            <a:ext cx="88569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dirty="0"/>
              <a:t> </a:t>
            </a:r>
            <a:r>
              <a:rPr lang="en-US" altLang="zh-CN" sz="1400" dirty="0"/>
              <a:t>03</a:t>
            </a:r>
            <a:r>
              <a:rPr lang="zh-CN" altLang="en-US" sz="1400" dirty="0"/>
              <a:t>月</a:t>
            </a:r>
            <a:r>
              <a:rPr lang="en-US" altLang="zh-CN" sz="1400" dirty="0"/>
              <a:t>13</a:t>
            </a:r>
            <a:r>
              <a:rPr lang="zh-CN" altLang="en-US" sz="1400" dirty="0"/>
              <a:t>日当周，上证指数上涨</a:t>
            </a:r>
            <a:r>
              <a:rPr lang="en-US" altLang="zh-CN" sz="1400" dirty="0"/>
              <a:t>4.06%</a:t>
            </a:r>
            <a:r>
              <a:rPr lang="zh-CN" altLang="en-US" sz="1400" dirty="0"/>
              <a:t>，报收于</a:t>
            </a:r>
            <a:r>
              <a:rPr lang="en-US" altLang="zh-CN" sz="1400" dirty="0"/>
              <a:t>3372.91</a:t>
            </a:r>
            <a:r>
              <a:rPr lang="zh-CN" altLang="en-US" sz="1400" dirty="0"/>
              <a:t>点。</a:t>
            </a:r>
            <a:r>
              <a:rPr lang="en-US" altLang="zh-CN" sz="1400" dirty="0"/>
              <a:t>Wind</a:t>
            </a:r>
            <a:r>
              <a:rPr lang="zh-CN" altLang="en-US" sz="1400" dirty="0"/>
              <a:t>行业全部上涨，涨幅前三名是银行指数、软件与服务指数和运输指数，涨幅分别为</a:t>
            </a:r>
            <a:r>
              <a:rPr lang="en-US" altLang="zh-CN" sz="1400" dirty="0"/>
              <a:t>9.87%</a:t>
            </a:r>
            <a:r>
              <a:rPr lang="zh-CN" altLang="en-US" sz="1400" dirty="0"/>
              <a:t>、</a:t>
            </a:r>
            <a:r>
              <a:rPr lang="en-US" altLang="zh-CN" sz="1400" dirty="0"/>
              <a:t>8.26%</a:t>
            </a:r>
            <a:r>
              <a:rPr lang="zh-CN" altLang="en-US" sz="1400" dirty="0"/>
              <a:t>和</a:t>
            </a:r>
            <a:r>
              <a:rPr lang="en-US" altLang="zh-CN" sz="1400" dirty="0"/>
              <a:t>6.91%</a:t>
            </a:r>
            <a:r>
              <a:rPr lang="zh-CN" altLang="en-US" sz="1400" dirty="0"/>
              <a:t>；行业涨幅后三名分别是多元金融指数、电信服务</a:t>
            </a:r>
            <a:r>
              <a:rPr lang="en-US" altLang="zh-CN" sz="1400" dirty="0"/>
              <a:t>Ⅱ</a:t>
            </a:r>
            <a:r>
              <a:rPr lang="zh-CN" altLang="en-US" sz="1400" dirty="0"/>
              <a:t>指数和食品与主要用品零售</a:t>
            </a:r>
            <a:r>
              <a:rPr lang="en-US" altLang="zh-CN" sz="1400" dirty="0"/>
              <a:t>Ⅱ</a:t>
            </a:r>
            <a:r>
              <a:rPr lang="zh-CN" altLang="en-US" sz="1400" dirty="0"/>
              <a:t>指数，涨幅分别为</a:t>
            </a:r>
            <a:r>
              <a:rPr lang="en-US" altLang="zh-CN" sz="1400" dirty="0"/>
              <a:t>0.54%</a:t>
            </a:r>
            <a:r>
              <a:rPr lang="zh-CN" altLang="en-US" sz="1400" dirty="0"/>
              <a:t>、</a:t>
            </a:r>
            <a:r>
              <a:rPr lang="en-US" altLang="zh-CN" sz="1400" dirty="0"/>
              <a:t>1.53%</a:t>
            </a:r>
            <a:r>
              <a:rPr lang="zh-CN" altLang="en-US" sz="1400" dirty="0"/>
              <a:t>和</a:t>
            </a:r>
            <a:r>
              <a:rPr lang="en-US" altLang="zh-CN" sz="1400" dirty="0"/>
              <a:t>1.86%</a:t>
            </a:r>
            <a:r>
              <a:rPr lang="zh-CN" altLang="en-US" sz="1400" dirty="0"/>
              <a:t>。</a:t>
            </a:r>
            <a:br>
              <a:rPr lang="zh-CN" altLang="en-US" sz="1400" dirty="0"/>
            </a:br>
            <a:r>
              <a:rPr lang="en-US" altLang="zh-CN" sz="1400" dirty="0" smtClean="0"/>
              <a:t>03</a:t>
            </a:r>
            <a:r>
              <a:rPr lang="zh-CN" altLang="en-US" sz="1400" dirty="0"/>
              <a:t>月</a:t>
            </a:r>
            <a:r>
              <a:rPr lang="en-US" altLang="zh-CN" sz="1400" dirty="0"/>
              <a:t>13</a:t>
            </a:r>
            <a:r>
              <a:rPr lang="zh-CN" altLang="en-US" sz="1400" dirty="0"/>
              <a:t>日当周，两市融资融券余额为</a:t>
            </a:r>
            <a:r>
              <a:rPr lang="en-US" altLang="zh-CN" sz="1400" dirty="0"/>
              <a:t>13170.64</a:t>
            </a:r>
            <a:r>
              <a:rPr lang="zh-CN" altLang="en-US" sz="1400" dirty="0"/>
              <a:t>亿元，较此前一个交易周环比增长</a:t>
            </a:r>
            <a:r>
              <a:rPr lang="en-US" altLang="zh-CN" sz="1400" dirty="0"/>
              <a:t>6.90%</a:t>
            </a:r>
            <a:r>
              <a:rPr lang="zh-CN" altLang="en-US" sz="1400" dirty="0"/>
              <a:t>，其中融资余额、融券余额分别占</a:t>
            </a:r>
            <a:r>
              <a:rPr lang="en-US" altLang="zh-CN" sz="1400" dirty="0"/>
              <a:t>99.63%</a:t>
            </a:r>
            <a:r>
              <a:rPr lang="zh-CN" altLang="en-US" sz="1400" dirty="0"/>
              <a:t>和</a:t>
            </a:r>
            <a:r>
              <a:rPr lang="en-US" altLang="zh-CN" sz="1400" dirty="0"/>
              <a:t>0.37%</a:t>
            </a:r>
            <a:r>
              <a:rPr lang="zh-CN" altLang="en-US" sz="1400" dirty="0"/>
              <a:t>，融资交易占据绝对主导地位。</a:t>
            </a:r>
            <a:br>
              <a:rPr lang="zh-CN" altLang="en-US" sz="1400" dirty="0"/>
            </a:br>
            <a:r>
              <a:rPr lang="en-US" altLang="zh-CN" sz="1400" dirty="0" smtClean="0"/>
              <a:t>03</a:t>
            </a:r>
            <a:r>
              <a:rPr lang="zh-CN" altLang="en-US" sz="1400" dirty="0"/>
              <a:t>月</a:t>
            </a:r>
            <a:r>
              <a:rPr lang="en-US" altLang="zh-CN" sz="1400" dirty="0"/>
              <a:t>13</a:t>
            </a:r>
            <a:r>
              <a:rPr lang="zh-CN" altLang="en-US" sz="1400" dirty="0"/>
              <a:t>日当周两市融资买入</a:t>
            </a:r>
            <a:r>
              <a:rPr lang="en-US" altLang="zh-CN" sz="1400" dirty="0"/>
              <a:t>5639.68</a:t>
            </a:r>
            <a:r>
              <a:rPr lang="zh-CN" altLang="en-US" sz="1400" dirty="0"/>
              <a:t>亿元，环比减少</a:t>
            </a:r>
            <a:r>
              <a:rPr lang="en-US" altLang="zh-CN" sz="1400" dirty="0"/>
              <a:t>4.57%</a:t>
            </a:r>
            <a:r>
              <a:rPr lang="zh-CN" altLang="en-US" sz="1400" dirty="0"/>
              <a:t>；融资偿还</a:t>
            </a:r>
            <a:r>
              <a:rPr lang="en-US" altLang="zh-CN" sz="1400" dirty="0"/>
              <a:t>4784.85</a:t>
            </a:r>
            <a:r>
              <a:rPr lang="zh-CN" altLang="en-US" sz="1400" dirty="0"/>
              <a:t>亿元，环比减少</a:t>
            </a:r>
            <a:r>
              <a:rPr lang="en-US" altLang="zh-CN" sz="1400" dirty="0"/>
              <a:t>7.38%</a:t>
            </a:r>
            <a:r>
              <a:rPr lang="zh-CN" altLang="en-US" sz="1400" dirty="0"/>
              <a:t>；截止日融资余额为</a:t>
            </a:r>
            <a:r>
              <a:rPr lang="en-US" altLang="zh-CN" sz="1400" dirty="0"/>
              <a:t>13121.98</a:t>
            </a:r>
            <a:r>
              <a:rPr lang="zh-CN" altLang="en-US" sz="1400" dirty="0"/>
              <a:t>亿元，环比增加</a:t>
            </a:r>
            <a:r>
              <a:rPr lang="en-US" altLang="zh-CN" sz="1400" dirty="0"/>
              <a:t>6.97%</a:t>
            </a:r>
            <a:r>
              <a:rPr lang="zh-CN" altLang="en-US" sz="1400" dirty="0"/>
              <a:t>；融券卖出量</a:t>
            </a:r>
            <a:r>
              <a:rPr lang="en-US" altLang="zh-CN" sz="1400" dirty="0"/>
              <a:t>101.90</a:t>
            </a:r>
            <a:r>
              <a:rPr lang="zh-CN" altLang="en-US" sz="1400" dirty="0"/>
              <a:t>亿股，环比增加</a:t>
            </a:r>
            <a:r>
              <a:rPr lang="en-US" altLang="zh-CN" sz="1400" dirty="0"/>
              <a:t>30.97%</a:t>
            </a:r>
            <a:r>
              <a:rPr lang="zh-CN" altLang="en-US" sz="1400" dirty="0"/>
              <a:t>；融券截止日余额</a:t>
            </a:r>
            <a:r>
              <a:rPr lang="en-US" altLang="zh-CN" sz="1400" dirty="0"/>
              <a:t>48.66</a:t>
            </a:r>
            <a:r>
              <a:rPr lang="zh-CN" altLang="en-US" sz="1400" dirty="0"/>
              <a:t>亿元，环比减少</a:t>
            </a:r>
            <a:r>
              <a:rPr lang="en-US" altLang="zh-CN" sz="1400" dirty="0"/>
              <a:t>8.13%</a:t>
            </a:r>
            <a:r>
              <a:rPr lang="zh-CN" altLang="en-US" sz="1400" dirty="0"/>
              <a:t>。</a:t>
            </a:r>
            <a:endParaRPr lang="en-US" altLang="zh-CN" sz="12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377" y="2580586"/>
            <a:ext cx="9084623" cy="3656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4046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沃胜资产管理[1]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沃胜资产管理[1]</Template>
  <TotalTime>14215</TotalTime>
  <Words>2266</Words>
  <Application>Microsoft Office PowerPoint</Application>
  <PresentationFormat>全屏显示(4:3)</PresentationFormat>
  <Paragraphs>1136</Paragraphs>
  <Slides>24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沃胜资产管理[1]</vt:lpstr>
      <vt:lpstr>沃胜资产管理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谢     谢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沃胜资产管理</dc:title>
  <dc:creator>snoy</dc:creator>
  <cp:lastModifiedBy>user</cp:lastModifiedBy>
  <cp:revision>1166</cp:revision>
  <dcterms:created xsi:type="dcterms:W3CDTF">2011-05-02T03:10:03Z</dcterms:created>
  <dcterms:modified xsi:type="dcterms:W3CDTF">2015-03-17T02:41:14Z</dcterms:modified>
</cp:coreProperties>
</file>