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40" r:id="rId3"/>
    <p:sldId id="287" r:id="rId4"/>
    <p:sldId id="279" r:id="rId5"/>
    <p:sldId id="276" r:id="rId6"/>
    <p:sldId id="295" r:id="rId7"/>
    <p:sldId id="351" r:id="rId8"/>
    <p:sldId id="350" r:id="rId9"/>
    <p:sldId id="352" r:id="rId10"/>
    <p:sldId id="353" r:id="rId11"/>
    <p:sldId id="354" r:id="rId12"/>
    <p:sldId id="25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521415D9-36F7-43E2-AB2F-B90AF26B5E84}">
      <p14:sectionLst xmlns:p14="http://schemas.microsoft.com/office/powerpoint/2010/main" xmlns="">
        <p14:section name="默认节" id="{B3977229-2FA0-4791-BC57-3BC05569A226}">
          <p14:sldIdLst>
            <p14:sldId id="256"/>
            <p14:sldId id="285"/>
            <p14:sldId id="340"/>
          </p14:sldIdLst>
        </p14:section>
        <p14:section name="无标题节" id="{2D9CBB03-6046-42C2-8048-C3B7FE469D9A}">
          <p14:sldIdLst/>
        </p14:section>
        <p14:section name="无标题节" id="{14972B7C-ADAD-4DB1-AA7B-5D559B3E829C}">
          <p14:sldIdLst>
            <p14:sldId id="287"/>
            <p14:sldId id="279"/>
            <p14:sldId id="276"/>
            <p14:sldId id="304"/>
            <p14:sldId id="313"/>
            <p14:sldId id="309"/>
            <p14:sldId id="306"/>
            <p14:sldId id="308"/>
            <p14:sldId id="295"/>
            <p14:sldId id="351"/>
            <p14:sldId id="350"/>
            <p14:sldId id="352"/>
            <p14:sldId id="353"/>
            <p14:sldId id="354"/>
            <p14:sldId id="321"/>
            <p14:sldId id="318"/>
            <p14:sldId id="330"/>
            <p14:sldId id="258"/>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吴璠" initials="吴璠"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5" autoAdjust="0"/>
    <p:restoredTop sz="83741" autoAdjust="0"/>
  </p:normalViewPr>
  <p:slideViewPr>
    <p:cSldViewPr>
      <p:cViewPr>
        <p:scale>
          <a:sx n="80" d="100"/>
          <a:sy n="80" d="100"/>
        </p:scale>
        <p:origin x="-1110" y="6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inistrator\Desktop\Work\&#20844;&#21496;&#25991;&#20214;\&#24037;&#20316;&#35745;&#21010;\&#27779;&#32988;&#21608;&#25253;\2015&#24180;02&#26376;16&#26085;\&#21608;&#24230;&#23439;&#35266;&#25968;&#25454;&#32479;&#35745;&#27169;&#26495;20150216.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SER\Desktop\&#26495;&#22359;&#25968;&#25454;&#27983;&#35272;&#2212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dministrator\Desktop\Work\&#20844;&#21496;&#25991;&#20214;\&#24037;&#20316;&#35745;&#21010;\&#27779;&#32988;&#21608;&#25253;\2015&#24180;02&#26376;16&#26085;\&#21608;&#24230;&#23439;&#35266;&#25968;&#25454;&#32479;&#35745;&#27169;&#26495;201502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CN"/>
  <c:style val="4"/>
  <c:chart>
    <c:plotArea>
      <c:layout>
        <c:manualLayout>
          <c:layoutTarget val="inner"/>
          <c:xMode val="edge"/>
          <c:yMode val="edge"/>
          <c:x val="0.12562115325104012"/>
          <c:y val="0.12930191017789444"/>
          <c:w val="0.73788407699038661"/>
          <c:h val="0.73979148439779596"/>
        </c:manualLayout>
      </c:layout>
      <c:barChart>
        <c:barDir val="col"/>
        <c:grouping val="clustered"/>
        <c:ser>
          <c:idx val="0"/>
          <c:order val="0"/>
          <c:tx>
            <c:strRef>
              <c:f>国内与香港市场!$C$1</c:f>
              <c:strCache>
                <c:ptCount val="1"/>
                <c:pt idx="0">
                  <c:v>涨跌幅</c:v>
                </c:pt>
              </c:strCache>
            </c:strRef>
          </c:tx>
          <c:spPr>
            <a:solidFill>
              <a:srgbClr val="FF0000"/>
            </a:solidFill>
            <a:ln w="12700"/>
          </c:spPr>
          <c:cat>
            <c:strRef>
              <c:f>国内与香港市场!$B$2:$B$10</c:f>
              <c:strCache>
                <c:ptCount val="9"/>
                <c:pt idx="0">
                  <c:v>深证成指</c:v>
                </c:pt>
                <c:pt idx="1">
                  <c:v>中小板指</c:v>
                </c:pt>
                <c:pt idx="2">
                  <c:v>创业板指</c:v>
                </c:pt>
                <c:pt idx="3">
                  <c:v>沪深300指数</c:v>
                </c:pt>
                <c:pt idx="4">
                  <c:v>上证50指数</c:v>
                </c:pt>
                <c:pt idx="5">
                  <c:v>上证综指</c:v>
                </c:pt>
                <c:pt idx="6">
                  <c:v>国企指数</c:v>
                </c:pt>
                <c:pt idx="7">
                  <c:v>红筹指数</c:v>
                </c:pt>
                <c:pt idx="8">
                  <c:v>恒生指数</c:v>
                </c:pt>
              </c:strCache>
            </c:strRef>
          </c:cat>
          <c:val>
            <c:numRef>
              <c:f>国内与香港市场!$C$2:$C$10</c:f>
              <c:numCache>
                <c:formatCode>#,##0.00_ </c:formatCode>
                <c:ptCount val="9"/>
                <c:pt idx="0">
                  <c:v>6.0415419999999997</c:v>
                </c:pt>
                <c:pt idx="1">
                  <c:v>5.5368599999999999</c:v>
                </c:pt>
                <c:pt idx="2">
                  <c:v>5.4606500000000002</c:v>
                </c:pt>
                <c:pt idx="3">
                  <c:v>4.7520539999999993</c:v>
                </c:pt>
                <c:pt idx="4">
                  <c:v>4.3966630000000011</c:v>
                </c:pt>
                <c:pt idx="5">
                  <c:v>4.1587730000000001</c:v>
                </c:pt>
                <c:pt idx="6">
                  <c:v>1.9255689999999999</c:v>
                </c:pt>
                <c:pt idx="7">
                  <c:v>1.5277709999999998</c:v>
                </c:pt>
                <c:pt idx="8">
                  <c:v>1.2763999999999999E-2</c:v>
                </c:pt>
              </c:numCache>
            </c:numRef>
          </c:val>
        </c:ser>
        <c:dLbls/>
        <c:gapWidth val="226"/>
        <c:overlap val="-100"/>
        <c:axId val="176220416"/>
        <c:axId val="180572544"/>
      </c:barChart>
      <c:barChart>
        <c:barDir val="col"/>
        <c:grouping val="clustered"/>
        <c:ser>
          <c:idx val="2"/>
          <c:order val="1"/>
          <c:tx>
            <c:v>a</c:v>
          </c:tx>
          <c:val>
            <c:numLit>
              <c:formatCode>General</c:formatCode>
              <c:ptCount val="1"/>
              <c:pt idx="0">
                <c:v>0</c:v>
              </c:pt>
            </c:numLit>
          </c:val>
        </c:ser>
        <c:ser>
          <c:idx val="3"/>
          <c:order val="2"/>
          <c:tx>
            <c:v>b</c:v>
          </c:tx>
          <c:val>
            <c:numLit>
              <c:formatCode>General</c:formatCode>
              <c:ptCount val="1"/>
              <c:pt idx="0">
                <c:v>0</c:v>
              </c:pt>
            </c:numLit>
          </c:val>
        </c:ser>
        <c:ser>
          <c:idx val="4"/>
          <c:order val="3"/>
          <c:tx>
            <c:v>c</c:v>
          </c:tx>
          <c:val>
            <c:numLit>
              <c:formatCode>General</c:formatCode>
              <c:ptCount val="1"/>
              <c:pt idx="0">
                <c:v>0</c:v>
              </c:pt>
            </c:numLit>
          </c:val>
        </c:ser>
        <c:ser>
          <c:idx val="1"/>
          <c:order val="4"/>
          <c:tx>
            <c:v>成交额变化</c:v>
          </c:tx>
          <c:spPr>
            <a:solidFill>
              <a:schemeClr val="accent1">
                <a:alpha val="50000"/>
              </a:schemeClr>
            </a:solidFill>
            <a:ln w="9525" cmpd="sng">
              <a:solidFill>
                <a:srgbClr val="00B0F0"/>
              </a:solidFill>
            </a:ln>
          </c:spPr>
          <c:cat>
            <c:strRef>
              <c:f>国内与香港市场!$B$2:$B$10</c:f>
              <c:strCache>
                <c:ptCount val="9"/>
                <c:pt idx="0">
                  <c:v>深证成指</c:v>
                </c:pt>
                <c:pt idx="1">
                  <c:v>中小板指</c:v>
                </c:pt>
                <c:pt idx="2">
                  <c:v>创业板指</c:v>
                </c:pt>
                <c:pt idx="3">
                  <c:v>沪深300指数</c:v>
                </c:pt>
                <c:pt idx="4">
                  <c:v>上证50指数</c:v>
                </c:pt>
                <c:pt idx="5">
                  <c:v>上证综指</c:v>
                </c:pt>
                <c:pt idx="6">
                  <c:v>国企指数</c:v>
                </c:pt>
                <c:pt idx="7">
                  <c:v>红筹指数</c:v>
                </c:pt>
                <c:pt idx="8">
                  <c:v>恒生指数</c:v>
                </c:pt>
              </c:strCache>
            </c:strRef>
          </c:cat>
          <c:val>
            <c:numRef>
              <c:f>国内与香港市场!$F$2:$F$10</c:f>
              <c:numCache>
                <c:formatCode>0.00%</c:formatCode>
                <c:ptCount val="9"/>
                <c:pt idx="0">
                  <c:v>-0.12913128024311338</c:v>
                </c:pt>
                <c:pt idx="1">
                  <c:v>-8.2465350283330949E-2</c:v>
                </c:pt>
                <c:pt idx="2">
                  <c:v>-0.20508838462393525</c:v>
                </c:pt>
                <c:pt idx="3">
                  <c:v>-0.15986472252717293</c:v>
                </c:pt>
                <c:pt idx="4">
                  <c:v>-0.19392077746313666</c:v>
                </c:pt>
                <c:pt idx="5">
                  <c:v>-0.17576042731978631</c:v>
                </c:pt>
                <c:pt idx="6">
                  <c:v>-0.31528966925076624</c:v>
                </c:pt>
                <c:pt idx="7">
                  <c:v>-0.19723062217391696</c:v>
                </c:pt>
                <c:pt idx="8">
                  <c:v>-0.308900961237838</c:v>
                </c:pt>
              </c:numCache>
            </c:numRef>
          </c:val>
        </c:ser>
        <c:dLbls/>
        <c:axId val="183026432"/>
        <c:axId val="180574464"/>
      </c:barChart>
      <c:catAx>
        <c:axId val="176220416"/>
        <c:scaling>
          <c:orientation val="minMax"/>
        </c:scaling>
        <c:axPos val="b"/>
        <c:numFmt formatCode="General" sourceLinked="0"/>
        <c:tickLblPos val="nextTo"/>
        <c:crossAx val="180572544"/>
        <c:crosses val="autoZero"/>
        <c:auto val="1"/>
        <c:lblAlgn val="ctr"/>
        <c:lblOffset val="1000"/>
      </c:catAx>
      <c:valAx>
        <c:axId val="180572544"/>
        <c:scaling>
          <c:orientation val="minMax"/>
        </c:scaling>
        <c:axPos val="l"/>
        <c:majorGridlines/>
        <c:title>
          <c:tx>
            <c:rich>
              <a:bodyPr rot="0" vert="horz"/>
              <a:lstStyle/>
              <a:p>
                <a:pPr>
                  <a:defRPr/>
                </a:pPr>
                <a:r>
                  <a:rPr lang="en-US" altLang="zh-CN"/>
                  <a:t>%</a:t>
                </a:r>
                <a:endParaRPr lang="zh-CN" altLang="en-US"/>
              </a:p>
            </c:rich>
          </c:tx>
          <c:layout>
            <c:manualLayout>
              <c:xMode val="edge"/>
              <c:yMode val="edge"/>
              <c:x val="5.4026792184029532E-2"/>
              <c:y val="3.2024484485473202E-2"/>
            </c:manualLayout>
          </c:layout>
        </c:title>
        <c:numFmt formatCode="#,##0_ " sourceLinked="0"/>
        <c:tickLblPos val="nextTo"/>
        <c:txPr>
          <a:bodyPr/>
          <a:lstStyle/>
          <a:p>
            <a:pPr>
              <a:defRPr>
                <a:solidFill>
                  <a:srgbClr val="FF0000"/>
                </a:solidFill>
              </a:defRPr>
            </a:pPr>
            <a:endParaRPr lang="zh-CN"/>
          </a:p>
        </c:txPr>
        <c:crossAx val="176220416"/>
        <c:crosses val="autoZero"/>
        <c:crossBetween val="between"/>
      </c:valAx>
      <c:valAx>
        <c:axId val="180574464"/>
        <c:scaling>
          <c:orientation val="minMax"/>
        </c:scaling>
        <c:axPos val="r"/>
        <c:numFmt formatCode="0%" sourceLinked="0"/>
        <c:tickLblPos val="nextTo"/>
        <c:crossAx val="183026432"/>
        <c:crosses val="max"/>
        <c:crossBetween val="between"/>
      </c:valAx>
      <c:catAx>
        <c:axId val="183026432"/>
        <c:scaling>
          <c:orientation val="minMax"/>
        </c:scaling>
        <c:delete val="1"/>
        <c:axPos val="b"/>
        <c:numFmt formatCode="General" sourceLinked="1"/>
        <c:tickLblPos val="none"/>
        <c:crossAx val="180574464"/>
        <c:crosses val="autoZero"/>
        <c:auto val="1"/>
        <c:lblAlgn val="ctr"/>
        <c:lblOffset val="100"/>
      </c:catAx>
    </c:plotArea>
    <c:legend>
      <c:legendPos val="t"/>
      <c:legendEntry>
        <c:idx val="1"/>
        <c:delete val="1"/>
      </c:legendEntry>
      <c:legendEntry>
        <c:idx val="2"/>
        <c:delete val="1"/>
      </c:legendEntry>
      <c:legendEntry>
        <c:idx val="3"/>
        <c:delete val="1"/>
      </c:legendEntry>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zh-CN"/>
  <c:style val="4"/>
  <c:chart>
    <c:plotArea>
      <c:layout/>
      <c:barChart>
        <c:barDir val="col"/>
        <c:grouping val="clustered"/>
        <c:dLbls/>
        <c:axId val="188760448"/>
        <c:axId val="188762368"/>
      </c:barChart>
      <c:catAx>
        <c:axId val="188760448"/>
        <c:scaling>
          <c:orientation val="minMax"/>
        </c:scaling>
        <c:axPos val="b"/>
        <c:tickLblPos val="nextTo"/>
        <c:crossAx val="188762368"/>
        <c:crosses val="autoZero"/>
        <c:auto val="1"/>
        <c:lblAlgn val="ctr"/>
        <c:lblOffset val="100"/>
      </c:catAx>
      <c:valAx>
        <c:axId val="188762368"/>
        <c:scaling>
          <c:orientation val="minMax"/>
        </c:scaling>
        <c:axPos val="l"/>
        <c:majorGridlines/>
        <c:numFmt formatCode="###,###,###,##0.00" sourceLinked="1"/>
        <c:tickLblPos val="nextTo"/>
        <c:crossAx val="188760448"/>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zh-CN"/>
  <c:chart>
    <c:title>
      <c:tx>
        <c:rich>
          <a:bodyPr/>
          <a:lstStyle/>
          <a:p>
            <a:pPr>
              <a:defRPr/>
            </a:pPr>
            <a:r>
              <a:rPr lang="zh-CN" altLang="zh-CN" sz="1800" b="1" i="0" baseline="0">
                <a:effectLst/>
              </a:rPr>
              <a:t>申银板块涨跌幅</a:t>
            </a:r>
            <a:endParaRPr lang="zh-CN" altLang="zh-CN">
              <a:effectLst/>
            </a:endParaRPr>
          </a:p>
        </c:rich>
      </c:tx>
      <c:layout/>
    </c:title>
    <c:plotArea>
      <c:layout/>
      <c:barChart>
        <c:barDir val="col"/>
        <c:grouping val="clustered"/>
        <c:ser>
          <c:idx val="0"/>
          <c:order val="0"/>
          <c:tx>
            <c:strRef>
              <c:f>申万板块涨跌幅!$B$10</c:f>
              <c:strCache>
                <c:ptCount val="1"/>
                <c:pt idx="0">
                  <c:v>涨跌幅 %</c:v>
                </c:pt>
              </c:strCache>
            </c:strRef>
          </c:tx>
          <c:cat>
            <c:strRef>
              <c:f>申万板块涨跌幅!$A$11:$A$38</c:f>
              <c:strCache>
                <c:ptCount val="28"/>
                <c:pt idx="0">
                  <c:v>计算机(申万)</c:v>
                </c:pt>
                <c:pt idx="1">
                  <c:v>传媒(申万)</c:v>
                </c:pt>
                <c:pt idx="2">
                  <c:v>通信(申万)</c:v>
                </c:pt>
                <c:pt idx="3">
                  <c:v>家用电器(申万)</c:v>
                </c:pt>
                <c:pt idx="4">
                  <c:v>建筑装饰(申万)</c:v>
                </c:pt>
                <c:pt idx="5">
                  <c:v>非银金融(申万)</c:v>
                </c:pt>
                <c:pt idx="6">
                  <c:v>商业贸易(申万)</c:v>
                </c:pt>
                <c:pt idx="7">
                  <c:v>钢铁(申万)</c:v>
                </c:pt>
                <c:pt idx="8">
                  <c:v>汽车(申万)</c:v>
                </c:pt>
                <c:pt idx="9">
                  <c:v>医药生物(申万)</c:v>
                </c:pt>
                <c:pt idx="10">
                  <c:v>房地产(申万)</c:v>
                </c:pt>
                <c:pt idx="11">
                  <c:v>交通运输(申万)</c:v>
                </c:pt>
                <c:pt idx="12">
                  <c:v>食品饮料(申万)</c:v>
                </c:pt>
                <c:pt idx="13">
                  <c:v>休闲服务(申万)</c:v>
                </c:pt>
                <c:pt idx="14">
                  <c:v>公用事业(申万)</c:v>
                </c:pt>
                <c:pt idx="15">
                  <c:v>纺织服装(申万)</c:v>
                </c:pt>
                <c:pt idx="16">
                  <c:v>机械设备(申万)</c:v>
                </c:pt>
                <c:pt idx="17">
                  <c:v>建筑材料(申万)</c:v>
                </c:pt>
                <c:pt idx="18">
                  <c:v>电气设备(申万)</c:v>
                </c:pt>
                <c:pt idx="19">
                  <c:v>电子(申万)</c:v>
                </c:pt>
                <c:pt idx="20">
                  <c:v>国防军工(申万)</c:v>
                </c:pt>
                <c:pt idx="21">
                  <c:v>有色金属(申万)</c:v>
                </c:pt>
                <c:pt idx="22">
                  <c:v>化工(申万)</c:v>
                </c:pt>
                <c:pt idx="23">
                  <c:v>轻工制造(申万)</c:v>
                </c:pt>
                <c:pt idx="24">
                  <c:v>农林牧渔(申万)</c:v>
                </c:pt>
                <c:pt idx="25">
                  <c:v>采掘(申万)</c:v>
                </c:pt>
                <c:pt idx="26">
                  <c:v>银行(申万)</c:v>
                </c:pt>
                <c:pt idx="27">
                  <c:v>综合(申万)</c:v>
                </c:pt>
              </c:strCache>
            </c:strRef>
          </c:cat>
          <c:val>
            <c:numRef>
              <c:f>申万板块涨跌幅!$B$11:$B$38</c:f>
              <c:numCache>
                <c:formatCode>General</c:formatCode>
                <c:ptCount val="28"/>
                <c:pt idx="0">
                  <c:v>7.0961159999999994</c:v>
                </c:pt>
                <c:pt idx="1">
                  <c:v>6.568624999999999</c:v>
                </c:pt>
                <c:pt idx="2">
                  <c:v>6.2194979999999997</c:v>
                </c:pt>
                <c:pt idx="3">
                  <c:v>5.9298010000000003</c:v>
                </c:pt>
                <c:pt idx="4">
                  <c:v>5.6783679999999999</c:v>
                </c:pt>
                <c:pt idx="5">
                  <c:v>5.6153309999999994</c:v>
                </c:pt>
                <c:pt idx="6">
                  <c:v>5.4775090000000004</c:v>
                </c:pt>
                <c:pt idx="7">
                  <c:v>4.7884529999999996</c:v>
                </c:pt>
                <c:pt idx="8">
                  <c:v>4.777385999999999</c:v>
                </c:pt>
                <c:pt idx="9">
                  <c:v>4.5876859999999988</c:v>
                </c:pt>
                <c:pt idx="10">
                  <c:v>4.5064659999999996</c:v>
                </c:pt>
                <c:pt idx="11">
                  <c:v>4.5062579999999999</c:v>
                </c:pt>
                <c:pt idx="12">
                  <c:v>4.4504039999999998</c:v>
                </c:pt>
                <c:pt idx="13">
                  <c:v>4.4008260000000003</c:v>
                </c:pt>
                <c:pt idx="14">
                  <c:v>4.3704450000000001</c:v>
                </c:pt>
                <c:pt idx="15">
                  <c:v>4.3696859999999988</c:v>
                </c:pt>
                <c:pt idx="16">
                  <c:v>4.3579739999999987</c:v>
                </c:pt>
                <c:pt idx="17">
                  <c:v>4.1591899999999988</c:v>
                </c:pt>
                <c:pt idx="18">
                  <c:v>4.062409999999999</c:v>
                </c:pt>
                <c:pt idx="19">
                  <c:v>3.9465249999999998</c:v>
                </c:pt>
                <c:pt idx="20">
                  <c:v>3.8617159999999995</c:v>
                </c:pt>
                <c:pt idx="21">
                  <c:v>3.8028919999999995</c:v>
                </c:pt>
                <c:pt idx="22">
                  <c:v>3.6184810000000001</c:v>
                </c:pt>
                <c:pt idx="23">
                  <c:v>3.325399</c:v>
                </c:pt>
                <c:pt idx="24">
                  <c:v>3.1507479999999997</c:v>
                </c:pt>
                <c:pt idx="25">
                  <c:v>3.1309419999999997</c:v>
                </c:pt>
                <c:pt idx="26">
                  <c:v>2.8156389999999996</c:v>
                </c:pt>
                <c:pt idx="27">
                  <c:v>2.5757559999999997</c:v>
                </c:pt>
              </c:numCache>
            </c:numRef>
          </c:val>
        </c:ser>
        <c:dLbls/>
        <c:axId val="1615744"/>
        <c:axId val="1617280"/>
      </c:barChart>
      <c:catAx>
        <c:axId val="1615744"/>
        <c:scaling>
          <c:orientation val="minMax"/>
        </c:scaling>
        <c:axPos val="b"/>
        <c:majorTickMark val="none"/>
        <c:tickLblPos val="nextTo"/>
        <c:crossAx val="1617280"/>
        <c:crosses val="autoZero"/>
        <c:auto val="1"/>
        <c:lblAlgn val="ctr"/>
        <c:lblOffset val="100"/>
      </c:catAx>
      <c:valAx>
        <c:axId val="1617280"/>
        <c:scaling>
          <c:orientation val="minMax"/>
        </c:scaling>
        <c:axPos val="l"/>
        <c:majorGridlines/>
        <c:numFmt formatCode="General" sourceLinked="1"/>
        <c:majorTickMark val="none"/>
        <c:tickLblPos val="nextTo"/>
        <c:crossAx val="1615744"/>
        <c:crosses val="autoZero"/>
        <c:crossBetween val="between"/>
      </c:valAx>
      <c:dTable>
        <c:showHorzBorder val="1"/>
        <c:showVertBorder val="1"/>
        <c:showOutline val="1"/>
        <c:showKeys val="1"/>
      </c:dTable>
    </c:plotArea>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38FB76-6F54-4D67-AD49-6E36E53A3200}" type="datetimeFigureOut">
              <a:rPr lang="zh-CN" altLang="en-US" smtClean="0"/>
              <a:pPr/>
              <a:t>2015/2/16</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D9099B-A300-4049-BD6C-CF59BA862218}" type="slidenum">
              <a:rPr lang="zh-CN" altLang="en-US" smtClean="0"/>
              <a:pPr/>
              <a:t>‹#›</a:t>
            </a:fld>
            <a:endParaRPr lang="zh-CN" altLang="en-US"/>
          </a:p>
        </p:txBody>
      </p:sp>
    </p:spTree>
    <p:extLst>
      <p:ext uri="{BB962C8B-B14F-4D97-AF65-F5344CB8AC3E}">
        <p14:creationId xmlns:p14="http://schemas.microsoft.com/office/powerpoint/2010/main" xmlns="" val="2494521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7D9099B-A300-4049-BD6C-CF59BA862218}" type="slidenum">
              <a:rPr lang="zh-CN" altLang="en-US" smtClean="0"/>
              <a:pPr/>
              <a:t>4</a:t>
            </a:fld>
            <a:endParaRPr lang="zh-CN" altLang="en-US"/>
          </a:p>
        </p:txBody>
      </p:sp>
    </p:spTree>
    <p:extLst>
      <p:ext uri="{BB962C8B-B14F-4D97-AF65-F5344CB8AC3E}">
        <p14:creationId xmlns:p14="http://schemas.microsoft.com/office/powerpoint/2010/main" xmlns="" val="2528497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7D9099B-A300-4049-BD6C-CF59BA862218}" type="slidenum">
              <a:rPr lang="zh-CN" altLang="en-US" smtClean="0"/>
              <a:pPr/>
              <a:t>5</a:t>
            </a:fld>
            <a:endParaRPr lang="zh-CN" altLang="en-US"/>
          </a:p>
        </p:txBody>
      </p:sp>
    </p:spTree>
    <p:extLst>
      <p:ext uri="{BB962C8B-B14F-4D97-AF65-F5344CB8AC3E}">
        <p14:creationId xmlns:p14="http://schemas.microsoft.com/office/powerpoint/2010/main" xmlns="" val="968044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7D9099B-A300-4049-BD6C-CF59BA862218}" type="slidenum">
              <a:rPr lang="zh-CN" altLang="en-US" smtClean="0"/>
              <a:pPr/>
              <a:t>12</a:t>
            </a:fld>
            <a:endParaRPr lang="zh-CN" altLang="en-US"/>
          </a:p>
        </p:txBody>
      </p:sp>
    </p:spTree>
    <p:extLst>
      <p:ext uri="{BB962C8B-B14F-4D97-AF65-F5344CB8AC3E}">
        <p14:creationId xmlns:p14="http://schemas.microsoft.com/office/powerpoint/2010/main" xmlns="" val="2750050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128506EC-BA13-45AE-9530-AB58C999D26D}" type="datetime1">
              <a:rPr lang="zh-CN" altLang="en-US" smtClean="0"/>
              <a:pPr>
                <a:defRPr/>
              </a:pPr>
              <a:t>2015/2/16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3F3D8AA-525E-4344-981D-71FC0508C9A6}"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3A11359-4722-4E27-84E5-58C936D0F5B3}" type="datetime1">
              <a:rPr lang="zh-CN" altLang="en-US" smtClean="0"/>
              <a:pPr>
                <a:defRPr/>
              </a:pPr>
              <a:t>2015/2/16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0A486FC-8F8A-44A0-BA34-D026866AE3CA}"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BCEC230-54FB-4D18-A5B1-76A9EFABB9EB}" type="datetime1">
              <a:rPr lang="zh-CN" altLang="en-US" smtClean="0"/>
              <a:pPr>
                <a:defRPr/>
              </a:pPr>
              <a:t>2015/2/16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9C05B8E-6273-42DC-88D2-AC82E0D7D5DC}"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728F793-FD5C-4AF2-BEA5-81FE98022325}" type="datetime1">
              <a:rPr lang="zh-CN" altLang="en-US" smtClean="0"/>
              <a:pPr>
                <a:defRPr/>
              </a:pPr>
              <a:t>2015/2/16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26B9FCC-AC01-4548-8E71-D85C56CCA7B7}"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9AE4FDD6-E987-4B97-9352-BF4DB1F8A365}" type="datetime1">
              <a:rPr lang="zh-CN" altLang="en-US" smtClean="0"/>
              <a:pPr>
                <a:defRPr/>
              </a:pPr>
              <a:t>2015/2/16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536C821-8749-4D7A-8A4A-D04870567284}"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66035C50-7AB7-4D78-B0F2-500EA95C2A33}" type="datetime1">
              <a:rPr lang="zh-CN" altLang="en-US" smtClean="0"/>
              <a:pPr>
                <a:defRPr/>
              </a:pPr>
              <a:t>2015/2/16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302977AF-D8FA-4678-99C3-EE285B62A48E}"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0DA592E8-30A6-45C3-84D5-B30D579A451D}" type="datetime1">
              <a:rPr lang="zh-CN" altLang="en-US" smtClean="0"/>
              <a:pPr>
                <a:defRPr/>
              </a:pPr>
              <a:t>2015/2/16</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4F45F2E2-AA7C-41FB-8CFB-0E71101142A6}"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7E8FA50A-E1E7-4422-A95F-DBBBDF37E616}" type="datetime1">
              <a:rPr lang="zh-CN" altLang="en-US" smtClean="0"/>
              <a:pPr>
                <a:defRPr/>
              </a:pPr>
              <a:t>2015/2/16</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E7E19492-B6AF-427C-A7A1-873D6097A2BA}"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15F17AE8-337C-4F7B-A33D-458BA8D8BADC}" type="datetime1">
              <a:rPr lang="zh-CN" altLang="en-US" smtClean="0"/>
              <a:pPr>
                <a:defRPr/>
              </a:pPr>
              <a:t>2015/2/16</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33FF8A3D-5F6C-47EA-B332-4FED93DF087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F07D5B2-B861-4ACE-B5D1-B6661CA50002}" type="datetime1">
              <a:rPr lang="zh-CN" altLang="en-US" smtClean="0"/>
              <a:pPr>
                <a:defRPr/>
              </a:pPr>
              <a:t>2015/2/16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0682341-60CE-4207-85E5-8748E6024876}"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F8A77DE1-DA32-4627-A77D-56075F1389FF}" type="datetime1">
              <a:rPr lang="zh-CN" altLang="en-US" smtClean="0"/>
              <a:pPr>
                <a:defRPr/>
              </a:pPr>
              <a:t>2015/2/16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747A54B-88E6-47B0-8B59-84559D6298DC}"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577C1CD0-A0D0-4DFE-832F-8AED63287097}" type="datetime1">
              <a:rPr lang="zh-CN" altLang="en-US" smtClean="0"/>
              <a:pPr>
                <a:defRPr/>
              </a:pPr>
              <a:t>2015/2/16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DC290DCB-81EC-47C1-B9A5-3B534435541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宋体" charset="-122"/>
        </a:defRPr>
      </a:lvl2pPr>
      <a:lvl3pPr algn="ctr" rtl="0" eaLnBrk="1" fontAlgn="base" hangingPunct="1">
        <a:spcBef>
          <a:spcPct val="0"/>
        </a:spcBef>
        <a:spcAft>
          <a:spcPct val="0"/>
        </a:spcAft>
        <a:defRPr sz="4400">
          <a:solidFill>
            <a:schemeClr val="tx1"/>
          </a:solidFill>
          <a:latin typeface="Calibri" pitchFamily="34" charset="0"/>
          <a:ea typeface="宋体" charset="-122"/>
        </a:defRPr>
      </a:lvl3pPr>
      <a:lvl4pPr algn="ctr" rtl="0" eaLnBrk="1" fontAlgn="base" hangingPunct="1">
        <a:spcBef>
          <a:spcPct val="0"/>
        </a:spcBef>
        <a:spcAft>
          <a:spcPct val="0"/>
        </a:spcAft>
        <a:defRPr sz="4400">
          <a:solidFill>
            <a:schemeClr val="tx1"/>
          </a:solidFill>
          <a:latin typeface="Calibri" pitchFamily="34" charset="0"/>
          <a:ea typeface="宋体" charset="-122"/>
        </a:defRPr>
      </a:lvl4pPr>
      <a:lvl5pPr algn="ctr" rtl="0" eaLnBrk="1" fontAlgn="base" hangingPunct="1">
        <a:spcBef>
          <a:spcPct val="0"/>
        </a:spcBef>
        <a:spcAft>
          <a:spcPct val="0"/>
        </a:spcAft>
        <a:defRPr sz="4400">
          <a:solidFill>
            <a:schemeClr val="tx1"/>
          </a:solidFill>
          <a:latin typeface="Calibri" pitchFamily="34" charset="0"/>
          <a:ea typeface="宋体"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3" descr="沃胜资产管理01.jpg"/>
          <p:cNvPicPr>
            <a:picLocks noChangeAspect="1"/>
          </p:cNvPicPr>
          <p:nvPr/>
        </p:nvPicPr>
        <p:blipFill>
          <a:blip r:embed="rId2" cstate="print"/>
          <a:srcRect/>
          <a:stretch>
            <a:fillRect/>
          </a:stretch>
        </p:blipFill>
        <p:spPr bwMode="auto">
          <a:xfrm>
            <a:off x="-36512" y="0"/>
            <a:ext cx="9144000" cy="6858000"/>
          </a:xfrm>
          <a:prstGeom prst="rect">
            <a:avLst/>
          </a:prstGeom>
          <a:noFill/>
          <a:ln w="9525">
            <a:noFill/>
            <a:miter lim="800000"/>
            <a:headEnd/>
            <a:tailEnd/>
          </a:ln>
        </p:spPr>
      </p:pic>
      <p:sp>
        <p:nvSpPr>
          <p:cNvPr id="2051" name="标题 1"/>
          <p:cNvSpPr>
            <a:spLocks noGrp="1"/>
          </p:cNvSpPr>
          <p:nvPr>
            <p:ph type="ctrTitle"/>
          </p:nvPr>
        </p:nvSpPr>
        <p:spPr/>
        <p:txBody>
          <a:bodyPr/>
          <a:lstStyle/>
          <a:p>
            <a:r>
              <a:rPr lang="zh-CN" altLang="en-US" sz="5400" b="1" dirty="0" smtClean="0">
                <a:solidFill>
                  <a:schemeClr val="bg1"/>
                </a:solidFill>
              </a:rPr>
              <a:t>沃胜资产管理</a:t>
            </a:r>
          </a:p>
        </p:txBody>
      </p:sp>
      <p:sp>
        <p:nvSpPr>
          <p:cNvPr id="3" name="副标题 2"/>
          <p:cNvSpPr>
            <a:spLocks noGrp="1"/>
          </p:cNvSpPr>
          <p:nvPr>
            <p:ph type="subTitle" idx="1"/>
          </p:nvPr>
        </p:nvSpPr>
        <p:spPr/>
        <p:txBody>
          <a:bodyPr rtlCol="0">
            <a:normAutofit/>
          </a:bodyPr>
          <a:lstStyle/>
          <a:p>
            <a:pPr fontAlgn="auto">
              <a:spcAft>
                <a:spcPts val="0"/>
              </a:spcAft>
              <a:defRPr/>
            </a:pPr>
            <a:r>
              <a:rPr lang="en-US" altLang="zh-CN" b="1" smtClean="0">
                <a:solidFill>
                  <a:srgbClr val="140165"/>
                </a:solidFill>
                <a:latin typeface="黑体" pitchFamily="2" charset="-122"/>
                <a:ea typeface="黑体" pitchFamily="2" charset="-122"/>
              </a:rPr>
              <a:t>20150216</a:t>
            </a:r>
            <a:endParaRPr lang="en-US" altLang="zh-CN" b="1" dirty="0" smtClean="0">
              <a:solidFill>
                <a:srgbClr val="140165"/>
              </a:solidFill>
              <a:latin typeface="黑体" pitchFamily="2" charset="-122"/>
              <a:ea typeface="黑体" pitchFamily="2" charset="-122"/>
            </a:endParaRPr>
          </a:p>
          <a:p>
            <a:pPr fontAlgn="auto">
              <a:spcAft>
                <a:spcPts val="0"/>
              </a:spcAft>
              <a:defRPr/>
            </a:pPr>
            <a:r>
              <a:rPr lang="zh-CN" altLang="en-US" b="1" dirty="0" smtClean="0">
                <a:solidFill>
                  <a:srgbClr val="140165"/>
                </a:solidFill>
                <a:latin typeface="黑体" pitchFamily="2" charset="-122"/>
                <a:ea typeface="黑体" pitchFamily="2" charset="-122"/>
              </a:rPr>
              <a:t>周报概览</a:t>
            </a:r>
            <a:endParaRPr lang="en-US" altLang="zh-CN" b="1" dirty="0" smtClean="0">
              <a:solidFill>
                <a:srgbClr val="140165"/>
              </a:solidFill>
              <a:latin typeface="黑体" pitchFamily="2" charset="-122"/>
              <a:ea typeface="黑体" pitchFamily="2" charset="-122"/>
            </a:endParaRPr>
          </a:p>
          <a:p>
            <a:pPr fontAlgn="auto">
              <a:spcAft>
                <a:spcPts val="0"/>
              </a:spcAft>
              <a:defRPr/>
            </a:pPr>
            <a:endParaRPr lang="zh-CN" altLang="en-US" b="1" dirty="0" smtClean="0">
              <a:solidFill>
                <a:srgbClr val="140165"/>
              </a:solidFill>
              <a:latin typeface="黑体" pitchFamily="2" charset="-122"/>
              <a:ea typeface="黑体" pitchFamily="2" charset="-122"/>
            </a:endParaRPr>
          </a:p>
          <a:p>
            <a:pPr fontAlgn="auto">
              <a:spcAft>
                <a:spcPts val="0"/>
              </a:spcAft>
              <a:buFont typeface="Arial" pitchFamily="34" charset="0"/>
              <a:buNone/>
              <a:defRPr/>
            </a:pPr>
            <a:endParaRPr lang="zh-CN" altLang="en-US" dirty="0" smtClean="0"/>
          </a:p>
        </p:txBody>
      </p:sp>
      <p:sp>
        <p:nvSpPr>
          <p:cNvPr id="2" name="灯片编号占位符 1"/>
          <p:cNvSpPr>
            <a:spLocks noGrp="1"/>
          </p:cNvSpPr>
          <p:nvPr>
            <p:ph type="sldNum" sz="quarter" idx="12"/>
          </p:nvPr>
        </p:nvSpPr>
        <p:spPr/>
        <p:txBody>
          <a:bodyPr/>
          <a:lstStyle/>
          <a:p>
            <a:pPr>
              <a:defRPr/>
            </a:pPr>
            <a:fld id="{93F3D8AA-525E-4344-981D-71FC0508C9A6}" type="slidenum">
              <a:rPr lang="zh-CN" altLang="en-US" smtClean="0"/>
              <a:pPr>
                <a:defRPr/>
              </a:pPr>
              <a:t>1</a:t>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10</a:t>
            </a:fld>
            <a:endParaRPr lang="zh-CN" altLang="en-US"/>
          </a:p>
        </p:txBody>
      </p:sp>
      <p:sp>
        <p:nvSpPr>
          <p:cNvPr id="3" name="TextBox 2"/>
          <p:cNvSpPr txBox="1"/>
          <p:nvPr/>
        </p:nvSpPr>
        <p:spPr>
          <a:xfrm>
            <a:off x="142844" y="119698"/>
            <a:ext cx="485778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2.2 </a:t>
            </a:r>
            <a:r>
              <a:rPr lang="zh-CN" altLang="en-US" sz="2800" b="1" dirty="0" smtClean="0">
                <a:solidFill>
                  <a:srgbClr val="FFFF00"/>
                </a:solidFill>
                <a:latin typeface="楷体" panose="02010609060101010101" pitchFamily="49" charset="-122"/>
                <a:ea typeface="楷体" panose="02010609060101010101" pitchFamily="49" charset="-122"/>
              </a:rPr>
              <a:t>沃胜五期私募排排网排名</a:t>
            </a:r>
          </a:p>
        </p:txBody>
      </p:sp>
      <p:pic>
        <p:nvPicPr>
          <p:cNvPr id="4098" name="Picture 2" descr="C:\Users\Guest\Desktop\工作计划\沃胜周报\2015年02月16日\排名\5期.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156" y="764705"/>
            <a:ext cx="9158156" cy="556949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68980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11</a:t>
            </a:fld>
            <a:endParaRPr lang="zh-CN" altLang="en-US"/>
          </a:p>
        </p:txBody>
      </p:sp>
      <p:sp>
        <p:nvSpPr>
          <p:cNvPr id="3" name="TextBox 2"/>
          <p:cNvSpPr txBox="1"/>
          <p:nvPr/>
        </p:nvSpPr>
        <p:spPr>
          <a:xfrm>
            <a:off x="142844" y="119698"/>
            <a:ext cx="485778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2.2 </a:t>
            </a:r>
            <a:r>
              <a:rPr lang="zh-CN" altLang="en-US" sz="2800" b="1" dirty="0" smtClean="0">
                <a:solidFill>
                  <a:srgbClr val="FFFF00"/>
                </a:solidFill>
                <a:latin typeface="楷体" panose="02010609060101010101" pitchFamily="49" charset="-122"/>
                <a:ea typeface="楷体" panose="02010609060101010101" pitchFamily="49" charset="-122"/>
              </a:rPr>
              <a:t>沃胜六期私募排排网排名</a:t>
            </a:r>
          </a:p>
        </p:txBody>
      </p:sp>
      <p:pic>
        <p:nvPicPr>
          <p:cNvPr id="5122" name="Picture 2" descr="C:\Users\Guest\Desktop\工作计划\沃胜周报\2015年02月16日\排名\6期.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764704"/>
            <a:ext cx="9108503" cy="56166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79511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图片 3" descr="沃胜资产管理01.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099" name="标题 1"/>
          <p:cNvSpPr>
            <a:spLocks noGrp="1"/>
          </p:cNvSpPr>
          <p:nvPr>
            <p:ph type="ctrTitle"/>
          </p:nvPr>
        </p:nvSpPr>
        <p:spPr>
          <a:xfrm>
            <a:off x="642938" y="2857500"/>
            <a:ext cx="7772400" cy="1470025"/>
          </a:xfrm>
        </p:spPr>
        <p:txBody>
          <a:bodyPr/>
          <a:lstStyle/>
          <a:p>
            <a:r>
              <a:rPr lang="zh-CN" altLang="en-US" sz="5400" b="1" dirty="0" smtClean="0">
                <a:solidFill>
                  <a:schemeClr val="bg1"/>
                </a:solidFill>
              </a:rPr>
              <a:t>谢     谢 </a:t>
            </a:r>
          </a:p>
        </p:txBody>
      </p:sp>
      <p:sp>
        <p:nvSpPr>
          <p:cNvPr id="2" name="灯片编号占位符 1"/>
          <p:cNvSpPr>
            <a:spLocks noGrp="1"/>
          </p:cNvSpPr>
          <p:nvPr>
            <p:ph type="sldNum" sz="quarter" idx="12"/>
          </p:nvPr>
        </p:nvSpPr>
        <p:spPr/>
        <p:txBody>
          <a:bodyPr/>
          <a:lstStyle/>
          <a:p>
            <a:pPr>
              <a:defRPr/>
            </a:pPr>
            <a:fld id="{93F3D8AA-525E-4344-981D-71FC0508C9A6}" type="slidenum">
              <a:rPr lang="zh-CN" altLang="en-US" smtClean="0"/>
              <a:pPr>
                <a:defRPr/>
              </a:pPr>
              <a:t>12</a:t>
            </a:fld>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3FF8A3D-5F6C-47EA-B332-4FED93DF0873}" type="slidenum">
              <a:rPr lang="zh-CN" altLang="en-US" smtClean="0"/>
              <a:pPr>
                <a:defRPr/>
              </a:pPr>
              <a:t>2</a:t>
            </a:fld>
            <a:endParaRPr lang="zh-CN" altLang="en-US"/>
          </a:p>
        </p:txBody>
      </p:sp>
      <p:sp>
        <p:nvSpPr>
          <p:cNvPr id="3" name="文本框 5"/>
          <p:cNvSpPr txBox="1"/>
          <p:nvPr/>
        </p:nvSpPr>
        <p:spPr>
          <a:xfrm>
            <a:off x="395536" y="116632"/>
            <a:ext cx="3073277" cy="523220"/>
          </a:xfrm>
          <a:prstGeom prst="rect">
            <a:avLst/>
          </a:prstGeom>
          <a:noFill/>
        </p:spPr>
        <p:txBody>
          <a:bodyPr wrap="non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1.1 </a:t>
            </a:r>
            <a:r>
              <a:rPr lang="zh-CN" altLang="en-US" sz="2800" b="1" dirty="0" smtClean="0">
                <a:solidFill>
                  <a:srgbClr val="FFFF00"/>
                </a:solidFill>
                <a:latin typeface="楷体" panose="02010609060101010101" pitchFamily="49" charset="-122"/>
                <a:ea typeface="楷体" panose="02010609060101010101" pitchFamily="49" charset="-122"/>
              </a:rPr>
              <a:t>一周市场热点</a:t>
            </a:r>
            <a:endParaRPr lang="zh-CN" altLang="en-US" sz="2800" b="1" dirty="0">
              <a:solidFill>
                <a:srgbClr val="FFFF00"/>
              </a:solidFill>
              <a:latin typeface="楷体" panose="02010609060101010101" pitchFamily="49" charset="-122"/>
              <a:ea typeface="楷体" panose="02010609060101010101" pitchFamily="49" charset="-122"/>
            </a:endParaRPr>
          </a:p>
        </p:txBody>
      </p:sp>
      <p:sp>
        <p:nvSpPr>
          <p:cNvPr id="4" name="TextBox 3"/>
          <p:cNvSpPr txBox="1"/>
          <p:nvPr/>
        </p:nvSpPr>
        <p:spPr>
          <a:xfrm>
            <a:off x="0" y="908720"/>
            <a:ext cx="9036496" cy="5355312"/>
          </a:xfrm>
          <a:prstGeom prst="rect">
            <a:avLst/>
          </a:prstGeom>
          <a:noFill/>
        </p:spPr>
        <p:txBody>
          <a:bodyPr wrap="square" rtlCol="0">
            <a:spAutoFit/>
          </a:bodyPr>
          <a:lstStyle/>
          <a:p>
            <a:r>
              <a:rPr lang="zh-CN" altLang="en-US" dirty="0" smtClean="0"/>
              <a:t>国内：</a:t>
            </a:r>
            <a:endParaRPr lang="en-US" altLang="zh-CN" dirty="0" smtClean="0"/>
          </a:p>
          <a:p>
            <a:pPr marL="342900" indent="-342900">
              <a:buAutoNum type="arabicPeriod"/>
            </a:pPr>
            <a:r>
              <a:rPr lang="en-US" altLang="zh-CN" dirty="0" smtClean="0"/>
              <a:t>2</a:t>
            </a:r>
            <a:r>
              <a:rPr lang="zh-CN" altLang="en-US" dirty="0" smtClean="0"/>
              <a:t>月</a:t>
            </a:r>
            <a:r>
              <a:rPr lang="en-US" altLang="zh-CN" dirty="0" smtClean="0"/>
              <a:t>9</a:t>
            </a:r>
            <a:r>
              <a:rPr lang="zh-CN" altLang="en-US" dirty="0" smtClean="0"/>
              <a:t>日上证</a:t>
            </a:r>
            <a:r>
              <a:rPr lang="en-US" altLang="zh-CN" dirty="0" smtClean="0"/>
              <a:t>50ETF</a:t>
            </a:r>
            <a:r>
              <a:rPr lang="zh-CN" altLang="en-US" dirty="0" smtClean="0"/>
              <a:t>期权上市。</a:t>
            </a:r>
            <a:endParaRPr lang="en-US" altLang="zh-CN" dirty="0" smtClean="0"/>
          </a:p>
          <a:p>
            <a:pPr marL="342900" indent="-342900">
              <a:buFontTx/>
              <a:buAutoNum type="arabicPeriod"/>
            </a:pPr>
            <a:r>
              <a:rPr lang="zh-CN" altLang="en-US" dirty="0"/>
              <a:t>中国</a:t>
            </a:r>
            <a:r>
              <a:rPr lang="en-US" altLang="zh-CN" dirty="0"/>
              <a:t>1</a:t>
            </a:r>
            <a:r>
              <a:rPr lang="zh-CN" altLang="en-US" dirty="0"/>
              <a:t>月</a:t>
            </a:r>
            <a:r>
              <a:rPr lang="en-US" altLang="zh-CN" dirty="0"/>
              <a:t>CPI</a:t>
            </a:r>
            <a:r>
              <a:rPr lang="zh-CN" altLang="en-US" dirty="0"/>
              <a:t>同比上涨</a:t>
            </a:r>
            <a:r>
              <a:rPr lang="en-US" altLang="zh-CN" dirty="0"/>
              <a:t>0.8%</a:t>
            </a:r>
            <a:r>
              <a:rPr lang="zh-CN" altLang="en-US" dirty="0"/>
              <a:t>为五年多来首次跌破</a:t>
            </a:r>
            <a:r>
              <a:rPr lang="en-US" altLang="zh-CN" dirty="0"/>
              <a:t>1% </a:t>
            </a:r>
            <a:r>
              <a:rPr lang="zh-CN" altLang="en-US" dirty="0" smtClean="0"/>
              <a:t>。</a:t>
            </a:r>
            <a:endParaRPr lang="en-US" altLang="zh-CN" dirty="0" smtClean="0"/>
          </a:p>
          <a:p>
            <a:pPr marL="342900" indent="-342900">
              <a:buAutoNum type="arabicPeriod"/>
            </a:pPr>
            <a:r>
              <a:rPr lang="zh-CN" altLang="en-US" dirty="0"/>
              <a:t>中国</a:t>
            </a:r>
            <a:r>
              <a:rPr lang="en-US" altLang="zh-CN" dirty="0"/>
              <a:t>1</a:t>
            </a:r>
            <a:r>
              <a:rPr lang="zh-CN" altLang="en-US" dirty="0"/>
              <a:t>月</a:t>
            </a:r>
            <a:r>
              <a:rPr lang="en-US" altLang="zh-CN" dirty="0"/>
              <a:t>PPI</a:t>
            </a:r>
            <a:r>
              <a:rPr lang="zh-CN" altLang="en-US" dirty="0"/>
              <a:t>同比降</a:t>
            </a:r>
            <a:r>
              <a:rPr lang="en-US" altLang="zh-CN" dirty="0"/>
              <a:t>4.3%</a:t>
            </a:r>
            <a:r>
              <a:rPr lang="zh-CN" altLang="en-US" dirty="0"/>
              <a:t>连跌</a:t>
            </a:r>
            <a:r>
              <a:rPr lang="en-US" altLang="zh-CN" dirty="0"/>
              <a:t>35</a:t>
            </a:r>
            <a:r>
              <a:rPr lang="zh-CN" altLang="en-US" dirty="0"/>
              <a:t>个月降幅持续扩大 </a:t>
            </a:r>
            <a:r>
              <a:rPr lang="zh-CN" altLang="en-US" dirty="0" smtClean="0"/>
              <a:t>。</a:t>
            </a:r>
            <a:endParaRPr lang="en-US" altLang="zh-CN" dirty="0" smtClean="0"/>
          </a:p>
          <a:p>
            <a:pPr marL="342900" indent="-342900">
              <a:buFontTx/>
              <a:buAutoNum type="arabicPeriod"/>
            </a:pPr>
            <a:r>
              <a:rPr lang="zh-CN" altLang="en-US" dirty="0"/>
              <a:t>北京银行“双降准”释放资金约</a:t>
            </a:r>
            <a:r>
              <a:rPr lang="en-US" altLang="zh-CN" dirty="0"/>
              <a:t>136</a:t>
            </a:r>
            <a:r>
              <a:rPr lang="zh-CN" altLang="en-US" dirty="0"/>
              <a:t>亿元 </a:t>
            </a:r>
            <a:r>
              <a:rPr lang="zh-CN" altLang="en-US" dirty="0" smtClean="0"/>
              <a:t>。</a:t>
            </a:r>
            <a:endParaRPr lang="en-US" altLang="zh-CN" dirty="0" smtClean="0"/>
          </a:p>
          <a:p>
            <a:pPr marL="342900" indent="-342900">
              <a:buFontTx/>
              <a:buAutoNum type="arabicPeriod"/>
            </a:pPr>
            <a:r>
              <a:rPr lang="zh-CN" altLang="en-US" dirty="0"/>
              <a:t>上海自贸区跨境融资规模类别拓宽 利率仅为</a:t>
            </a:r>
            <a:r>
              <a:rPr lang="en-US" altLang="zh-CN" dirty="0"/>
              <a:t>4.2</a:t>
            </a:r>
            <a:r>
              <a:rPr lang="en-US" altLang="zh-CN" dirty="0" smtClean="0"/>
              <a:t>%</a:t>
            </a:r>
          </a:p>
          <a:p>
            <a:pPr marL="342900" indent="-342900">
              <a:buFontTx/>
              <a:buAutoNum type="arabicPeriod"/>
            </a:pPr>
            <a:r>
              <a:rPr lang="zh-CN" altLang="en-US" dirty="0"/>
              <a:t>央行</a:t>
            </a:r>
            <a:r>
              <a:rPr lang="en-US" altLang="zh-CN" dirty="0"/>
              <a:t>2</a:t>
            </a:r>
            <a:r>
              <a:rPr lang="zh-CN" altLang="en-US" dirty="0"/>
              <a:t>月</a:t>
            </a:r>
            <a:r>
              <a:rPr lang="en-US" altLang="zh-CN" dirty="0"/>
              <a:t>13</a:t>
            </a:r>
            <a:r>
              <a:rPr lang="zh-CN" altLang="en-US" dirty="0"/>
              <a:t>日公布，</a:t>
            </a:r>
            <a:r>
              <a:rPr lang="en-US" altLang="zh-CN" dirty="0"/>
              <a:t>1</a:t>
            </a:r>
            <a:r>
              <a:rPr lang="zh-CN" altLang="en-US" dirty="0"/>
              <a:t>月份人民币贷款增加</a:t>
            </a:r>
            <a:r>
              <a:rPr lang="en-US" altLang="zh-CN" dirty="0"/>
              <a:t>1.47</a:t>
            </a:r>
            <a:r>
              <a:rPr lang="zh-CN" altLang="en-US" dirty="0"/>
              <a:t>万亿元，同比多增</a:t>
            </a:r>
            <a:r>
              <a:rPr lang="en-US" altLang="zh-CN" dirty="0"/>
              <a:t>2899</a:t>
            </a:r>
            <a:r>
              <a:rPr lang="zh-CN" altLang="en-US" dirty="0"/>
              <a:t>亿元，</a:t>
            </a:r>
            <a:r>
              <a:rPr lang="en-US" altLang="zh-CN" dirty="0"/>
              <a:t>1</a:t>
            </a:r>
            <a:r>
              <a:rPr lang="zh-CN" altLang="en-US" dirty="0"/>
              <a:t>月末，广义货币</a:t>
            </a:r>
            <a:r>
              <a:rPr lang="en-US" altLang="zh-CN" dirty="0"/>
              <a:t>(M2)</a:t>
            </a:r>
            <a:r>
              <a:rPr lang="zh-CN" altLang="en-US" dirty="0"/>
              <a:t>余额</a:t>
            </a:r>
            <a:r>
              <a:rPr lang="en-US" altLang="zh-CN" dirty="0"/>
              <a:t>124.27</a:t>
            </a:r>
            <a:r>
              <a:rPr lang="zh-CN" altLang="en-US" dirty="0"/>
              <a:t>万亿元，同比增长</a:t>
            </a:r>
            <a:r>
              <a:rPr lang="en-US" altLang="zh-CN" dirty="0"/>
              <a:t>10.8%</a:t>
            </a:r>
            <a:r>
              <a:rPr lang="zh-CN" altLang="en-US" dirty="0"/>
              <a:t>，创有纪录以来新</a:t>
            </a:r>
            <a:r>
              <a:rPr lang="zh-CN" altLang="en-US" dirty="0" smtClean="0"/>
              <a:t>低</a:t>
            </a:r>
            <a:endParaRPr lang="en-US" altLang="zh-CN" dirty="0"/>
          </a:p>
          <a:p>
            <a:endParaRPr lang="en-US" altLang="zh-CN" dirty="0"/>
          </a:p>
          <a:p>
            <a:r>
              <a:rPr lang="zh-CN" altLang="en-US" dirty="0" smtClean="0"/>
              <a:t>国际：</a:t>
            </a:r>
            <a:endParaRPr lang="en-US" altLang="zh-CN" dirty="0" smtClean="0"/>
          </a:p>
          <a:p>
            <a:pPr marL="342900" indent="-342900">
              <a:buAutoNum type="arabicPeriod"/>
            </a:pPr>
            <a:r>
              <a:rPr lang="zh-CN" altLang="en-US" dirty="0" smtClean="0"/>
              <a:t>俄罗斯</a:t>
            </a:r>
            <a:r>
              <a:rPr lang="zh-CN" altLang="en-US" dirty="0"/>
              <a:t>总统普京</a:t>
            </a:r>
            <a:r>
              <a:rPr lang="en-US" altLang="zh-CN" dirty="0"/>
              <a:t>12</a:t>
            </a:r>
            <a:r>
              <a:rPr lang="zh-CN" altLang="en-US" dirty="0"/>
              <a:t>日在明斯克宣布，乌克兰危机各方同意从</a:t>
            </a:r>
            <a:r>
              <a:rPr lang="en-US" altLang="zh-CN" dirty="0"/>
              <a:t>2</a:t>
            </a:r>
            <a:r>
              <a:rPr lang="zh-CN" altLang="en-US" dirty="0"/>
              <a:t>月</a:t>
            </a:r>
            <a:r>
              <a:rPr lang="en-US" altLang="zh-CN" dirty="0"/>
              <a:t>15</a:t>
            </a:r>
            <a:r>
              <a:rPr lang="zh-CN" altLang="en-US" dirty="0"/>
              <a:t>日开始停火。 </a:t>
            </a:r>
            <a:r>
              <a:rPr lang="zh-CN" altLang="en-US" dirty="0" smtClean="0"/>
              <a:t>除了</a:t>
            </a:r>
            <a:r>
              <a:rPr lang="zh-CN" altLang="en-US" dirty="0"/>
              <a:t>商定停火外，各方还就一些经济金融问题达成了一系列</a:t>
            </a:r>
            <a:r>
              <a:rPr lang="zh-CN" altLang="en-US" dirty="0" smtClean="0"/>
              <a:t>协议。</a:t>
            </a:r>
            <a:endParaRPr lang="en-US" altLang="zh-CN" dirty="0" smtClean="0"/>
          </a:p>
          <a:p>
            <a:pPr marL="342900" indent="-342900">
              <a:buAutoNum type="arabicPeriod"/>
            </a:pPr>
            <a:r>
              <a:rPr lang="zh-CN" altLang="en-US" dirty="0"/>
              <a:t>上</a:t>
            </a:r>
            <a:r>
              <a:rPr lang="zh-CN" altLang="en-US" dirty="0" smtClean="0"/>
              <a:t>周纽</a:t>
            </a:r>
            <a:r>
              <a:rPr lang="zh-CN" altLang="en-US" dirty="0"/>
              <a:t>约原油期货上涨</a:t>
            </a:r>
            <a:r>
              <a:rPr lang="en-US" altLang="zh-CN" dirty="0"/>
              <a:t>2.11</a:t>
            </a:r>
            <a:r>
              <a:rPr lang="en-US" altLang="zh-CN" dirty="0" smtClean="0"/>
              <a:t>% </a:t>
            </a:r>
            <a:r>
              <a:rPr lang="zh-CN" altLang="en-US" dirty="0" smtClean="0"/>
              <a:t>（</a:t>
            </a:r>
            <a:r>
              <a:rPr lang="zh-CN" altLang="en-US" dirty="0"/>
              <a:t>报每桶</a:t>
            </a:r>
            <a:r>
              <a:rPr lang="en-US" altLang="zh-CN" dirty="0"/>
              <a:t>52.78</a:t>
            </a:r>
            <a:r>
              <a:rPr lang="zh-CN" altLang="en-US" dirty="0"/>
              <a:t>美元</a:t>
            </a:r>
            <a:r>
              <a:rPr lang="zh-CN" altLang="en-US" dirty="0" smtClean="0"/>
              <a:t>）因</a:t>
            </a:r>
            <a:r>
              <a:rPr lang="zh-CN" altLang="en-US" dirty="0"/>
              <a:t>供应过剩将得到缓解 </a:t>
            </a:r>
            <a:endParaRPr lang="en-US" altLang="zh-CN" dirty="0" smtClean="0"/>
          </a:p>
          <a:p>
            <a:pPr marL="342900" indent="-342900">
              <a:buAutoNum type="arabicPeriod"/>
            </a:pPr>
            <a:r>
              <a:rPr lang="zh-CN" altLang="en-US" dirty="0"/>
              <a:t>标普</a:t>
            </a:r>
            <a:r>
              <a:rPr lang="en-US" altLang="zh-CN" dirty="0"/>
              <a:t>500</a:t>
            </a:r>
            <a:r>
              <a:rPr lang="zh-CN" altLang="en-US" dirty="0"/>
              <a:t>指数与罗素</a:t>
            </a:r>
            <a:r>
              <a:rPr lang="en-US" altLang="zh-CN" dirty="0"/>
              <a:t>2000</a:t>
            </a:r>
            <a:r>
              <a:rPr lang="zh-CN" altLang="en-US" dirty="0"/>
              <a:t>种小型股指数刷新历史最高纪录。油价上涨与好于预期的欧洲经济增长数据抵消了美国消费者信心下滑的影响。</a:t>
            </a:r>
            <a:endParaRPr lang="en-US" altLang="zh-CN" dirty="0" smtClean="0"/>
          </a:p>
          <a:p>
            <a:pPr marL="342900" indent="-342900">
              <a:buFontTx/>
              <a:buAutoNum type="arabicPeriod"/>
            </a:pPr>
            <a:r>
              <a:rPr lang="zh-CN" altLang="en-US" dirty="0"/>
              <a:t>苹果市值首破</a:t>
            </a:r>
            <a:r>
              <a:rPr lang="en-US" altLang="zh-CN" dirty="0"/>
              <a:t>7000</a:t>
            </a:r>
            <a:r>
              <a:rPr lang="zh-CN" altLang="en-US" dirty="0"/>
              <a:t>亿美元</a:t>
            </a:r>
            <a:r>
              <a:rPr lang="en-US" altLang="zh-CN" dirty="0"/>
              <a:t>,</a:t>
            </a:r>
            <a:r>
              <a:rPr lang="zh-CN" altLang="en-US" dirty="0"/>
              <a:t>成为全球第一家收盘市值突破</a:t>
            </a:r>
            <a:r>
              <a:rPr lang="en-US" altLang="zh-CN" dirty="0"/>
              <a:t>7000</a:t>
            </a:r>
            <a:r>
              <a:rPr lang="zh-CN" altLang="en-US" dirty="0"/>
              <a:t>亿美元门槛的公司</a:t>
            </a:r>
            <a:endParaRPr lang="en-GB" altLang="zh-CN" dirty="0"/>
          </a:p>
          <a:p>
            <a:pPr marL="342900" indent="-342900">
              <a:buAutoNum type="arabicPeriod"/>
            </a:pPr>
            <a:endParaRPr lang="en-US" altLang="zh-CN" dirty="0" smtClean="0"/>
          </a:p>
          <a:p>
            <a:pPr marL="342900" indent="-342900">
              <a:buAutoNum type="arabicPeriod"/>
            </a:pPr>
            <a:endParaRPr lang="en-US" altLang="zh-CN" dirty="0" smtClean="0"/>
          </a:p>
          <a:p>
            <a:pPr marL="342900" indent="-342900">
              <a:buAutoNum type="arabicPeriod"/>
            </a:pPr>
            <a:endParaRPr lang="en-US" altLang="zh-CN" dirty="0" smtClean="0"/>
          </a:p>
        </p:txBody>
      </p:sp>
    </p:spTree>
    <p:extLst>
      <p:ext uri="{BB962C8B-B14F-4D97-AF65-F5344CB8AC3E}">
        <p14:creationId xmlns:p14="http://schemas.microsoft.com/office/powerpoint/2010/main" xmlns="" val="952346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3</a:t>
            </a:fld>
            <a:endParaRPr lang="zh-CN" altLang="en-US"/>
          </a:p>
        </p:txBody>
      </p:sp>
      <p:sp>
        <p:nvSpPr>
          <p:cNvPr id="5" name="文本框 4"/>
          <p:cNvSpPr txBox="1"/>
          <p:nvPr/>
        </p:nvSpPr>
        <p:spPr>
          <a:xfrm>
            <a:off x="395536" y="116632"/>
            <a:ext cx="5958682" cy="523220"/>
          </a:xfrm>
          <a:prstGeom prst="rect">
            <a:avLst/>
          </a:prstGeom>
          <a:noFill/>
        </p:spPr>
        <p:txBody>
          <a:bodyPr wrap="non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1.2 </a:t>
            </a:r>
            <a:r>
              <a:rPr lang="zh-CN" altLang="en-US" sz="2800" b="1" dirty="0" smtClean="0">
                <a:solidFill>
                  <a:srgbClr val="FFFF00"/>
                </a:solidFill>
                <a:latin typeface="楷体" panose="02010609060101010101" pitchFamily="49" charset="-122"/>
                <a:ea typeface="楷体" panose="02010609060101010101" pitchFamily="49" charset="-122"/>
              </a:rPr>
              <a:t>市场表现：沪深、香港指数表现</a:t>
            </a:r>
            <a:endParaRPr lang="zh-CN" altLang="en-US" sz="2800" b="1" dirty="0">
              <a:solidFill>
                <a:srgbClr val="FFFF00"/>
              </a:solidFill>
              <a:latin typeface="楷体" panose="02010609060101010101" pitchFamily="49" charset="-122"/>
              <a:ea typeface="楷体" panose="02010609060101010101" pitchFamily="49" charset="-122"/>
            </a:endParaRPr>
          </a:p>
        </p:txBody>
      </p:sp>
      <p:sp>
        <p:nvSpPr>
          <p:cNvPr id="6" name="文本框 5"/>
          <p:cNvSpPr txBox="1"/>
          <p:nvPr/>
        </p:nvSpPr>
        <p:spPr>
          <a:xfrm>
            <a:off x="395537" y="980728"/>
            <a:ext cx="8496944"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dirty="0" smtClean="0">
                <a:latin typeface="楷体" panose="02010609060101010101" pitchFamily="49" charset="-122"/>
                <a:ea typeface="楷体" panose="02010609060101010101" pitchFamily="49" charset="-122"/>
              </a:rPr>
              <a:t>沪深两市：缩</a:t>
            </a:r>
            <a:r>
              <a:rPr lang="zh-CN" altLang="en-US" dirty="0">
                <a:latin typeface="楷体" panose="02010609060101010101" pitchFamily="49" charset="-122"/>
                <a:ea typeface="楷体" panose="02010609060101010101" pitchFamily="49" charset="-122"/>
              </a:rPr>
              <a:t>量上涨</a:t>
            </a:r>
            <a:endParaRPr lang="en-US" altLang="zh-CN" dirty="0" smtClean="0">
              <a:latin typeface="楷体" panose="02010609060101010101" pitchFamily="49" charset="-122"/>
              <a:ea typeface="楷体" panose="02010609060101010101" pitchFamily="49" charset="-122"/>
            </a:endParaRPr>
          </a:p>
          <a:p>
            <a:pPr marL="285750" indent="-285750">
              <a:buFont typeface="Arial" panose="020B0604020202020204" pitchFamily="34" charset="0"/>
              <a:buChar char="•"/>
            </a:pPr>
            <a:r>
              <a:rPr lang="zh-CN" altLang="en-US" dirty="0" smtClean="0">
                <a:latin typeface="楷体" panose="02010609060101010101" pitchFamily="49" charset="-122"/>
                <a:ea typeface="楷体" panose="02010609060101010101" pitchFamily="49" charset="-122"/>
              </a:rPr>
              <a:t>香港</a:t>
            </a:r>
            <a:r>
              <a:rPr lang="zh-CN" altLang="en-US" dirty="0">
                <a:latin typeface="楷体" panose="02010609060101010101" pitchFamily="49" charset="-122"/>
                <a:ea typeface="楷体" panose="02010609060101010101" pitchFamily="49" charset="-122"/>
              </a:rPr>
              <a:t>：缩</a:t>
            </a:r>
            <a:r>
              <a:rPr lang="zh-CN" altLang="en-US" dirty="0" smtClean="0">
                <a:latin typeface="楷体" panose="02010609060101010101" pitchFamily="49" charset="-122"/>
                <a:ea typeface="楷体" panose="02010609060101010101" pitchFamily="49" charset="-122"/>
              </a:rPr>
              <a:t>量上涨</a:t>
            </a:r>
            <a:endParaRPr lang="en-US" altLang="zh-CN" dirty="0" smtClean="0">
              <a:latin typeface="楷体" panose="02010609060101010101" pitchFamily="49" charset="-122"/>
              <a:ea typeface="楷体" panose="02010609060101010101" pitchFamily="49" charset="-122"/>
            </a:endParaRPr>
          </a:p>
        </p:txBody>
      </p:sp>
      <p:graphicFrame>
        <p:nvGraphicFramePr>
          <p:cNvPr id="8" name="图表 3"/>
          <p:cNvGraphicFramePr>
            <a:graphicFrameLocks/>
          </p:cNvGraphicFramePr>
          <p:nvPr>
            <p:extLst>
              <p:ext uri="{D42A27DB-BD31-4B8C-83A1-F6EECF244321}">
                <p14:modId xmlns:p14="http://schemas.microsoft.com/office/powerpoint/2010/main" xmlns="" val="3457464638"/>
              </p:ext>
            </p:extLst>
          </p:nvPr>
        </p:nvGraphicFramePr>
        <p:xfrm>
          <a:off x="0" y="1627059"/>
          <a:ext cx="9144000" cy="25260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Table 3"/>
          <p:cNvGraphicFramePr>
            <a:graphicFrameLocks noGrp="1"/>
          </p:cNvGraphicFramePr>
          <p:nvPr>
            <p:extLst>
              <p:ext uri="{D42A27DB-BD31-4B8C-83A1-F6EECF244321}">
                <p14:modId xmlns:p14="http://schemas.microsoft.com/office/powerpoint/2010/main" xmlns="" val="1193671258"/>
              </p:ext>
            </p:extLst>
          </p:nvPr>
        </p:nvGraphicFramePr>
        <p:xfrm>
          <a:off x="0" y="4221088"/>
          <a:ext cx="9144002" cy="2088232"/>
        </p:xfrm>
        <a:graphic>
          <a:graphicData uri="http://schemas.openxmlformats.org/drawingml/2006/table">
            <a:tbl>
              <a:tblPr>
                <a:tableStyleId>{5C22544A-7EE6-4342-B048-85BDC9FD1C3A}</a:tableStyleId>
              </a:tblPr>
              <a:tblGrid>
                <a:gridCol w="1049621"/>
                <a:gridCol w="728116"/>
                <a:gridCol w="699748"/>
                <a:gridCol w="1484600"/>
                <a:gridCol w="1484600"/>
                <a:gridCol w="699748"/>
                <a:gridCol w="869957"/>
                <a:gridCol w="699748"/>
                <a:gridCol w="699748"/>
                <a:gridCol w="728116"/>
              </a:tblGrid>
              <a:tr h="522058">
                <a:tc>
                  <a:txBody>
                    <a:bodyPr/>
                    <a:lstStyle/>
                    <a:p>
                      <a:pPr algn="ctr" fontAlgn="ctr"/>
                      <a:r>
                        <a:rPr lang="zh-CN" altLang="en-US" sz="1000" u="none" strike="noStrike" dirty="0">
                          <a:effectLst/>
                        </a:rPr>
                        <a:t>板块</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深证成指</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中小板指</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创业板指</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沪深</a:t>
                      </a:r>
                      <a:r>
                        <a:rPr lang="en-US" altLang="zh-CN" sz="1000" u="none" strike="noStrike" dirty="0">
                          <a:effectLst/>
                        </a:rPr>
                        <a:t>300</a:t>
                      </a:r>
                      <a:r>
                        <a:rPr lang="zh-CN" altLang="en-US" sz="1000" u="none" strike="noStrike" dirty="0">
                          <a:effectLst/>
                        </a:rPr>
                        <a:t>指数</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上证</a:t>
                      </a:r>
                      <a:r>
                        <a:rPr lang="en-US" altLang="zh-CN" sz="1000" u="none" strike="noStrike" dirty="0">
                          <a:effectLst/>
                        </a:rPr>
                        <a:t>50</a:t>
                      </a:r>
                      <a:r>
                        <a:rPr lang="zh-CN" altLang="en-US" sz="1000" u="none" strike="noStrike" dirty="0">
                          <a:effectLst/>
                        </a:rPr>
                        <a:t>指数</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上证综指</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国企指数</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红筹指数</a:t>
                      </a:r>
                      <a:endParaRPr lang="zh-CN" altLang="en-US" sz="1000" b="0" i="0" u="none" strike="noStrike" dirty="0">
                        <a:solidFill>
                          <a:srgbClr val="000000"/>
                        </a:solidFill>
                        <a:effectLst/>
                        <a:latin typeface="宋体"/>
                      </a:endParaRPr>
                    </a:p>
                  </a:txBody>
                  <a:tcPr marL="0" marR="0" marT="0" marB="0" anchor="ctr"/>
                </a:tc>
                <a:tc>
                  <a:txBody>
                    <a:bodyPr/>
                    <a:lstStyle/>
                    <a:p>
                      <a:pPr algn="ctr" fontAlgn="ctr"/>
                      <a:r>
                        <a:rPr lang="zh-CN" altLang="en-US" sz="1000" u="none" strike="noStrike" dirty="0">
                          <a:effectLst/>
                        </a:rPr>
                        <a:t>恒生指数</a:t>
                      </a:r>
                      <a:endParaRPr lang="zh-CN" altLang="en-US" sz="1000" b="0" i="0" u="none" strike="noStrike" dirty="0">
                        <a:solidFill>
                          <a:srgbClr val="000000"/>
                        </a:solidFill>
                        <a:effectLst/>
                        <a:latin typeface="宋体"/>
                      </a:endParaRPr>
                    </a:p>
                  </a:txBody>
                  <a:tcPr marL="0" marR="0" marT="0" marB="0" anchor="ctr"/>
                </a:tc>
              </a:tr>
              <a:tr h="522058">
                <a:tc>
                  <a:txBody>
                    <a:bodyPr/>
                    <a:lstStyle/>
                    <a:p>
                      <a:pPr algn="ctr" fontAlgn="ctr"/>
                      <a:r>
                        <a:rPr lang="zh-CN" altLang="en-US" sz="1000" u="none" strike="noStrike">
                          <a:effectLst/>
                        </a:rPr>
                        <a:t>涨跌幅</a:t>
                      </a:r>
                      <a:r>
                        <a:rPr lang="en-US" altLang="zh-CN" sz="1000" u="none" strike="noStrike">
                          <a:effectLst/>
                        </a:rPr>
                        <a:t>(%)</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6.04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5.54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5.46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4.75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4.40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4.16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1.93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1.53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dirty="0">
                          <a:effectLst/>
                        </a:rPr>
                        <a:t>0.01 </a:t>
                      </a:r>
                      <a:endParaRPr lang="en-US" altLang="zh-CN" sz="1000" b="0" i="0" u="none" strike="noStrike" dirty="0">
                        <a:solidFill>
                          <a:srgbClr val="000000"/>
                        </a:solidFill>
                        <a:effectLst/>
                        <a:latin typeface="宋体"/>
                      </a:endParaRPr>
                    </a:p>
                  </a:txBody>
                  <a:tcPr marL="0" marR="0" marT="0" marB="0" anchor="ctr"/>
                </a:tc>
              </a:tr>
              <a:tr h="522058">
                <a:tc>
                  <a:txBody>
                    <a:bodyPr/>
                    <a:lstStyle/>
                    <a:p>
                      <a:pPr algn="ctr" fontAlgn="ctr"/>
                      <a:r>
                        <a:rPr lang="zh-CN" altLang="en-US" sz="1000" u="none" strike="noStrike">
                          <a:effectLst/>
                        </a:rPr>
                        <a:t>成交量变动</a:t>
                      </a:r>
                      <a:endParaRPr lang="zh-CN" altLang="en-US"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-12.91%</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-8.25%</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-20.51%</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-15.99%</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-19.39%</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-17.58%</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-31.53%</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-19.72%</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dirty="0">
                          <a:effectLst/>
                        </a:rPr>
                        <a:t>-30.89%</a:t>
                      </a:r>
                      <a:endParaRPr lang="en-US" altLang="zh-CN" sz="1000" b="0" i="0" u="none" strike="noStrike" dirty="0">
                        <a:solidFill>
                          <a:srgbClr val="000000"/>
                        </a:solidFill>
                        <a:effectLst/>
                        <a:latin typeface="宋体"/>
                      </a:endParaRPr>
                    </a:p>
                  </a:txBody>
                  <a:tcPr marL="0" marR="0" marT="0" marB="0" anchor="ctr"/>
                </a:tc>
              </a:tr>
              <a:tr h="522058">
                <a:tc>
                  <a:txBody>
                    <a:bodyPr/>
                    <a:lstStyle/>
                    <a:p>
                      <a:pPr algn="ctr" fontAlgn="ctr"/>
                      <a:r>
                        <a:rPr lang="zh-CN" altLang="en-US" sz="1000" u="none" strike="noStrike">
                          <a:effectLst/>
                        </a:rPr>
                        <a:t>今年以来涨跌幅</a:t>
                      </a:r>
                      <a:r>
                        <a:rPr lang="en-US" altLang="zh-CN" sz="1000" u="none" strike="noStrike">
                          <a:effectLst/>
                        </a:rPr>
                        <a:t>(%)</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3.89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16.44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24.03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-1.81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-5.97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-0.95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-0.52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a:effectLst/>
                        </a:rPr>
                        <a:t>6.17 </a:t>
                      </a:r>
                      <a:endParaRPr lang="en-US" altLang="zh-CN" sz="1000" b="0" i="0" u="none" strike="noStrike">
                        <a:solidFill>
                          <a:srgbClr val="000000"/>
                        </a:solidFill>
                        <a:effectLst/>
                        <a:latin typeface="宋体"/>
                      </a:endParaRPr>
                    </a:p>
                  </a:txBody>
                  <a:tcPr marL="0" marR="0" marT="0" marB="0" anchor="ctr"/>
                </a:tc>
                <a:tc>
                  <a:txBody>
                    <a:bodyPr/>
                    <a:lstStyle/>
                    <a:p>
                      <a:pPr algn="ctr" fontAlgn="ctr"/>
                      <a:r>
                        <a:rPr lang="en-US" altLang="zh-CN" sz="1000" u="none" strike="noStrike" dirty="0">
                          <a:effectLst/>
                        </a:rPr>
                        <a:t>4.56 </a:t>
                      </a:r>
                      <a:endParaRPr lang="en-US" altLang="zh-CN" sz="1000" b="0" i="0" u="none" strike="noStrike" dirty="0">
                        <a:solidFill>
                          <a:srgbClr val="000000"/>
                        </a:solidFill>
                        <a:effectLst/>
                        <a:latin typeface="宋体"/>
                      </a:endParaRPr>
                    </a:p>
                  </a:txBody>
                  <a:tcPr marL="0" marR="0" marT="0" marB="0" anchor="ctr"/>
                </a:tc>
              </a:tr>
            </a:tbl>
          </a:graphicData>
        </a:graphic>
      </p:graphicFrame>
    </p:spTree>
    <p:extLst>
      <p:ext uri="{BB962C8B-B14F-4D97-AF65-F5344CB8AC3E}">
        <p14:creationId xmlns:p14="http://schemas.microsoft.com/office/powerpoint/2010/main" xmlns="" val="3306103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4</a:t>
            </a:fld>
            <a:endParaRPr lang="zh-CN" altLang="en-US"/>
          </a:p>
        </p:txBody>
      </p:sp>
      <p:sp>
        <p:nvSpPr>
          <p:cNvPr id="6" name="文本框 5"/>
          <p:cNvSpPr txBox="1"/>
          <p:nvPr/>
        </p:nvSpPr>
        <p:spPr>
          <a:xfrm>
            <a:off x="395536" y="116632"/>
            <a:ext cx="4515980" cy="523220"/>
          </a:xfrm>
          <a:prstGeom prst="rect">
            <a:avLst/>
          </a:prstGeom>
          <a:noFill/>
        </p:spPr>
        <p:txBody>
          <a:bodyPr wrap="non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1.3 </a:t>
            </a:r>
            <a:r>
              <a:rPr lang="zh-CN" altLang="en-US" sz="2800" b="1" dirty="0" smtClean="0">
                <a:solidFill>
                  <a:srgbClr val="FFFF00"/>
                </a:solidFill>
                <a:latin typeface="楷体" panose="02010609060101010101" pitchFamily="49" charset="-122"/>
                <a:ea typeface="楷体" panose="02010609060101010101" pitchFamily="49" charset="-122"/>
              </a:rPr>
              <a:t>市场表现：板块涨跌幅</a:t>
            </a:r>
            <a:endParaRPr lang="zh-CN" altLang="en-US" sz="2800" b="1" dirty="0">
              <a:solidFill>
                <a:srgbClr val="FFFF00"/>
              </a:solidFill>
              <a:latin typeface="楷体" panose="02010609060101010101" pitchFamily="49" charset="-122"/>
              <a:ea typeface="楷体" panose="02010609060101010101" pitchFamily="49" charset="-122"/>
            </a:endParaRPr>
          </a:p>
        </p:txBody>
      </p:sp>
      <p:graphicFrame>
        <p:nvGraphicFramePr>
          <p:cNvPr id="7" name="图表 6"/>
          <p:cNvGraphicFramePr/>
          <p:nvPr>
            <p:extLst>
              <p:ext uri="{D42A27DB-BD31-4B8C-83A1-F6EECF244321}">
                <p14:modId xmlns:p14="http://schemas.microsoft.com/office/powerpoint/2010/main" xmlns="" val="841343487"/>
              </p:ext>
            </p:extLst>
          </p:nvPr>
        </p:nvGraphicFramePr>
        <p:xfrm>
          <a:off x="25772" y="1556792"/>
          <a:ext cx="8712968" cy="48668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图表 1"/>
          <p:cNvGraphicFramePr>
            <a:graphicFrameLocks/>
          </p:cNvGraphicFramePr>
          <p:nvPr>
            <p:extLst>
              <p:ext uri="{D42A27DB-BD31-4B8C-83A1-F6EECF244321}">
                <p14:modId xmlns:p14="http://schemas.microsoft.com/office/powerpoint/2010/main" xmlns="" val="4006518211"/>
              </p:ext>
            </p:extLst>
          </p:nvPr>
        </p:nvGraphicFramePr>
        <p:xfrm>
          <a:off x="1" y="692696"/>
          <a:ext cx="9144000" cy="568863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2953757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79512" y="692696"/>
            <a:ext cx="6408712" cy="523220"/>
          </a:xfrm>
          <a:prstGeom prst="rect">
            <a:avLst/>
          </a:prstGeom>
          <a:noFill/>
        </p:spPr>
        <p:txBody>
          <a:bodyPr wrap="square" rtlCol="0">
            <a:spAutoFit/>
          </a:bodyPr>
          <a:lstStyle/>
          <a:p>
            <a:r>
              <a:rPr lang="zh-CN" altLang="en-US" sz="2800" b="1" dirty="0" smtClean="0">
                <a:solidFill>
                  <a:schemeClr val="tx2">
                    <a:lumMod val="50000"/>
                  </a:schemeClr>
                </a:solidFill>
                <a:latin typeface="楷体" panose="02010609060101010101" pitchFamily="49" charset="-122"/>
                <a:ea typeface="楷体" panose="02010609060101010101" pitchFamily="49" charset="-122"/>
              </a:rPr>
              <a:t>个股涨跌幅前二十位两周间比较</a:t>
            </a:r>
            <a:endParaRPr lang="zh-CN" altLang="en-US" sz="2800" b="1" dirty="0">
              <a:solidFill>
                <a:schemeClr val="tx2">
                  <a:lumMod val="50000"/>
                </a:schemeClr>
              </a:solidFill>
              <a:latin typeface="楷体" panose="02010609060101010101" pitchFamily="49" charset="-122"/>
              <a:ea typeface="楷体" panose="02010609060101010101" pitchFamily="49" charset="-122"/>
            </a:endParaRPr>
          </a:p>
        </p:txBody>
      </p:sp>
      <p:sp>
        <p:nvSpPr>
          <p:cNvPr id="3" name="灯片编号占位符 2"/>
          <p:cNvSpPr>
            <a:spLocks noGrp="1"/>
          </p:cNvSpPr>
          <p:nvPr>
            <p:ph type="sldNum" sz="quarter" idx="12"/>
          </p:nvPr>
        </p:nvSpPr>
        <p:spPr/>
        <p:txBody>
          <a:bodyPr/>
          <a:lstStyle/>
          <a:p>
            <a:pPr>
              <a:defRPr/>
            </a:pPr>
            <a:fld id="{33FF8A3D-5F6C-47EA-B332-4FED93DF0873}" type="slidenum">
              <a:rPr lang="zh-CN" altLang="en-US" smtClean="0"/>
              <a:pPr>
                <a:defRPr/>
              </a:pPr>
              <a:t>5</a:t>
            </a:fld>
            <a:endParaRPr lang="zh-CN" altLang="en-US"/>
          </a:p>
        </p:txBody>
      </p:sp>
      <p:sp>
        <p:nvSpPr>
          <p:cNvPr id="4" name="文本框 3"/>
          <p:cNvSpPr txBox="1"/>
          <p:nvPr/>
        </p:nvSpPr>
        <p:spPr>
          <a:xfrm>
            <a:off x="251520" y="1124744"/>
            <a:ext cx="8496944" cy="584775"/>
          </a:xfrm>
          <a:prstGeom prst="rect">
            <a:avLst/>
          </a:prstGeom>
          <a:noFill/>
        </p:spPr>
        <p:txBody>
          <a:bodyPr wrap="square" rtlCol="0">
            <a:spAutoFit/>
          </a:bodyPr>
          <a:lstStyle/>
          <a:p>
            <a:r>
              <a:rPr lang="zh-CN" altLang="en-US" sz="1600" dirty="0">
                <a:latin typeface="楷体" panose="02010609060101010101" pitchFamily="49" charset="-122"/>
                <a:ea typeface="楷体" panose="02010609060101010101" pitchFamily="49" charset="-122"/>
              </a:rPr>
              <a:t>上周涨跌幅前二十位的股票</a:t>
            </a:r>
            <a:r>
              <a:rPr lang="zh-CN" altLang="en-US" sz="1600" dirty="0" smtClean="0">
                <a:latin typeface="楷体" panose="02010609060101010101" pitchFamily="49" charset="-122"/>
                <a:ea typeface="楷体" panose="02010609060101010101" pitchFamily="49" charset="-122"/>
              </a:rPr>
              <a:t>行业中计算机，传媒居多；</a:t>
            </a:r>
            <a:r>
              <a:rPr lang="zh-CN" altLang="en-US" sz="1600" dirty="0">
                <a:latin typeface="楷体" panose="02010609060101010101" pitchFamily="49" charset="-122"/>
                <a:ea typeface="楷体" panose="02010609060101010101" pitchFamily="49" charset="-122"/>
              </a:rPr>
              <a:t>跌幅前</a:t>
            </a:r>
            <a:r>
              <a:rPr lang="en-US" altLang="zh-CN" sz="1600" dirty="0">
                <a:latin typeface="楷体" panose="02010609060101010101" pitchFamily="49" charset="-122"/>
                <a:ea typeface="楷体" panose="02010609060101010101" pitchFamily="49" charset="-122"/>
              </a:rPr>
              <a:t>20</a:t>
            </a:r>
            <a:r>
              <a:rPr lang="zh-CN" altLang="en-US" sz="1600" dirty="0" smtClean="0">
                <a:latin typeface="楷体" panose="02010609060101010101" pitchFamily="49" charset="-122"/>
                <a:ea typeface="楷体" panose="02010609060101010101" pitchFamily="49" charset="-122"/>
              </a:rPr>
              <a:t>中行业轻工制造，化工。再前一周涨幅</a:t>
            </a:r>
            <a:r>
              <a:rPr lang="zh-CN" altLang="en-US" sz="1600" dirty="0">
                <a:latin typeface="楷体" panose="02010609060101010101" pitchFamily="49" charset="-122"/>
                <a:ea typeface="楷体" panose="02010609060101010101" pitchFamily="49" charset="-122"/>
              </a:rPr>
              <a:t>前二十位的股票计算机，传媒，机械设备居多；跌幅前</a:t>
            </a:r>
            <a:r>
              <a:rPr lang="en-US" altLang="zh-CN" sz="1600" dirty="0">
                <a:latin typeface="楷体" panose="02010609060101010101" pitchFamily="49" charset="-122"/>
                <a:ea typeface="楷体" panose="02010609060101010101" pitchFamily="49" charset="-122"/>
              </a:rPr>
              <a:t>20</a:t>
            </a:r>
            <a:r>
              <a:rPr lang="zh-CN" altLang="en-US" sz="1600" dirty="0">
                <a:latin typeface="楷体" panose="02010609060101010101" pitchFamily="49" charset="-122"/>
                <a:ea typeface="楷体" panose="02010609060101010101" pitchFamily="49" charset="-122"/>
              </a:rPr>
              <a:t>中分布较广。</a:t>
            </a:r>
          </a:p>
        </p:txBody>
      </p:sp>
      <p:sp>
        <p:nvSpPr>
          <p:cNvPr id="8" name="文本框 7"/>
          <p:cNvSpPr txBox="1"/>
          <p:nvPr/>
        </p:nvSpPr>
        <p:spPr>
          <a:xfrm>
            <a:off x="395536" y="116632"/>
            <a:ext cx="4515980" cy="523220"/>
          </a:xfrm>
          <a:prstGeom prst="rect">
            <a:avLst/>
          </a:prstGeom>
          <a:noFill/>
        </p:spPr>
        <p:txBody>
          <a:bodyPr wrap="non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1.4 </a:t>
            </a:r>
            <a:r>
              <a:rPr lang="zh-CN" altLang="en-US" sz="2800" b="1" dirty="0" smtClean="0">
                <a:solidFill>
                  <a:srgbClr val="FFFF00"/>
                </a:solidFill>
                <a:latin typeface="楷体" panose="02010609060101010101" pitchFamily="49" charset="-122"/>
                <a:ea typeface="楷体" panose="02010609060101010101" pitchFamily="49" charset="-122"/>
              </a:rPr>
              <a:t>市场表现：领涨领跌股</a:t>
            </a:r>
            <a:endParaRPr lang="zh-CN" altLang="en-US" sz="2800" b="1" i="1" dirty="0">
              <a:solidFill>
                <a:srgbClr val="FFFF00"/>
              </a:solidFill>
              <a:latin typeface="楷体" panose="02010609060101010101" pitchFamily="49" charset="-122"/>
              <a:ea typeface="楷体" panose="02010609060101010101" pitchFamily="49" charset="-122"/>
            </a:endParaRPr>
          </a:p>
        </p:txBody>
      </p:sp>
      <p:graphicFrame>
        <p:nvGraphicFramePr>
          <p:cNvPr id="2" name="表格 1"/>
          <p:cNvGraphicFramePr>
            <a:graphicFrameLocks noGrp="1"/>
          </p:cNvGraphicFramePr>
          <p:nvPr>
            <p:extLst>
              <p:ext uri="{D42A27DB-BD31-4B8C-83A1-F6EECF244321}">
                <p14:modId xmlns:p14="http://schemas.microsoft.com/office/powerpoint/2010/main" xmlns="" val="1058360042"/>
              </p:ext>
            </p:extLst>
          </p:nvPr>
        </p:nvGraphicFramePr>
        <p:xfrm>
          <a:off x="251520" y="1988840"/>
          <a:ext cx="8856984" cy="4259570"/>
        </p:xfrm>
        <a:graphic>
          <a:graphicData uri="http://schemas.openxmlformats.org/drawingml/2006/table">
            <a:tbl>
              <a:tblPr/>
              <a:tblGrid>
                <a:gridCol w="974163"/>
                <a:gridCol w="834998"/>
                <a:gridCol w="950970"/>
                <a:gridCol w="1344325"/>
                <a:gridCol w="144016"/>
                <a:gridCol w="1167414"/>
                <a:gridCol w="834998"/>
                <a:gridCol w="1021924"/>
                <a:gridCol w="1584176"/>
              </a:tblGrid>
              <a:tr h="247650">
                <a:tc gridSpan="4">
                  <a:txBody>
                    <a:bodyPr/>
                    <a:lstStyle/>
                    <a:p>
                      <a:pPr algn="ctr" fontAlgn="ctr"/>
                      <a:r>
                        <a:rPr lang="zh-CN" altLang="en-US" sz="1400" b="0" i="0" u="none" strike="noStrike" dirty="0">
                          <a:solidFill>
                            <a:srgbClr val="000000"/>
                          </a:solidFill>
                          <a:effectLst/>
                          <a:latin typeface="楷体" panose="02010609060101010101" pitchFamily="49" charset="-122"/>
                          <a:ea typeface="楷体" panose="02010609060101010101" pitchFamily="49" charset="-122"/>
                        </a:rPr>
                        <a:t>涨幅</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前</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20</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4">
                  <a:txBody>
                    <a:bodyPr/>
                    <a:lstStyle/>
                    <a:p>
                      <a:pPr algn="ctr" fontAlgn="ctr"/>
                      <a:r>
                        <a:rPr lang="zh-CN" altLang="en-US" sz="1400" b="0" i="0" u="none" strike="noStrike" dirty="0">
                          <a:solidFill>
                            <a:srgbClr val="000000"/>
                          </a:solidFill>
                          <a:effectLst/>
                          <a:latin typeface="楷体" panose="02010609060101010101" pitchFamily="49" charset="-122"/>
                          <a:ea typeface="楷体" panose="02010609060101010101" pitchFamily="49" charset="-122"/>
                        </a:rPr>
                        <a:t>跌幅</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前</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20</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71450">
                <a:tc>
                  <a:txBody>
                    <a:bodyPr/>
                    <a:lstStyle/>
                    <a:p>
                      <a:pPr algn="ctr" fontAlgn="ctr"/>
                      <a:r>
                        <a:rPr lang="zh-CN" altLang="en-US" sz="1100" b="0" i="0" u="none" strike="noStrike" dirty="0">
                          <a:solidFill>
                            <a:srgbClr val="000000"/>
                          </a:solidFill>
                          <a:effectLst/>
                          <a:latin typeface="宋体"/>
                        </a:rPr>
                        <a:t>证券代码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dirty="0">
                          <a:solidFill>
                            <a:srgbClr val="000000"/>
                          </a:solidFill>
                          <a:effectLst/>
                          <a:latin typeface="宋体"/>
                        </a:rPr>
                        <a:t>证券简称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dirty="0">
                          <a:solidFill>
                            <a:srgbClr val="000000"/>
                          </a:solidFill>
                          <a:effectLst/>
                          <a:latin typeface="宋体"/>
                        </a:rPr>
                        <a:t>周涨跌幅</a:t>
                      </a:r>
                      <a:br>
                        <a:rPr lang="zh-CN" altLang="en-US" sz="1100" b="0" i="0" u="none" strike="noStrike" dirty="0">
                          <a:solidFill>
                            <a:srgbClr val="000000"/>
                          </a:solidFill>
                          <a:effectLst/>
                          <a:latin typeface="宋体"/>
                        </a:rPr>
                      </a:br>
                      <a:r>
                        <a:rPr lang="en-US" altLang="zh-CN" sz="1100" b="0" i="0" u="none" strike="noStrike" dirty="0">
                          <a:solidFill>
                            <a:srgbClr val="000000"/>
                          </a:solidFill>
                          <a:effectLst/>
                          <a:latin typeface="宋体"/>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申万行业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zh-CN" altLang="en-US" sz="1100" b="0" i="0" u="none" strike="noStrike" dirty="0">
                          <a:solidFill>
                            <a:srgbClr val="000000"/>
                          </a:solidFill>
                          <a:effectLst/>
                          <a:latin typeface="宋体"/>
                        </a:rPr>
                        <a:t>证券代码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证券简称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周涨跌幅</a:t>
                      </a:r>
                      <a:br>
                        <a:rPr lang="zh-CN" altLang="en-US" sz="1100" b="0" i="0" u="none" strike="noStrike">
                          <a:solidFill>
                            <a:srgbClr val="000000"/>
                          </a:solidFill>
                          <a:effectLst/>
                          <a:latin typeface="宋体"/>
                        </a:rPr>
                      </a:br>
                      <a:r>
                        <a:rPr lang="en-US" altLang="zh-CN" sz="1100" b="0" i="0" u="none" strike="noStrike">
                          <a:solidFill>
                            <a:srgbClr val="000000"/>
                          </a:solidFill>
                          <a:effectLst/>
                          <a:latin typeface="宋体"/>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申万行业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980">
                <a:tc>
                  <a:txBody>
                    <a:bodyPr/>
                    <a:lstStyle/>
                    <a:p>
                      <a:pPr algn="l" fontAlgn="t"/>
                      <a:r>
                        <a:rPr lang="en-US" sz="1100" b="0" i="0" u="none" strike="noStrike" dirty="0">
                          <a:solidFill>
                            <a:srgbClr val="000000"/>
                          </a:solidFill>
                          <a:effectLst/>
                          <a:latin typeface="宋体"/>
                        </a:rPr>
                        <a:t>603799.SH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华友钴业</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61.1157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有色金属</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dirty="0">
                          <a:solidFill>
                            <a:srgbClr val="000000"/>
                          </a:solidFill>
                          <a:effectLst/>
                          <a:latin typeface="宋体"/>
                        </a:rPr>
                        <a:t>603600.SH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永艺股份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-16.9920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轻工制造</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300364.SZ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中文在线</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61.0714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603899.SH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晨光文具</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-16.0843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轻工制造</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600318.SH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巢东股份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61.0390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建筑材料</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603611.SH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诺力股份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-14.7735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机械设备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300033.SZ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同花顺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35.8066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603686.SH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龙马环卫</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-12.9360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机械设备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US" sz="1100" b="0" i="0" u="none" strike="noStrike">
                          <a:solidFill>
                            <a:srgbClr val="000000"/>
                          </a:solidFill>
                          <a:effectLst/>
                          <a:latin typeface="宋体"/>
                        </a:rPr>
                        <a:t>601519.SH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大智慧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35.7938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603698.SH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航天工程</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-10.9037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建筑装饰</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600865.SH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百大集团</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34.9323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商业贸易</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300418.SZ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昆仑万维</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-10.1505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300378.SZ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鼎捷软件</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34.2878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600163.SH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100" b="0" i="0" u="none" strike="noStrike">
                          <a:solidFill>
                            <a:srgbClr val="000000"/>
                          </a:solidFill>
                          <a:effectLst/>
                          <a:latin typeface="宋体"/>
                        </a:rPr>
                        <a:t>*ST</a:t>
                      </a:r>
                      <a:r>
                        <a:rPr lang="zh-CN" altLang="en-US" sz="1100" b="0" i="0" u="none" strike="noStrike">
                          <a:solidFill>
                            <a:srgbClr val="000000"/>
                          </a:solidFill>
                          <a:effectLst/>
                          <a:latin typeface="宋体"/>
                        </a:rPr>
                        <a:t>南纸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-9.9458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轻工制造</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002072.SZ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凯瑞德</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33.4081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纺织服装</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002066.SZ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瑞泰科技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-9.4253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建筑材料</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US" sz="1100" b="0" i="0" u="none" strike="noStrike">
                          <a:solidFill>
                            <a:srgbClr val="000000"/>
                          </a:solidFill>
                          <a:effectLst/>
                          <a:latin typeface="宋体"/>
                        </a:rPr>
                        <a:t>000910.SZ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大亚科技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33.2121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轻工制造</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300304.SZ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云意电气</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-9.2315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汽车</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300166.SZ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东方国信</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32.8557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000806.SZ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银河投资</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-7.9114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电气设备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US" sz="1100" b="0" i="0" u="none" strike="noStrike">
                          <a:solidFill>
                            <a:srgbClr val="000000"/>
                          </a:solidFill>
                          <a:effectLst/>
                          <a:latin typeface="宋体"/>
                        </a:rPr>
                        <a:t>300104.SZ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乐视网</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31.6894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000059.SZ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华锦股份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-7.8141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002095.SZ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生意宝</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31.6494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603558.SH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健盛集团</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-7.6786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纺织服装</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600767.SH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运盛实业</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29.1592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房地产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002734.SZ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利民股份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-7.4539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600060.SH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海信电器</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27.6495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家用电器</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600155.SH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宝硕股份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-7.3826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000717.SZ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韶钢松山</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26.9592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钢铁</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300415.SZ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伊之密</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-7.3438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机械设备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000046.SZ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泛海控股</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26.0755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房地产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600576.SH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万好万家</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-7.3132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房地产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US" sz="1100" b="0" i="0" u="none" strike="noStrike">
                          <a:solidFill>
                            <a:srgbClr val="000000"/>
                          </a:solidFill>
                          <a:effectLst/>
                          <a:latin typeface="宋体"/>
                        </a:rPr>
                        <a:t>002364.SZ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中恒电气</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25.7569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电气设备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002323.SZ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中联电气</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-7.3044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电气设备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US" sz="1100" b="0" i="0" u="none" strike="noStrike">
                          <a:solidFill>
                            <a:srgbClr val="000000"/>
                          </a:solidFill>
                          <a:effectLst/>
                          <a:latin typeface="宋体"/>
                        </a:rPr>
                        <a:t>002462.SZ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嘉事堂</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25.3434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医药生物</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600282.SH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南钢股份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-7.2917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钢铁</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US" sz="1100" b="0" i="0" u="none" strike="noStrike">
                          <a:solidFill>
                            <a:srgbClr val="000000"/>
                          </a:solidFill>
                          <a:effectLst/>
                          <a:latin typeface="宋体"/>
                        </a:rPr>
                        <a:t>600518.SH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康美药业</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24.5086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医药生物</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600291.SH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西水股份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-7.1587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US" sz="1100" b="0" i="0" u="none" strike="noStrike">
                          <a:solidFill>
                            <a:srgbClr val="000000"/>
                          </a:solidFill>
                          <a:effectLst/>
                          <a:latin typeface="宋体"/>
                        </a:rPr>
                        <a:t>300208.SZ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恒顺电气</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23.6527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电气设备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宋体"/>
                        </a:rPr>
                        <a:t>300353.SZ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东土科技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-7.0116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通信</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844" y="119698"/>
            <a:ext cx="485778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2.1 </a:t>
            </a:r>
            <a:r>
              <a:rPr lang="zh-CN" altLang="en-US" sz="2800" b="1" dirty="0" smtClean="0">
                <a:solidFill>
                  <a:srgbClr val="FFFF00"/>
                </a:solidFill>
                <a:latin typeface="楷体" panose="02010609060101010101" pitchFamily="49" charset="-122"/>
                <a:ea typeface="楷体" panose="02010609060101010101" pitchFamily="49" charset="-122"/>
              </a:rPr>
              <a:t>信托公布净值</a:t>
            </a:r>
          </a:p>
        </p:txBody>
      </p:sp>
      <p:sp>
        <p:nvSpPr>
          <p:cNvPr id="4" name="TextBox 3"/>
          <p:cNvSpPr txBox="1"/>
          <p:nvPr/>
        </p:nvSpPr>
        <p:spPr>
          <a:xfrm>
            <a:off x="0" y="642918"/>
            <a:ext cx="8215370" cy="5509200"/>
          </a:xfrm>
          <a:prstGeom prst="rect">
            <a:avLst/>
          </a:prstGeom>
          <a:noFill/>
        </p:spPr>
        <p:txBody>
          <a:bodyPr wrap="square" rtlCol="0">
            <a:spAutoFit/>
          </a:bodyPr>
          <a:lstStyle/>
          <a:p>
            <a:pPr>
              <a:buFont typeface="Arial" pitchFamily="34" charset="0"/>
              <a:buChar char="•"/>
            </a:pP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沃胜一期</a:t>
            </a:r>
            <a:r>
              <a:rPr lang="en-US" altLang="zh-CN" sz="2400" b="1" dirty="0">
                <a:solidFill>
                  <a:schemeClr val="accent2">
                    <a:lumMod val="75000"/>
                  </a:schemeClr>
                </a:solidFill>
                <a:latin typeface="楷体" panose="02010609060101010101" pitchFamily="49" charset="-122"/>
                <a:ea typeface="楷体" panose="02010609060101010101" pitchFamily="49" charset="-122"/>
              </a:rPr>
              <a:t>2</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月</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06</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日信托公布净值为</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187.21</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，今年以来增长率</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14.41%.</a:t>
            </a:r>
          </a:p>
          <a:p>
            <a:pPr>
              <a:buFont typeface="Arial" pitchFamily="34" charset="0"/>
              <a:buChar char="•"/>
            </a:pP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沃胜二期</a:t>
            </a:r>
            <a:r>
              <a:rPr lang="en-US" altLang="zh-CN" sz="2400" b="1" dirty="0">
                <a:solidFill>
                  <a:schemeClr val="accent2">
                    <a:lumMod val="75000"/>
                  </a:schemeClr>
                </a:solidFill>
                <a:latin typeface="楷体" panose="02010609060101010101" pitchFamily="49" charset="-122"/>
                <a:ea typeface="楷体" panose="02010609060101010101" pitchFamily="49" charset="-122"/>
              </a:rPr>
              <a:t>2</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月</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06</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日</a:t>
            </a:r>
            <a:r>
              <a:rPr lang="zh-CN" altLang="en-US" sz="2400" b="1" dirty="0">
                <a:solidFill>
                  <a:schemeClr val="accent2">
                    <a:lumMod val="75000"/>
                  </a:schemeClr>
                </a:solidFill>
                <a:latin typeface="楷体" panose="02010609060101010101" pitchFamily="49" charset="-122"/>
                <a:ea typeface="楷体" panose="02010609060101010101" pitchFamily="49" charset="-122"/>
              </a:rPr>
              <a:t>信</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托公布净值为</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106.99</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（累计净值</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156.02</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），今年以来增长率</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21.77%.</a:t>
            </a:r>
          </a:p>
          <a:p>
            <a:pPr>
              <a:buFont typeface="Arial" pitchFamily="34" charset="0"/>
              <a:buChar char="•"/>
            </a:pPr>
            <a:r>
              <a:rPr lang="zh-CN" altLang="en-US" sz="2400" b="1" dirty="0">
                <a:solidFill>
                  <a:schemeClr val="accent2">
                    <a:lumMod val="75000"/>
                  </a:schemeClr>
                </a:solidFill>
                <a:latin typeface="楷体" panose="02010609060101010101" pitchFamily="49" charset="-122"/>
                <a:ea typeface="楷体" panose="02010609060101010101" pitchFamily="49" charset="-122"/>
              </a:rPr>
              <a:t>沃</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胜</a:t>
            </a:r>
            <a:r>
              <a:rPr lang="zh-CN" altLang="en-US" sz="2400" b="1" dirty="0">
                <a:solidFill>
                  <a:schemeClr val="accent2">
                    <a:lumMod val="75000"/>
                  </a:schemeClr>
                </a:solidFill>
                <a:latin typeface="楷体" panose="02010609060101010101" pitchFamily="49" charset="-122"/>
                <a:ea typeface="楷体" panose="02010609060101010101" pitchFamily="49" charset="-122"/>
              </a:rPr>
              <a:t>三</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期</a:t>
            </a:r>
            <a:r>
              <a:rPr lang="en-US" altLang="zh-CN" sz="2400" b="1" dirty="0">
                <a:solidFill>
                  <a:schemeClr val="accent2">
                    <a:lumMod val="75000"/>
                  </a:schemeClr>
                </a:solidFill>
                <a:latin typeface="楷体" panose="02010609060101010101" pitchFamily="49" charset="-122"/>
                <a:ea typeface="楷体" panose="02010609060101010101" pitchFamily="49" charset="-122"/>
              </a:rPr>
              <a:t>2</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月</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06</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日</a:t>
            </a:r>
            <a:r>
              <a:rPr lang="zh-CN" altLang="en-US" sz="2400" b="1" dirty="0">
                <a:solidFill>
                  <a:schemeClr val="accent2">
                    <a:lumMod val="75000"/>
                  </a:schemeClr>
                </a:solidFill>
                <a:latin typeface="楷体" panose="02010609060101010101" pitchFamily="49" charset="-122"/>
                <a:ea typeface="楷体" panose="02010609060101010101" pitchFamily="49" charset="-122"/>
              </a:rPr>
              <a:t>信托公布净值</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为</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115.83</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a:t>
            </a:r>
            <a:r>
              <a:rPr lang="zh-CN" altLang="en-US" sz="2400" b="1" dirty="0">
                <a:solidFill>
                  <a:schemeClr val="accent2">
                    <a:lumMod val="75000"/>
                  </a:schemeClr>
                </a:solidFill>
                <a:latin typeface="楷体" panose="02010609060101010101" pitchFamily="49" charset="-122"/>
                <a:ea typeface="楷体" panose="02010609060101010101" pitchFamily="49" charset="-122"/>
              </a:rPr>
              <a:t>今年以来</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增长率</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13.6%.</a:t>
            </a:r>
          </a:p>
          <a:p>
            <a:pPr>
              <a:buFont typeface="Arial" pitchFamily="34" charset="0"/>
              <a:buChar char="•"/>
            </a:pP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沃胜五期</a:t>
            </a:r>
            <a:r>
              <a:rPr lang="en-US" altLang="zh-CN" sz="2400" b="1" dirty="0">
                <a:solidFill>
                  <a:schemeClr val="accent2">
                    <a:lumMod val="75000"/>
                  </a:schemeClr>
                </a:solidFill>
                <a:latin typeface="楷体" panose="02010609060101010101" pitchFamily="49" charset="-122"/>
                <a:ea typeface="楷体" panose="02010609060101010101" pitchFamily="49" charset="-122"/>
              </a:rPr>
              <a:t>2</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月</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06</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日</a:t>
            </a:r>
            <a:r>
              <a:rPr lang="zh-CN" altLang="en-US" sz="2400" b="1" dirty="0">
                <a:solidFill>
                  <a:schemeClr val="accent2">
                    <a:lumMod val="75000"/>
                  </a:schemeClr>
                </a:solidFill>
                <a:latin typeface="楷体" panose="02010609060101010101" pitchFamily="49" charset="-122"/>
                <a:ea typeface="楷体" panose="02010609060101010101" pitchFamily="49" charset="-122"/>
              </a:rPr>
              <a:t>信</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托公布净值为</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128.76</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，今年以来增长率</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9.48%.</a:t>
            </a:r>
          </a:p>
          <a:p>
            <a:pPr>
              <a:buFont typeface="Arial" pitchFamily="34" charset="0"/>
              <a:buChar char="•"/>
            </a:pP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沃胜六期</a:t>
            </a:r>
            <a:r>
              <a:rPr lang="en-US" altLang="zh-CN" sz="2400" b="1" dirty="0">
                <a:solidFill>
                  <a:schemeClr val="accent2">
                    <a:lumMod val="75000"/>
                  </a:schemeClr>
                </a:solidFill>
                <a:latin typeface="楷体" panose="02010609060101010101" pitchFamily="49" charset="-122"/>
                <a:ea typeface="楷体" panose="02010609060101010101" pitchFamily="49" charset="-122"/>
              </a:rPr>
              <a:t>2</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月</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06</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日</a:t>
            </a:r>
            <a:r>
              <a:rPr lang="zh-CN" altLang="en-US" sz="2400" b="1" dirty="0">
                <a:solidFill>
                  <a:schemeClr val="accent2">
                    <a:lumMod val="75000"/>
                  </a:schemeClr>
                </a:solidFill>
                <a:latin typeface="楷体" panose="02010609060101010101" pitchFamily="49" charset="-122"/>
                <a:ea typeface="楷体" panose="02010609060101010101" pitchFamily="49" charset="-122"/>
              </a:rPr>
              <a:t>信</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托公布净值为</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127.94</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，今年以来增长率</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8.76%.</a:t>
            </a:r>
          </a:p>
          <a:p>
            <a:pPr>
              <a:buFont typeface="Arial" pitchFamily="34" charset="0"/>
              <a:buChar char="•"/>
            </a:pPr>
            <a:endParaRPr lang="en-US" altLang="zh-CN" sz="2200" b="1" dirty="0" smtClean="0">
              <a:solidFill>
                <a:schemeClr val="accent2">
                  <a:lumMod val="75000"/>
                </a:schemeClr>
              </a:solidFill>
              <a:latin typeface="楷体" panose="02010609060101010101" pitchFamily="49" charset="-122"/>
              <a:ea typeface="楷体" panose="02010609060101010101" pitchFamily="49" charset="-122"/>
            </a:endParaRPr>
          </a:p>
          <a:p>
            <a:pPr>
              <a:buFont typeface="Arial" pitchFamily="34" charset="0"/>
              <a:buChar char="•"/>
            </a:pPr>
            <a:endParaRPr lang="en-US" altLang="zh-CN" sz="2400" b="1" dirty="0" smtClean="0">
              <a:solidFill>
                <a:schemeClr val="accent2">
                  <a:lumMod val="75000"/>
                </a:schemeClr>
              </a:solidFill>
              <a:latin typeface="楷体" panose="02010609060101010101" pitchFamily="49" charset="-122"/>
              <a:ea typeface="楷体" panose="02010609060101010101" pitchFamily="49" charset="-122"/>
            </a:endParaRPr>
          </a:p>
          <a:p>
            <a:pPr>
              <a:buFont typeface="Arial" pitchFamily="34" charset="0"/>
              <a:buChar char="•"/>
            </a:pPr>
            <a:endParaRPr lang="en-US" altLang="zh-CN" sz="2400" b="1" dirty="0" smtClean="0">
              <a:solidFill>
                <a:schemeClr val="accent2">
                  <a:lumMod val="75000"/>
                </a:schemeClr>
              </a:solidFill>
              <a:latin typeface="楷体" panose="02010609060101010101" pitchFamily="49" charset="-122"/>
              <a:ea typeface="楷体" panose="02010609060101010101" pitchFamily="49" charset="-122"/>
            </a:endParaRPr>
          </a:p>
          <a:p>
            <a:pPr>
              <a:buFont typeface="Arial" pitchFamily="34" charset="0"/>
              <a:buChar char="•"/>
            </a:pPr>
            <a:endParaRPr lang="en-US" altLang="zh-CN" sz="2400" b="1" dirty="0" smtClean="0">
              <a:solidFill>
                <a:schemeClr val="accent2">
                  <a:lumMod val="75000"/>
                </a:schemeClr>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6</a:t>
            </a:fld>
            <a:endParaRPr lang="zh-CN" altLang="en-US"/>
          </a:p>
        </p:txBody>
      </p:sp>
    </p:spTree>
    <p:extLst>
      <p:ext uri="{BB962C8B-B14F-4D97-AF65-F5344CB8AC3E}">
        <p14:creationId xmlns:p14="http://schemas.microsoft.com/office/powerpoint/2010/main" xmlns="" val="3669642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7</a:t>
            </a:fld>
            <a:endParaRPr lang="zh-CN" altLang="en-US"/>
          </a:p>
        </p:txBody>
      </p:sp>
      <p:sp>
        <p:nvSpPr>
          <p:cNvPr id="3" name="TextBox 2"/>
          <p:cNvSpPr txBox="1"/>
          <p:nvPr/>
        </p:nvSpPr>
        <p:spPr>
          <a:xfrm>
            <a:off x="142844" y="119698"/>
            <a:ext cx="485778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2.2 </a:t>
            </a:r>
            <a:r>
              <a:rPr lang="zh-CN" altLang="en-US" sz="2800" b="1" dirty="0" smtClean="0">
                <a:solidFill>
                  <a:srgbClr val="FFFF00"/>
                </a:solidFill>
                <a:latin typeface="楷体" panose="02010609060101010101" pitchFamily="49" charset="-122"/>
                <a:ea typeface="楷体" panose="02010609060101010101" pitchFamily="49" charset="-122"/>
              </a:rPr>
              <a:t>沃胜一期私募排排网排名</a:t>
            </a:r>
          </a:p>
        </p:txBody>
      </p:sp>
      <p:pic>
        <p:nvPicPr>
          <p:cNvPr id="2050" name="Picture 2" descr="C:\Users\Guest\Desktop\工作计划\沃胜周报\2015年02月16日\排名\1期.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44" y="764704"/>
            <a:ext cx="9142755" cy="547260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72312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8</a:t>
            </a:fld>
            <a:endParaRPr lang="zh-CN" altLang="en-US"/>
          </a:p>
        </p:txBody>
      </p:sp>
      <p:sp>
        <p:nvSpPr>
          <p:cNvPr id="3" name="TextBox 2"/>
          <p:cNvSpPr txBox="1"/>
          <p:nvPr/>
        </p:nvSpPr>
        <p:spPr>
          <a:xfrm>
            <a:off x="142844" y="119698"/>
            <a:ext cx="485778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2.2 </a:t>
            </a:r>
            <a:r>
              <a:rPr lang="zh-CN" altLang="en-US" sz="2800" b="1" dirty="0" smtClean="0">
                <a:solidFill>
                  <a:srgbClr val="FFFF00"/>
                </a:solidFill>
                <a:latin typeface="楷体" panose="02010609060101010101" pitchFamily="49" charset="-122"/>
                <a:ea typeface="楷体" panose="02010609060101010101" pitchFamily="49" charset="-122"/>
              </a:rPr>
              <a:t>沃胜二期私募排排网排名</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658500"/>
            <a:ext cx="9144001" cy="550680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934997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9</a:t>
            </a:fld>
            <a:endParaRPr lang="zh-CN" altLang="en-US"/>
          </a:p>
        </p:txBody>
      </p:sp>
      <p:sp>
        <p:nvSpPr>
          <p:cNvPr id="3" name="TextBox 2"/>
          <p:cNvSpPr txBox="1"/>
          <p:nvPr/>
        </p:nvSpPr>
        <p:spPr>
          <a:xfrm>
            <a:off x="142844" y="119698"/>
            <a:ext cx="485778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2.2 </a:t>
            </a:r>
            <a:r>
              <a:rPr lang="zh-CN" altLang="en-US" sz="2800" b="1" dirty="0" smtClean="0">
                <a:solidFill>
                  <a:srgbClr val="FFFF00"/>
                </a:solidFill>
                <a:latin typeface="楷体" panose="02010609060101010101" pitchFamily="49" charset="-122"/>
                <a:ea typeface="楷体" panose="02010609060101010101" pitchFamily="49" charset="-122"/>
              </a:rPr>
              <a:t>沃胜三期私募排排网排名</a:t>
            </a:r>
          </a:p>
        </p:txBody>
      </p:sp>
      <p:pic>
        <p:nvPicPr>
          <p:cNvPr id="3074" name="Picture 2" descr="C:\Users\Guest\Desktop\工作计划\沃胜周报\2015年02月16日\排名\3期.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764704"/>
            <a:ext cx="9144000" cy="552080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42231808"/>
      </p:ext>
    </p:extLst>
  </p:cSld>
  <p:clrMapOvr>
    <a:masterClrMapping/>
  </p:clrMapOvr>
  <p:timing>
    <p:tnLst>
      <p:par>
        <p:cTn id="1" dur="indefinite" restart="never" nodeType="tmRoot"/>
      </p:par>
    </p:tnLst>
  </p:timing>
</p:sld>
</file>

<file path=ppt/theme/theme1.xml><?xml version="1.0" encoding="utf-8"?>
<a:theme xmlns:a="http://schemas.openxmlformats.org/drawingml/2006/main" name="沃胜资产管理[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沃胜资产管理[1]</Template>
  <TotalTime>11099</TotalTime>
  <Words>910</Words>
  <Application>Microsoft Office PowerPoint</Application>
  <PresentationFormat>全屏显示(4:3)</PresentationFormat>
  <Paragraphs>267</Paragraphs>
  <Slides>12</Slides>
  <Notes>3</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沃胜资产管理[1]</vt:lpstr>
      <vt:lpstr>沃胜资产管理</vt:lpstr>
      <vt:lpstr>幻灯片 2</vt:lpstr>
      <vt:lpstr>幻灯片 3</vt:lpstr>
      <vt:lpstr>幻灯片 4</vt:lpstr>
      <vt:lpstr>幻灯片 5</vt:lpstr>
      <vt:lpstr>幻灯片 6</vt:lpstr>
      <vt:lpstr>幻灯片 7</vt:lpstr>
      <vt:lpstr>幻灯片 8</vt:lpstr>
      <vt:lpstr>幻灯片 9</vt:lpstr>
      <vt:lpstr>幻灯片 10</vt:lpstr>
      <vt:lpstr>幻灯片 11</vt:lpstr>
      <vt:lpstr>谢     谢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沃胜资产管理</dc:title>
  <dc:creator>snoy</dc:creator>
  <cp:lastModifiedBy>user</cp:lastModifiedBy>
  <cp:revision>1002</cp:revision>
  <dcterms:created xsi:type="dcterms:W3CDTF">2011-05-02T03:10:03Z</dcterms:created>
  <dcterms:modified xsi:type="dcterms:W3CDTF">2015-02-16T07:45:02Z</dcterms:modified>
</cp:coreProperties>
</file>