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iagrams/layout1.xml" ContentType="application/vnd.openxmlformats-officedocument.drawingml.diagram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87" r:id="rId3"/>
    <p:sldId id="279" r:id="rId4"/>
    <p:sldId id="315" r:id="rId5"/>
    <p:sldId id="316" r:id="rId6"/>
    <p:sldId id="276" r:id="rId7"/>
    <p:sldId id="309" r:id="rId8"/>
    <p:sldId id="318" r:id="rId9"/>
    <p:sldId id="325" r:id="rId10"/>
    <p:sldId id="336" r:id="rId11"/>
    <p:sldId id="258"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521415D9-36F7-43E2-AB2F-B90AF26B5E84}">
      <p14:sectionLst xmlns:p14="http://schemas.microsoft.com/office/powerpoint/2010/main" xmlns="">
        <p14:section name="默认节" id="{B3977229-2FA0-4791-BC57-3BC05569A226}">
          <p14:sldIdLst>
            <p14:sldId id="256"/>
            <p14:sldId id="285"/>
            <p14:sldId id="332"/>
          </p14:sldIdLst>
        </p14:section>
        <p14:section name="无标题节" id="{2D9CBB03-6046-42C2-8048-C3B7FE469D9A}">
          <p14:sldIdLst/>
        </p14:section>
        <p14:section name="无标题节" id="{14972B7C-ADAD-4DB1-AA7B-5D559B3E829C}">
          <p14:sldIdLst>
            <p14:sldId id="287"/>
            <p14:sldId id="279"/>
            <p14:sldId id="315"/>
            <p14:sldId id="316"/>
            <p14:sldId id="276"/>
            <p14:sldId id="333"/>
            <p14:sldId id="304"/>
            <p14:sldId id="313"/>
            <p14:sldId id="309"/>
            <p14:sldId id="306"/>
            <p14:sldId id="308"/>
            <p14:sldId id="295"/>
            <p14:sldId id="334"/>
            <p14:sldId id="318"/>
            <p14:sldId id="321"/>
            <p14:sldId id="325"/>
            <p14:sldId id="336"/>
            <p14:sldId id="335"/>
            <p14:sldId id="330"/>
            <p14:sldId id="258"/>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吴璠" initials="吴璠"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5" autoAdjust="0"/>
    <p:restoredTop sz="82014" autoAdjust="0"/>
  </p:normalViewPr>
  <p:slideViewPr>
    <p:cSldViewPr>
      <p:cViewPr varScale="1">
        <p:scale>
          <a:sx n="57" d="100"/>
          <a:sy n="57" d="100"/>
        </p:scale>
        <p:origin x="-17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uest\Desktop\&#24037;&#20316;&#35745;&#21010;\&#27779;&#32988;&#21608;&#25253;\2014&#24180;12&#26376;26&#26085;\&#21608;&#24230;&#23439;&#35266;&#25968;&#25454;&#32479;&#35745;&#27169;&#26495;20150119.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SER\Desktop\&#26495;&#22359;&#25968;&#25454;&#27983;&#35272;&#2212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uest\Desktop\&#24037;&#20316;&#35745;&#21010;\&#27779;&#32988;&#21608;&#25253;\2015&#24180;01&#24180;26&#26085;\&#30003;&#19975;&#26495;&#22359;&#28072;&#36300;&#24133;20150119.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dministrator\Desktop\Work\&#20844;&#21496;&#25991;&#20214;\&#24037;&#20316;&#35745;&#21010;\&#27779;&#32988;&#21608;&#25253;\2015&#24180;01&#24180;26&#26085;\&#20449;&#25176;&#20928;&#20540;&#36208;&#21183;&#22270;2015012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dministrator\Desktop\Work\&#20844;&#21496;&#25991;&#20214;\&#24037;&#20316;&#35745;&#21010;\&#27779;&#32988;&#21608;&#25253;\2015&#24180;01&#24180;26&#26085;\&#20449;&#25176;&#20928;&#20540;&#36208;&#21183;&#22270;20150126.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dministrator\Desktop\Work\&#20844;&#21496;&#25991;&#20214;\&#24037;&#20316;&#35745;&#21010;\&#27779;&#32988;&#21608;&#25253;\2015&#24180;01&#24180;26&#26085;\&#20449;&#25176;&#20928;&#20540;&#36208;&#21183;&#22270;20150126.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Administrator\Desktop\Work\&#20844;&#21496;&#25991;&#20214;\&#24037;&#20316;&#35745;&#21010;\&#27779;&#32988;&#21608;&#25253;\2015&#24180;01&#24180;26&#26085;\&#20449;&#25176;&#20928;&#20540;&#36208;&#21183;&#22270;2015012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CN"/>
  <c:style val="4"/>
  <c:chart>
    <c:plotArea>
      <c:layout>
        <c:manualLayout>
          <c:layoutTarget val="inner"/>
          <c:xMode val="edge"/>
          <c:yMode val="edge"/>
          <c:x val="0.12562115325104012"/>
          <c:y val="0.12930191017789444"/>
          <c:w val="0.73788407699038661"/>
          <c:h val="0.73979148439779596"/>
        </c:manualLayout>
      </c:layout>
      <c:barChart>
        <c:barDir val="col"/>
        <c:grouping val="clustered"/>
        <c:ser>
          <c:idx val="0"/>
          <c:order val="0"/>
          <c:tx>
            <c:strRef>
              <c:f>国内与香港市场!$C$1</c:f>
              <c:strCache>
                <c:ptCount val="1"/>
                <c:pt idx="0">
                  <c:v>涨跌幅</c:v>
                </c:pt>
              </c:strCache>
            </c:strRef>
          </c:tx>
          <c:spPr>
            <a:solidFill>
              <a:srgbClr val="FF0000"/>
            </a:solidFill>
            <a:ln w="12700"/>
          </c:spPr>
          <c:cat>
            <c:strRef>
              <c:f>国内与香港市场!$B$2:$B$10</c:f>
              <c:strCache>
                <c:ptCount val="9"/>
                <c:pt idx="0">
                  <c:v>创业板指</c:v>
                </c:pt>
                <c:pt idx="1">
                  <c:v>恒生指数</c:v>
                </c:pt>
                <c:pt idx="2">
                  <c:v>中小板指</c:v>
                </c:pt>
                <c:pt idx="3">
                  <c:v>红筹指数</c:v>
                </c:pt>
                <c:pt idx="4">
                  <c:v>国企指数</c:v>
                </c:pt>
                <c:pt idx="5">
                  <c:v>上证综指</c:v>
                </c:pt>
                <c:pt idx="6">
                  <c:v>深证成指</c:v>
                </c:pt>
                <c:pt idx="7">
                  <c:v>沪深300指数</c:v>
                </c:pt>
                <c:pt idx="8">
                  <c:v>上证50指数</c:v>
                </c:pt>
              </c:strCache>
            </c:strRef>
          </c:cat>
          <c:val>
            <c:numRef>
              <c:f>国内与香港市场!$C$2:$C$10</c:f>
              <c:numCache>
                <c:formatCode>#,##0.00_ </c:formatCode>
                <c:ptCount val="9"/>
                <c:pt idx="0">
                  <c:v>3.5212603419830346</c:v>
                </c:pt>
                <c:pt idx="1">
                  <c:v>3.1</c:v>
                </c:pt>
                <c:pt idx="2">
                  <c:v>2.8102580155281656</c:v>
                </c:pt>
                <c:pt idx="3">
                  <c:v>2.8099999999999996</c:v>
                </c:pt>
                <c:pt idx="4">
                  <c:v>1.52</c:v>
                </c:pt>
                <c:pt idx="5">
                  <c:v>-0.73000000000000009</c:v>
                </c:pt>
                <c:pt idx="6">
                  <c:v>-0.83687381436011754</c:v>
                </c:pt>
                <c:pt idx="7">
                  <c:v>-1.74</c:v>
                </c:pt>
                <c:pt idx="8">
                  <c:v>-3.34</c:v>
                </c:pt>
              </c:numCache>
            </c:numRef>
          </c:val>
        </c:ser>
        <c:dLbls/>
        <c:gapWidth val="226"/>
        <c:overlap val="-100"/>
        <c:axId val="81302656"/>
        <c:axId val="81304192"/>
      </c:barChart>
      <c:barChart>
        <c:barDir val="col"/>
        <c:grouping val="clustered"/>
        <c:ser>
          <c:idx val="2"/>
          <c:order val="1"/>
          <c:tx>
            <c:v>a</c:v>
          </c:tx>
          <c:val>
            <c:numLit>
              <c:formatCode>General</c:formatCode>
              <c:ptCount val="1"/>
              <c:pt idx="0">
                <c:v>0</c:v>
              </c:pt>
            </c:numLit>
          </c:val>
        </c:ser>
        <c:ser>
          <c:idx val="3"/>
          <c:order val="2"/>
          <c:tx>
            <c:v>b</c:v>
          </c:tx>
          <c:val>
            <c:numLit>
              <c:formatCode>General</c:formatCode>
              <c:ptCount val="1"/>
              <c:pt idx="0">
                <c:v>0</c:v>
              </c:pt>
            </c:numLit>
          </c:val>
        </c:ser>
        <c:ser>
          <c:idx val="4"/>
          <c:order val="3"/>
          <c:tx>
            <c:v>c</c:v>
          </c:tx>
          <c:val>
            <c:numLit>
              <c:formatCode>General</c:formatCode>
              <c:ptCount val="1"/>
              <c:pt idx="0">
                <c:v>0</c:v>
              </c:pt>
            </c:numLit>
          </c:val>
        </c:ser>
        <c:ser>
          <c:idx val="1"/>
          <c:order val="4"/>
          <c:tx>
            <c:v>成交额变化</c:v>
          </c:tx>
          <c:spPr>
            <a:solidFill>
              <a:schemeClr val="accent1">
                <a:alpha val="50000"/>
              </a:schemeClr>
            </a:solidFill>
            <a:ln w="9525" cmpd="sng">
              <a:solidFill>
                <a:srgbClr val="00B0F0"/>
              </a:solidFill>
            </a:ln>
          </c:spPr>
          <c:cat>
            <c:strRef>
              <c:f>国内与香港市场!$B$2:$B$10</c:f>
              <c:strCache>
                <c:ptCount val="9"/>
                <c:pt idx="0">
                  <c:v>创业板指</c:v>
                </c:pt>
                <c:pt idx="1">
                  <c:v>恒生指数</c:v>
                </c:pt>
                <c:pt idx="2">
                  <c:v>中小板指</c:v>
                </c:pt>
                <c:pt idx="3">
                  <c:v>红筹指数</c:v>
                </c:pt>
                <c:pt idx="4">
                  <c:v>国企指数</c:v>
                </c:pt>
                <c:pt idx="5">
                  <c:v>上证综指</c:v>
                </c:pt>
                <c:pt idx="6">
                  <c:v>深证成指</c:v>
                </c:pt>
                <c:pt idx="7">
                  <c:v>沪深300指数</c:v>
                </c:pt>
                <c:pt idx="8">
                  <c:v>上证50指数</c:v>
                </c:pt>
              </c:strCache>
            </c:strRef>
          </c:cat>
          <c:val>
            <c:numRef>
              <c:f>国内与香港市场!$B$32:$J$32</c:f>
              <c:numCache>
                <c:formatCode>0.00%</c:formatCode>
                <c:ptCount val="9"/>
                <c:pt idx="0">
                  <c:v>0.53627385750110435</c:v>
                </c:pt>
                <c:pt idx="1">
                  <c:v>0.17219427746373042</c:v>
                </c:pt>
                <c:pt idx="2">
                  <c:v>0.50583849484606702</c:v>
                </c:pt>
                <c:pt idx="3">
                  <c:v>0.19331106191431266</c:v>
                </c:pt>
                <c:pt idx="4">
                  <c:v>0.3499366187035754</c:v>
                </c:pt>
                <c:pt idx="5">
                  <c:v>0.30606371026953338</c:v>
                </c:pt>
                <c:pt idx="6">
                  <c:v>0.28210903751488214</c:v>
                </c:pt>
                <c:pt idx="7">
                  <c:v>0.26584712908581626</c:v>
                </c:pt>
                <c:pt idx="8">
                  <c:v>0.20155133231769987</c:v>
                </c:pt>
              </c:numCache>
            </c:numRef>
          </c:val>
        </c:ser>
        <c:dLbls/>
        <c:axId val="81332480"/>
        <c:axId val="81330944"/>
      </c:barChart>
      <c:catAx>
        <c:axId val="81302656"/>
        <c:scaling>
          <c:orientation val="minMax"/>
        </c:scaling>
        <c:axPos val="b"/>
        <c:numFmt formatCode="General" sourceLinked="0"/>
        <c:tickLblPos val="nextTo"/>
        <c:crossAx val="81304192"/>
        <c:crosses val="autoZero"/>
        <c:auto val="1"/>
        <c:lblAlgn val="ctr"/>
        <c:lblOffset val="1000"/>
      </c:catAx>
      <c:valAx>
        <c:axId val="81304192"/>
        <c:scaling>
          <c:orientation val="minMax"/>
        </c:scaling>
        <c:axPos val="l"/>
        <c:majorGridlines/>
        <c:title>
          <c:tx>
            <c:rich>
              <a:bodyPr rot="0" vert="horz"/>
              <a:lstStyle/>
              <a:p>
                <a:pPr>
                  <a:defRPr/>
                </a:pPr>
                <a:r>
                  <a:rPr lang="en-US" altLang="zh-CN"/>
                  <a:t>%</a:t>
                </a:r>
                <a:endParaRPr lang="zh-CN" altLang="en-US"/>
              </a:p>
            </c:rich>
          </c:tx>
          <c:layout>
            <c:manualLayout>
              <c:xMode val="edge"/>
              <c:yMode val="edge"/>
              <c:x val="5.4026792184029532E-2"/>
              <c:y val="3.2024484485473202E-2"/>
            </c:manualLayout>
          </c:layout>
        </c:title>
        <c:numFmt formatCode="#,##0_ " sourceLinked="0"/>
        <c:tickLblPos val="nextTo"/>
        <c:txPr>
          <a:bodyPr/>
          <a:lstStyle/>
          <a:p>
            <a:pPr>
              <a:defRPr>
                <a:solidFill>
                  <a:srgbClr val="FF0000"/>
                </a:solidFill>
              </a:defRPr>
            </a:pPr>
            <a:endParaRPr lang="zh-CN"/>
          </a:p>
        </c:txPr>
        <c:crossAx val="81302656"/>
        <c:crosses val="autoZero"/>
        <c:crossBetween val="between"/>
      </c:valAx>
      <c:valAx>
        <c:axId val="81330944"/>
        <c:scaling>
          <c:orientation val="minMax"/>
        </c:scaling>
        <c:axPos val="r"/>
        <c:numFmt formatCode="0%" sourceLinked="0"/>
        <c:tickLblPos val="nextTo"/>
        <c:crossAx val="81332480"/>
        <c:crosses val="max"/>
        <c:crossBetween val="between"/>
      </c:valAx>
      <c:catAx>
        <c:axId val="81332480"/>
        <c:scaling>
          <c:orientation val="minMax"/>
        </c:scaling>
        <c:delete val="1"/>
        <c:axPos val="b"/>
        <c:numFmt formatCode="General" sourceLinked="1"/>
        <c:tickLblPos val="none"/>
        <c:crossAx val="81330944"/>
        <c:crosses val="autoZero"/>
        <c:auto val="1"/>
        <c:lblAlgn val="ctr"/>
        <c:lblOffset val="100"/>
      </c:catAx>
    </c:plotArea>
    <c:legend>
      <c:legendPos val="t"/>
      <c:legendEntry>
        <c:idx val="1"/>
        <c:delete val="1"/>
      </c:legendEntry>
      <c:legendEntry>
        <c:idx val="2"/>
        <c:delete val="1"/>
      </c:legendEntry>
      <c:legendEntry>
        <c:idx val="3"/>
        <c:delete val="1"/>
      </c:legendEntry>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zh-CN"/>
  <c:style val="4"/>
  <c:chart>
    <c:plotArea>
      <c:layout/>
      <c:barChart>
        <c:barDir val="col"/>
        <c:grouping val="clustered"/>
        <c:dLbls/>
        <c:axId val="81339520"/>
        <c:axId val="81341056"/>
      </c:barChart>
      <c:catAx>
        <c:axId val="81339520"/>
        <c:scaling>
          <c:orientation val="minMax"/>
        </c:scaling>
        <c:axPos val="b"/>
        <c:tickLblPos val="nextTo"/>
        <c:crossAx val="81341056"/>
        <c:crosses val="autoZero"/>
        <c:auto val="1"/>
        <c:lblAlgn val="ctr"/>
        <c:lblOffset val="100"/>
      </c:catAx>
      <c:valAx>
        <c:axId val="81341056"/>
        <c:scaling>
          <c:orientation val="minMax"/>
        </c:scaling>
        <c:axPos val="l"/>
        <c:majorGridlines/>
        <c:numFmt formatCode="###,###,###,##0.00" sourceLinked="1"/>
        <c:tickLblPos val="nextTo"/>
        <c:crossAx val="81339520"/>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zh-CN"/>
  <c:chart>
    <c:title>
      <c:tx>
        <c:rich>
          <a:bodyPr/>
          <a:lstStyle/>
          <a:p>
            <a:pPr>
              <a:defRPr/>
            </a:pPr>
            <a:r>
              <a:rPr lang="zh-CN" altLang="zh-CN" sz="1800" b="1" i="0" baseline="0">
                <a:effectLst/>
              </a:rPr>
              <a:t>申银板块涨跌幅</a:t>
            </a:r>
            <a:endParaRPr lang="zh-CN" altLang="zh-CN">
              <a:effectLst/>
            </a:endParaRPr>
          </a:p>
        </c:rich>
      </c:tx>
      <c:layout/>
    </c:title>
    <c:plotArea>
      <c:layout>
        <c:manualLayout>
          <c:layoutTarget val="inner"/>
          <c:xMode val="edge"/>
          <c:yMode val="edge"/>
          <c:x val="0.11268122691208254"/>
          <c:y val="0.10822398028860458"/>
          <c:w val="0.8767977716779376"/>
          <c:h val="0.6741161259672579"/>
        </c:manualLayout>
      </c:layout>
      <c:barChart>
        <c:barDir val="col"/>
        <c:grouping val="clustered"/>
        <c:ser>
          <c:idx val="0"/>
          <c:order val="0"/>
          <c:tx>
            <c:v>涨跌幅</c:v>
          </c:tx>
          <c:cat>
            <c:strRef>
              <c:f>申万板块涨跌幅20150119.xlsx!$B$35:$B$62</c:f>
              <c:strCache>
                <c:ptCount val="28"/>
                <c:pt idx="0">
                  <c:v>国防军工(申万)</c:v>
                </c:pt>
                <c:pt idx="1">
                  <c:v>纺织服装(申万)</c:v>
                </c:pt>
                <c:pt idx="2">
                  <c:v>电子(申万)</c:v>
                </c:pt>
                <c:pt idx="3">
                  <c:v>休闲服务(申万)</c:v>
                </c:pt>
                <c:pt idx="4">
                  <c:v>轻工制造(申万)</c:v>
                </c:pt>
                <c:pt idx="5">
                  <c:v>农林牧渔(申万)</c:v>
                </c:pt>
                <c:pt idx="6">
                  <c:v>有色金属(申万)</c:v>
                </c:pt>
                <c:pt idx="7">
                  <c:v>医药生物(申万)</c:v>
                </c:pt>
                <c:pt idx="8">
                  <c:v>电气设备(申万)</c:v>
                </c:pt>
                <c:pt idx="9">
                  <c:v>综合(申万)</c:v>
                </c:pt>
                <c:pt idx="10">
                  <c:v>机械设备(申万)</c:v>
                </c:pt>
                <c:pt idx="11">
                  <c:v>房地产(申万)</c:v>
                </c:pt>
                <c:pt idx="12">
                  <c:v>计算机(申万)</c:v>
                </c:pt>
                <c:pt idx="13">
                  <c:v>通信(申万)</c:v>
                </c:pt>
                <c:pt idx="14">
                  <c:v>传媒(申万)</c:v>
                </c:pt>
                <c:pt idx="15">
                  <c:v>化工(申万)</c:v>
                </c:pt>
                <c:pt idx="16">
                  <c:v>商业贸易(申万)</c:v>
                </c:pt>
                <c:pt idx="17">
                  <c:v>汽车(申万)</c:v>
                </c:pt>
                <c:pt idx="18">
                  <c:v>钢铁(申万)</c:v>
                </c:pt>
                <c:pt idx="19">
                  <c:v>建筑材料(申万)</c:v>
                </c:pt>
                <c:pt idx="20">
                  <c:v>交通运输(申万)</c:v>
                </c:pt>
                <c:pt idx="21">
                  <c:v>家用电器(申万)</c:v>
                </c:pt>
                <c:pt idx="22">
                  <c:v>公用事业(申万)</c:v>
                </c:pt>
                <c:pt idx="23">
                  <c:v>食品饮料(申万)</c:v>
                </c:pt>
                <c:pt idx="24">
                  <c:v>采掘(申万)</c:v>
                </c:pt>
                <c:pt idx="25">
                  <c:v>建筑装饰(申万)</c:v>
                </c:pt>
                <c:pt idx="26">
                  <c:v>非银金融(申万)</c:v>
                </c:pt>
                <c:pt idx="27">
                  <c:v>银行(申万)</c:v>
                </c:pt>
              </c:strCache>
            </c:strRef>
          </c:cat>
          <c:val>
            <c:numRef>
              <c:f>申万板块涨跌幅20150119.xlsx!$C$35:$C$62</c:f>
              <c:numCache>
                <c:formatCode>#,##0.0000_ ;\-#,##0.0000\ </c:formatCode>
                <c:ptCount val="28"/>
                <c:pt idx="0">
                  <c:v>5.508970999999999</c:v>
                </c:pt>
                <c:pt idx="1">
                  <c:v>4.0902680000000009</c:v>
                </c:pt>
                <c:pt idx="2">
                  <c:v>3.9899309999999999</c:v>
                </c:pt>
                <c:pt idx="3">
                  <c:v>3.7559809999999998</c:v>
                </c:pt>
                <c:pt idx="4">
                  <c:v>3.6829200000000002</c:v>
                </c:pt>
                <c:pt idx="5">
                  <c:v>3.552252999999999</c:v>
                </c:pt>
                <c:pt idx="6">
                  <c:v>3.3736419999999994</c:v>
                </c:pt>
                <c:pt idx="7">
                  <c:v>3.2717109999999998</c:v>
                </c:pt>
                <c:pt idx="8">
                  <c:v>3.1493289999999998</c:v>
                </c:pt>
                <c:pt idx="9">
                  <c:v>3.0880990000000001</c:v>
                </c:pt>
                <c:pt idx="10">
                  <c:v>3.0286840000000002</c:v>
                </c:pt>
                <c:pt idx="11">
                  <c:v>2.9965439999999997</c:v>
                </c:pt>
                <c:pt idx="12">
                  <c:v>2.7213470000000002</c:v>
                </c:pt>
                <c:pt idx="13">
                  <c:v>2.59341</c:v>
                </c:pt>
                <c:pt idx="14">
                  <c:v>2.5423279999999999</c:v>
                </c:pt>
                <c:pt idx="15">
                  <c:v>2.380007</c:v>
                </c:pt>
                <c:pt idx="16">
                  <c:v>2.1707529999999995</c:v>
                </c:pt>
                <c:pt idx="17">
                  <c:v>0.32543700000000009</c:v>
                </c:pt>
                <c:pt idx="18">
                  <c:v>0.2667770000000001</c:v>
                </c:pt>
                <c:pt idx="19">
                  <c:v>0.21597000000000002</c:v>
                </c:pt>
                <c:pt idx="20">
                  <c:v>6.3194E-2</c:v>
                </c:pt>
                <c:pt idx="21">
                  <c:v>-2.3345999999999999E-2</c:v>
                </c:pt>
                <c:pt idx="22">
                  <c:v>-1.061515</c:v>
                </c:pt>
                <c:pt idx="23">
                  <c:v>-1.2277269999999998</c:v>
                </c:pt>
                <c:pt idx="24">
                  <c:v>-2.0394159999999997</c:v>
                </c:pt>
                <c:pt idx="25">
                  <c:v>-2.138725</c:v>
                </c:pt>
                <c:pt idx="26">
                  <c:v>-3.60636</c:v>
                </c:pt>
                <c:pt idx="27">
                  <c:v>-4.712853</c:v>
                </c:pt>
              </c:numCache>
            </c:numRef>
          </c:val>
        </c:ser>
        <c:dLbls/>
        <c:axId val="81373440"/>
        <c:axId val="81375232"/>
      </c:barChart>
      <c:catAx>
        <c:axId val="81373440"/>
        <c:scaling>
          <c:orientation val="minMax"/>
        </c:scaling>
        <c:axPos val="b"/>
        <c:majorTickMark val="none"/>
        <c:tickLblPos val="nextTo"/>
        <c:crossAx val="81375232"/>
        <c:crosses val="autoZero"/>
        <c:auto val="1"/>
        <c:lblAlgn val="ctr"/>
        <c:lblOffset val="100"/>
      </c:catAx>
      <c:valAx>
        <c:axId val="81375232"/>
        <c:scaling>
          <c:orientation val="minMax"/>
        </c:scaling>
        <c:axPos val="l"/>
        <c:majorGridlines/>
        <c:numFmt formatCode="#,##0.0000_ ;\-#,##0.0000\ " sourceLinked="1"/>
        <c:majorTickMark val="none"/>
        <c:tickLblPos val="nextTo"/>
        <c:crossAx val="81373440"/>
        <c:crosses val="autoZero"/>
        <c:crossBetween val="between"/>
      </c:valAx>
      <c:dTable>
        <c:showHorzBorder val="1"/>
        <c:showVertBorder val="1"/>
        <c:showOutline val="1"/>
        <c:showKeys val="1"/>
      </c:dTable>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zh-CN"/>
  <c:chart>
    <c:title>
      <c:tx>
        <c:rich>
          <a:bodyPr/>
          <a:lstStyle/>
          <a:p>
            <a:pPr algn="ctr" rtl="0">
              <a:def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defRPr>
            </a:pP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沃胜</a:t>
            </a:r>
            <a:r>
              <a:rPr lang="zh-CN" altLang="en-US" sz="1400" b="0" i="0" u="none" strike="noStrike" kern="1200" spc="0" baseline="0">
                <a:solidFill>
                  <a:srgbClr val="FF0000"/>
                </a:solidFill>
                <a:latin typeface="楷体" panose="02010609060101010101" pitchFamily="49" charset="-122"/>
                <a:ea typeface="楷体" panose="02010609060101010101" pitchFamily="49" charset="-122"/>
                <a:cs typeface="+mn-cs"/>
              </a:rPr>
              <a:t>五</a:t>
            </a: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期仓位走势图</a:t>
            </a:r>
          </a:p>
        </c:rich>
      </c:tx>
      <c:layout/>
    </c:title>
    <c:plotArea>
      <c:layout/>
      <c:lineChart>
        <c:grouping val="standard"/>
        <c:ser>
          <c:idx val="1"/>
          <c:order val="1"/>
          <c:tx>
            <c:strRef>
              <c:f>沃胜5期每日净值!$E$1</c:f>
              <c:strCache>
                <c:ptCount val="1"/>
                <c:pt idx="0">
                  <c:v>沪深300指数相对净值</c:v>
                </c:pt>
              </c:strCache>
            </c:strRef>
          </c:tx>
          <c:marker>
            <c:symbol val="none"/>
          </c:marker>
          <c:cat>
            <c:numRef>
              <c:f>沃胜5期每日净值!$A$2:$A$79</c:f>
              <c:numCache>
                <c:formatCode>yyyy\-mm\-dd;@</c:formatCode>
                <c:ptCount val="78"/>
                <c:pt idx="0">
                  <c:v>41876</c:v>
                </c:pt>
                <c:pt idx="1">
                  <c:v>41877</c:v>
                </c:pt>
                <c:pt idx="2">
                  <c:v>41878</c:v>
                </c:pt>
                <c:pt idx="3">
                  <c:v>41879</c:v>
                </c:pt>
                <c:pt idx="4">
                  <c:v>41880</c:v>
                </c:pt>
                <c:pt idx="5">
                  <c:v>41887</c:v>
                </c:pt>
                <c:pt idx="6">
                  <c:v>41891</c:v>
                </c:pt>
                <c:pt idx="7">
                  <c:v>41892</c:v>
                </c:pt>
                <c:pt idx="8">
                  <c:v>41893</c:v>
                </c:pt>
                <c:pt idx="9">
                  <c:v>41894</c:v>
                </c:pt>
                <c:pt idx="10">
                  <c:v>41897</c:v>
                </c:pt>
                <c:pt idx="11">
                  <c:v>41898</c:v>
                </c:pt>
                <c:pt idx="12">
                  <c:v>41899</c:v>
                </c:pt>
                <c:pt idx="13">
                  <c:v>41900</c:v>
                </c:pt>
                <c:pt idx="14">
                  <c:v>41901</c:v>
                </c:pt>
                <c:pt idx="15">
                  <c:v>41904</c:v>
                </c:pt>
                <c:pt idx="16">
                  <c:v>41905</c:v>
                </c:pt>
                <c:pt idx="17">
                  <c:v>41906</c:v>
                </c:pt>
                <c:pt idx="18">
                  <c:v>41907</c:v>
                </c:pt>
                <c:pt idx="19">
                  <c:v>41908</c:v>
                </c:pt>
                <c:pt idx="20">
                  <c:v>41911</c:v>
                </c:pt>
                <c:pt idx="21">
                  <c:v>41912</c:v>
                </c:pt>
                <c:pt idx="22">
                  <c:v>41920</c:v>
                </c:pt>
                <c:pt idx="23">
                  <c:v>41921</c:v>
                </c:pt>
                <c:pt idx="24">
                  <c:v>41922</c:v>
                </c:pt>
                <c:pt idx="25">
                  <c:v>41932</c:v>
                </c:pt>
                <c:pt idx="26">
                  <c:v>41933</c:v>
                </c:pt>
                <c:pt idx="27">
                  <c:v>41934</c:v>
                </c:pt>
                <c:pt idx="28">
                  <c:v>41935</c:v>
                </c:pt>
                <c:pt idx="29">
                  <c:v>41936</c:v>
                </c:pt>
                <c:pt idx="30">
                  <c:v>41960</c:v>
                </c:pt>
                <c:pt idx="31">
                  <c:v>41961</c:v>
                </c:pt>
                <c:pt idx="32">
                  <c:v>41962</c:v>
                </c:pt>
                <c:pt idx="33">
                  <c:v>41963</c:v>
                </c:pt>
                <c:pt idx="34">
                  <c:v>41964</c:v>
                </c:pt>
                <c:pt idx="35">
                  <c:v>41967</c:v>
                </c:pt>
                <c:pt idx="36">
                  <c:v>41968</c:v>
                </c:pt>
                <c:pt idx="37">
                  <c:v>41969</c:v>
                </c:pt>
                <c:pt idx="38">
                  <c:v>41970</c:v>
                </c:pt>
                <c:pt idx="39">
                  <c:v>41971</c:v>
                </c:pt>
                <c:pt idx="40">
                  <c:v>41974</c:v>
                </c:pt>
                <c:pt idx="41">
                  <c:v>41975</c:v>
                </c:pt>
                <c:pt idx="42">
                  <c:v>41976</c:v>
                </c:pt>
                <c:pt idx="43">
                  <c:v>41977</c:v>
                </c:pt>
                <c:pt idx="44">
                  <c:v>41978</c:v>
                </c:pt>
                <c:pt idx="45">
                  <c:v>41981</c:v>
                </c:pt>
                <c:pt idx="46">
                  <c:v>41982</c:v>
                </c:pt>
                <c:pt idx="47">
                  <c:v>41983</c:v>
                </c:pt>
                <c:pt idx="48">
                  <c:v>41984</c:v>
                </c:pt>
                <c:pt idx="49">
                  <c:v>41985</c:v>
                </c:pt>
                <c:pt idx="50">
                  <c:v>41988</c:v>
                </c:pt>
                <c:pt idx="51">
                  <c:v>41989</c:v>
                </c:pt>
                <c:pt idx="52">
                  <c:v>41990</c:v>
                </c:pt>
                <c:pt idx="53">
                  <c:v>41991</c:v>
                </c:pt>
                <c:pt idx="54">
                  <c:v>41992</c:v>
                </c:pt>
                <c:pt idx="55">
                  <c:v>41995</c:v>
                </c:pt>
                <c:pt idx="56">
                  <c:v>41996</c:v>
                </c:pt>
                <c:pt idx="57">
                  <c:v>41997</c:v>
                </c:pt>
                <c:pt idx="58">
                  <c:v>41998</c:v>
                </c:pt>
                <c:pt idx="59">
                  <c:v>41999</c:v>
                </c:pt>
                <c:pt idx="60">
                  <c:v>42002</c:v>
                </c:pt>
                <c:pt idx="61">
                  <c:v>42003</c:v>
                </c:pt>
                <c:pt idx="62">
                  <c:v>42004</c:v>
                </c:pt>
                <c:pt idx="63">
                  <c:v>42009</c:v>
                </c:pt>
                <c:pt idx="64">
                  <c:v>42010</c:v>
                </c:pt>
                <c:pt idx="65">
                  <c:v>42011</c:v>
                </c:pt>
                <c:pt idx="66">
                  <c:v>42012</c:v>
                </c:pt>
                <c:pt idx="67">
                  <c:v>42013</c:v>
                </c:pt>
                <c:pt idx="68">
                  <c:v>42016</c:v>
                </c:pt>
                <c:pt idx="69">
                  <c:v>42017</c:v>
                </c:pt>
                <c:pt idx="70">
                  <c:v>42018</c:v>
                </c:pt>
                <c:pt idx="71">
                  <c:v>42019</c:v>
                </c:pt>
                <c:pt idx="72">
                  <c:v>42020</c:v>
                </c:pt>
                <c:pt idx="73">
                  <c:v>42023</c:v>
                </c:pt>
                <c:pt idx="74">
                  <c:v>42024</c:v>
                </c:pt>
                <c:pt idx="75">
                  <c:v>42025</c:v>
                </c:pt>
                <c:pt idx="76">
                  <c:v>42026</c:v>
                </c:pt>
                <c:pt idx="77">
                  <c:v>42027</c:v>
                </c:pt>
              </c:numCache>
            </c:numRef>
          </c:cat>
          <c:val>
            <c:numRef>
              <c:f>沃胜5期每日净值!$E$2:$E$79</c:f>
              <c:numCache>
                <c:formatCode>###,###,##0.0000</c:formatCode>
                <c:ptCount val="78"/>
                <c:pt idx="0">
                  <c:v>99.36999999999999</c:v>
                </c:pt>
                <c:pt idx="1">
                  <c:v>98.573848338549851</c:v>
                </c:pt>
                <c:pt idx="2">
                  <c:v>98.722424294549015</c:v>
                </c:pt>
                <c:pt idx="3">
                  <c:v>98.030356388743172</c:v>
                </c:pt>
                <c:pt idx="4">
                  <c:v>99.17591390960547</c:v>
                </c:pt>
                <c:pt idx="5">
                  <c:v>103.88267125734625</c:v>
                </c:pt>
                <c:pt idx="6">
                  <c:v>103.71153109678204</c:v>
                </c:pt>
                <c:pt idx="7">
                  <c:v>103.1690146670975</c:v>
                </c:pt>
                <c:pt idx="8">
                  <c:v>102.78818009418391</c:v>
                </c:pt>
                <c:pt idx="9">
                  <c:v>103.42031713335349</c:v>
                </c:pt>
                <c:pt idx="10">
                  <c:v>103.37073526279596</c:v>
                </c:pt>
                <c:pt idx="11">
                  <c:v>101.31688368035179</c:v>
                </c:pt>
                <c:pt idx="12">
                  <c:v>101.84964490881458</c:v>
                </c:pt>
                <c:pt idx="13">
                  <c:v>102.16087824170684</c:v>
                </c:pt>
                <c:pt idx="14">
                  <c:v>102.8627013487344</c:v>
                </c:pt>
                <c:pt idx="15">
                  <c:v>100.89931865414242</c:v>
                </c:pt>
                <c:pt idx="16">
                  <c:v>101.77058536500002</c:v>
                </c:pt>
                <c:pt idx="17">
                  <c:v>103.56902033110772</c:v>
                </c:pt>
                <c:pt idx="18">
                  <c:v>103.36123454508439</c:v>
                </c:pt>
                <c:pt idx="19">
                  <c:v>103.37124422981628</c:v>
                </c:pt>
                <c:pt idx="20">
                  <c:v>103.82074693654729</c:v>
                </c:pt>
                <c:pt idx="21">
                  <c:v>103.95600492218283</c:v>
                </c:pt>
                <c:pt idx="22">
                  <c:v>105.11793421553033</c:v>
                </c:pt>
                <c:pt idx="23">
                  <c:v>105.26943673189598</c:v>
                </c:pt>
                <c:pt idx="24">
                  <c:v>104.62618724611728</c:v>
                </c:pt>
                <c:pt idx="25">
                  <c:v>104.11391194022016</c:v>
                </c:pt>
                <c:pt idx="26">
                  <c:v>103.20964720088203</c:v>
                </c:pt>
                <c:pt idx="27">
                  <c:v>102.58404190513917</c:v>
                </c:pt>
                <c:pt idx="28">
                  <c:v>101.62103388887873</c:v>
                </c:pt>
                <c:pt idx="29">
                  <c:v>101.39920909587974</c:v>
                </c:pt>
                <c:pt idx="30">
                  <c:v>108.88081222418896</c:v>
                </c:pt>
                <c:pt idx="31">
                  <c:v>107.79141073122929</c:v>
                </c:pt>
                <c:pt idx="32">
                  <c:v>107.61356917156488</c:v>
                </c:pt>
                <c:pt idx="33">
                  <c:v>107.60830984568879</c:v>
                </c:pt>
                <c:pt idx="34">
                  <c:v>109.57444944497396</c:v>
                </c:pt>
                <c:pt idx="35">
                  <c:v>112.36541251451749</c:v>
                </c:pt>
                <c:pt idx="36">
                  <c:v>113.90516499257537</c:v>
                </c:pt>
                <c:pt idx="37">
                  <c:v>115.49386313241536</c:v>
                </c:pt>
                <c:pt idx="38">
                  <c:v>116.82871397089798</c:v>
                </c:pt>
                <c:pt idx="39">
                  <c:v>119.13301974123115</c:v>
                </c:pt>
                <c:pt idx="40">
                  <c:v>119.59927594571261</c:v>
                </c:pt>
                <c:pt idx="41">
                  <c:v>124.01575243622865</c:v>
                </c:pt>
                <c:pt idx="42">
                  <c:v>125.86538100179139</c:v>
                </c:pt>
                <c:pt idx="43">
                  <c:v>131.66768986065341</c:v>
                </c:pt>
                <c:pt idx="44">
                  <c:v>132.53861726016419</c:v>
                </c:pt>
                <c:pt idx="45">
                  <c:v>137.96742915398812</c:v>
                </c:pt>
                <c:pt idx="46">
                  <c:v>131.77635431948005</c:v>
                </c:pt>
                <c:pt idx="47">
                  <c:v>136.63838902232015</c:v>
                </c:pt>
                <c:pt idx="48">
                  <c:v>135.0040110924113</c:v>
                </c:pt>
                <c:pt idx="49">
                  <c:v>135.43726926841219</c:v>
                </c:pt>
                <c:pt idx="50">
                  <c:v>136.45524572286132</c:v>
                </c:pt>
                <c:pt idx="51">
                  <c:v>140.1102227232237</c:v>
                </c:pt>
                <c:pt idx="52">
                  <c:v>142.53612919748193</c:v>
                </c:pt>
                <c:pt idx="53">
                  <c:v>141.91387460128911</c:v>
                </c:pt>
                <c:pt idx="54">
                  <c:v>143.493368920846</c:v>
                </c:pt>
                <c:pt idx="55">
                  <c:v>143.97323999311956</c:v>
                </c:pt>
                <c:pt idx="56">
                  <c:v>141.02305507406962</c:v>
                </c:pt>
                <c:pt idx="57">
                  <c:v>137.01328564666395</c:v>
                </c:pt>
                <c:pt idx="58">
                  <c:v>141.46818914721015</c:v>
                </c:pt>
                <c:pt idx="59">
                  <c:v>146.15153401201866</c:v>
                </c:pt>
                <c:pt idx="60">
                  <c:v>146.55938625092466</c:v>
                </c:pt>
                <c:pt idx="61">
                  <c:v>146.64841306555272</c:v>
                </c:pt>
                <c:pt idx="62">
                  <c:v>149.87827536223844</c:v>
                </c:pt>
                <c:pt idx="63">
                  <c:v>154.45202266201656</c:v>
                </c:pt>
                <c:pt idx="64">
                  <c:v>154.4315791533692</c:v>
                </c:pt>
                <c:pt idx="65">
                  <c:v>154.54741156439792</c:v>
                </c:pt>
                <c:pt idx="66">
                  <c:v>150.96212063189355</c:v>
                </c:pt>
                <c:pt idx="67">
                  <c:v>150.43041975138965</c:v>
                </c:pt>
                <c:pt idx="68">
                  <c:v>149.02452559966156</c:v>
                </c:pt>
                <c:pt idx="69">
                  <c:v>149.04420565777852</c:v>
                </c:pt>
                <c:pt idx="70">
                  <c:v>148.55148316824329</c:v>
                </c:pt>
                <c:pt idx="71">
                  <c:v>152.86489383715565</c:v>
                </c:pt>
                <c:pt idx="72">
                  <c:v>154.18078565413342</c:v>
                </c:pt>
                <c:pt idx="73">
                  <c:v>142.30527023987318</c:v>
                </c:pt>
                <c:pt idx="74">
                  <c:v>144.04708262497633</c:v>
                </c:pt>
                <c:pt idx="75">
                  <c:v>150.52211864287418</c:v>
                </c:pt>
                <c:pt idx="76">
                  <c:v>151.31644650583499</c:v>
                </c:pt>
                <c:pt idx="77">
                  <c:v>151.49114943554108</c:v>
                </c:pt>
              </c:numCache>
            </c:numRef>
          </c:val>
        </c:ser>
        <c:ser>
          <c:idx val="2"/>
          <c:order val="2"/>
          <c:tx>
            <c:strRef>
              <c:f>沃胜5期每日净值!$G$1</c:f>
              <c:strCache>
                <c:ptCount val="1"/>
                <c:pt idx="0">
                  <c:v>创业板相对净值</c:v>
                </c:pt>
              </c:strCache>
            </c:strRef>
          </c:tx>
          <c:marker>
            <c:symbol val="none"/>
          </c:marker>
          <c:cat>
            <c:numRef>
              <c:f>沃胜5期每日净值!$A$2:$A$79</c:f>
              <c:numCache>
                <c:formatCode>yyyy\-mm\-dd;@</c:formatCode>
                <c:ptCount val="78"/>
                <c:pt idx="0">
                  <c:v>41876</c:v>
                </c:pt>
                <c:pt idx="1">
                  <c:v>41877</c:v>
                </c:pt>
                <c:pt idx="2">
                  <c:v>41878</c:v>
                </c:pt>
                <c:pt idx="3">
                  <c:v>41879</c:v>
                </c:pt>
                <c:pt idx="4">
                  <c:v>41880</c:v>
                </c:pt>
                <c:pt idx="5">
                  <c:v>41887</c:v>
                </c:pt>
                <c:pt idx="6">
                  <c:v>41891</c:v>
                </c:pt>
                <c:pt idx="7">
                  <c:v>41892</c:v>
                </c:pt>
                <c:pt idx="8">
                  <c:v>41893</c:v>
                </c:pt>
                <c:pt idx="9">
                  <c:v>41894</c:v>
                </c:pt>
                <c:pt idx="10">
                  <c:v>41897</c:v>
                </c:pt>
                <c:pt idx="11">
                  <c:v>41898</c:v>
                </c:pt>
                <c:pt idx="12">
                  <c:v>41899</c:v>
                </c:pt>
                <c:pt idx="13">
                  <c:v>41900</c:v>
                </c:pt>
                <c:pt idx="14">
                  <c:v>41901</c:v>
                </c:pt>
                <c:pt idx="15">
                  <c:v>41904</c:v>
                </c:pt>
                <c:pt idx="16">
                  <c:v>41905</c:v>
                </c:pt>
                <c:pt idx="17">
                  <c:v>41906</c:v>
                </c:pt>
                <c:pt idx="18">
                  <c:v>41907</c:v>
                </c:pt>
                <c:pt idx="19">
                  <c:v>41908</c:v>
                </c:pt>
                <c:pt idx="20">
                  <c:v>41911</c:v>
                </c:pt>
                <c:pt idx="21">
                  <c:v>41912</c:v>
                </c:pt>
                <c:pt idx="22">
                  <c:v>41920</c:v>
                </c:pt>
                <c:pt idx="23">
                  <c:v>41921</c:v>
                </c:pt>
                <c:pt idx="24">
                  <c:v>41922</c:v>
                </c:pt>
                <c:pt idx="25">
                  <c:v>41932</c:v>
                </c:pt>
                <c:pt idx="26">
                  <c:v>41933</c:v>
                </c:pt>
                <c:pt idx="27">
                  <c:v>41934</c:v>
                </c:pt>
                <c:pt idx="28">
                  <c:v>41935</c:v>
                </c:pt>
                <c:pt idx="29">
                  <c:v>41936</c:v>
                </c:pt>
                <c:pt idx="30">
                  <c:v>41960</c:v>
                </c:pt>
                <c:pt idx="31">
                  <c:v>41961</c:v>
                </c:pt>
                <c:pt idx="32">
                  <c:v>41962</c:v>
                </c:pt>
                <c:pt idx="33">
                  <c:v>41963</c:v>
                </c:pt>
                <c:pt idx="34">
                  <c:v>41964</c:v>
                </c:pt>
                <c:pt idx="35">
                  <c:v>41967</c:v>
                </c:pt>
                <c:pt idx="36">
                  <c:v>41968</c:v>
                </c:pt>
                <c:pt idx="37">
                  <c:v>41969</c:v>
                </c:pt>
                <c:pt idx="38">
                  <c:v>41970</c:v>
                </c:pt>
                <c:pt idx="39">
                  <c:v>41971</c:v>
                </c:pt>
                <c:pt idx="40">
                  <c:v>41974</c:v>
                </c:pt>
                <c:pt idx="41">
                  <c:v>41975</c:v>
                </c:pt>
                <c:pt idx="42">
                  <c:v>41976</c:v>
                </c:pt>
                <c:pt idx="43">
                  <c:v>41977</c:v>
                </c:pt>
                <c:pt idx="44">
                  <c:v>41978</c:v>
                </c:pt>
                <c:pt idx="45">
                  <c:v>41981</c:v>
                </c:pt>
                <c:pt idx="46">
                  <c:v>41982</c:v>
                </c:pt>
                <c:pt idx="47">
                  <c:v>41983</c:v>
                </c:pt>
                <c:pt idx="48">
                  <c:v>41984</c:v>
                </c:pt>
                <c:pt idx="49">
                  <c:v>41985</c:v>
                </c:pt>
                <c:pt idx="50">
                  <c:v>41988</c:v>
                </c:pt>
                <c:pt idx="51">
                  <c:v>41989</c:v>
                </c:pt>
                <c:pt idx="52">
                  <c:v>41990</c:v>
                </c:pt>
                <c:pt idx="53">
                  <c:v>41991</c:v>
                </c:pt>
                <c:pt idx="54">
                  <c:v>41992</c:v>
                </c:pt>
                <c:pt idx="55">
                  <c:v>41995</c:v>
                </c:pt>
                <c:pt idx="56">
                  <c:v>41996</c:v>
                </c:pt>
                <c:pt idx="57">
                  <c:v>41997</c:v>
                </c:pt>
                <c:pt idx="58">
                  <c:v>41998</c:v>
                </c:pt>
                <c:pt idx="59">
                  <c:v>41999</c:v>
                </c:pt>
                <c:pt idx="60">
                  <c:v>42002</c:v>
                </c:pt>
                <c:pt idx="61">
                  <c:v>42003</c:v>
                </c:pt>
                <c:pt idx="62">
                  <c:v>42004</c:v>
                </c:pt>
                <c:pt idx="63">
                  <c:v>42009</c:v>
                </c:pt>
                <c:pt idx="64">
                  <c:v>42010</c:v>
                </c:pt>
                <c:pt idx="65">
                  <c:v>42011</c:v>
                </c:pt>
                <c:pt idx="66">
                  <c:v>42012</c:v>
                </c:pt>
                <c:pt idx="67">
                  <c:v>42013</c:v>
                </c:pt>
                <c:pt idx="68">
                  <c:v>42016</c:v>
                </c:pt>
                <c:pt idx="69">
                  <c:v>42017</c:v>
                </c:pt>
                <c:pt idx="70">
                  <c:v>42018</c:v>
                </c:pt>
                <c:pt idx="71">
                  <c:v>42019</c:v>
                </c:pt>
                <c:pt idx="72">
                  <c:v>42020</c:v>
                </c:pt>
                <c:pt idx="73">
                  <c:v>42023</c:v>
                </c:pt>
                <c:pt idx="74">
                  <c:v>42024</c:v>
                </c:pt>
                <c:pt idx="75">
                  <c:v>42025</c:v>
                </c:pt>
                <c:pt idx="76">
                  <c:v>42026</c:v>
                </c:pt>
                <c:pt idx="77">
                  <c:v>42027</c:v>
                </c:pt>
              </c:numCache>
            </c:numRef>
          </c:cat>
          <c:val>
            <c:numRef>
              <c:f>沃胜5期每日净值!$G$2:$G$79</c:f>
              <c:numCache>
                <c:formatCode>###,###,##0.0000</c:formatCode>
                <c:ptCount val="78"/>
                <c:pt idx="0">
                  <c:v>99.36999999999999</c:v>
                </c:pt>
                <c:pt idx="1">
                  <c:v>97.122449622733257</c:v>
                </c:pt>
                <c:pt idx="2">
                  <c:v>97.768716711247933</c:v>
                </c:pt>
                <c:pt idx="3">
                  <c:v>96.616241482581458</c:v>
                </c:pt>
                <c:pt idx="4">
                  <c:v>98.039130277890521</c:v>
                </c:pt>
                <c:pt idx="5">
                  <c:v>102.53794758437077</c:v>
                </c:pt>
                <c:pt idx="6">
                  <c:v>102.82577388513414</c:v>
                </c:pt>
                <c:pt idx="7">
                  <c:v>103.57576030297696</c:v>
                </c:pt>
                <c:pt idx="8">
                  <c:v>104.13324309498644</c:v>
                </c:pt>
                <c:pt idx="9">
                  <c:v>104.89768277039991</c:v>
                </c:pt>
                <c:pt idx="10">
                  <c:v>105.0362963930057</c:v>
                </c:pt>
                <c:pt idx="11">
                  <c:v>101.38822535714633</c:v>
                </c:pt>
                <c:pt idx="12">
                  <c:v>101.80034967301702</c:v>
                </c:pt>
                <c:pt idx="13">
                  <c:v>102.60346901869086</c:v>
                </c:pt>
                <c:pt idx="14">
                  <c:v>103.17726334424432</c:v>
                </c:pt>
                <c:pt idx="15">
                  <c:v>102.09182370069109</c:v>
                </c:pt>
                <c:pt idx="16">
                  <c:v>103.30569086151462</c:v>
                </c:pt>
                <c:pt idx="17">
                  <c:v>104.43655502886122</c:v>
                </c:pt>
                <c:pt idx="18">
                  <c:v>103.81678557922601</c:v>
                </c:pt>
                <c:pt idx="19">
                  <c:v>104.0192000102507</c:v>
                </c:pt>
                <c:pt idx="20">
                  <c:v>105.03904939444774</c:v>
                </c:pt>
                <c:pt idx="21">
                  <c:v>106.05070859935476</c:v>
                </c:pt>
                <c:pt idx="22">
                  <c:v>107.19967375118266</c:v>
                </c:pt>
                <c:pt idx="23">
                  <c:v>107.44730623089252</c:v>
                </c:pt>
                <c:pt idx="24">
                  <c:v>106.96904105537728</c:v>
                </c:pt>
                <c:pt idx="25">
                  <c:v>105.46610874314142</c:v>
                </c:pt>
                <c:pt idx="26">
                  <c:v>104.44082218109638</c:v>
                </c:pt>
                <c:pt idx="27">
                  <c:v>103.55084563992671</c:v>
                </c:pt>
                <c:pt idx="28">
                  <c:v>101.71218480183627</c:v>
                </c:pt>
                <c:pt idx="29">
                  <c:v>101.69504736785964</c:v>
                </c:pt>
                <c:pt idx="30">
                  <c:v>101.28877318005327</c:v>
                </c:pt>
                <c:pt idx="31">
                  <c:v>101.98906792186764</c:v>
                </c:pt>
                <c:pt idx="32">
                  <c:v>103.61967067597728</c:v>
                </c:pt>
                <c:pt idx="33">
                  <c:v>102.86527945582719</c:v>
                </c:pt>
                <c:pt idx="34">
                  <c:v>103.57018547505695</c:v>
                </c:pt>
                <c:pt idx="35">
                  <c:v>103.77514643241545</c:v>
                </c:pt>
                <c:pt idx="36">
                  <c:v>106.12283723713574</c:v>
                </c:pt>
                <c:pt idx="37">
                  <c:v>106.96924753048542</c:v>
                </c:pt>
                <c:pt idx="38">
                  <c:v>107.60168078675392</c:v>
                </c:pt>
                <c:pt idx="39">
                  <c:v>108.11387670504212</c:v>
                </c:pt>
                <c:pt idx="40">
                  <c:v>106.83751641148464</c:v>
                </c:pt>
                <c:pt idx="41">
                  <c:v>107.73988145914342</c:v>
                </c:pt>
                <c:pt idx="42">
                  <c:v>110.42612261619637</c:v>
                </c:pt>
                <c:pt idx="43">
                  <c:v>111.62354059340383</c:v>
                </c:pt>
                <c:pt idx="44">
                  <c:v>108.87480630361696</c:v>
                </c:pt>
                <c:pt idx="45">
                  <c:v>107.86004997208771</c:v>
                </c:pt>
                <c:pt idx="46">
                  <c:v>103.55573221748627</c:v>
                </c:pt>
                <c:pt idx="47">
                  <c:v>108.24010182115886</c:v>
                </c:pt>
                <c:pt idx="48">
                  <c:v>109.27110086119609</c:v>
                </c:pt>
                <c:pt idx="49">
                  <c:v>111.74219495555505</c:v>
                </c:pt>
                <c:pt idx="50">
                  <c:v>114.07735960371414</c:v>
                </c:pt>
                <c:pt idx="51">
                  <c:v>113.53254061833799</c:v>
                </c:pt>
                <c:pt idx="52">
                  <c:v>113.16295017474653</c:v>
                </c:pt>
                <c:pt idx="53">
                  <c:v>112.46368780847295</c:v>
                </c:pt>
                <c:pt idx="54">
                  <c:v>109.90057464091444</c:v>
                </c:pt>
                <c:pt idx="55">
                  <c:v>104.47144932213891</c:v>
                </c:pt>
                <c:pt idx="56">
                  <c:v>102.99900650087346</c:v>
                </c:pt>
                <c:pt idx="57">
                  <c:v>104.60015213955342</c:v>
                </c:pt>
                <c:pt idx="58">
                  <c:v>105.26569023816226</c:v>
                </c:pt>
                <c:pt idx="59">
                  <c:v>105.72089902660061</c:v>
                </c:pt>
                <c:pt idx="60">
                  <c:v>103.19625905419434</c:v>
                </c:pt>
                <c:pt idx="61">
                  <c:v>100.49198573769613</c:v>
                </c:pt>
                <c:pt idx="62">
                  <c:v>101.29421035790133</c:v>
                </c:pt>
                <c:pt idx="63">
                  <c:v>100.813123355908</c:v>
                </c:pt>
                <c:pt idx="64">
                  <c:v>105.97871761164595</c:v>
                </c:pt>
                <c:pt idx="65">
                  <c:v>104.84716519393886</c:v>
                </c:pt>
                <c:pt idx="66">
                  <c:v>106.120428360874</c:v>
                </c:pt>
                <c:pt idx="67">
                  <c:v>106.90173017011985</c:v>
                </c:pt>
                <c:pt idx="68">
                  <c:v>109.16504148064219</c:v>
                </c:pt>
                <c:pt idx="69">
                  <c:v>110.20044532298664</c:v>
                </c:pt>
                <c:pt idx="70">
                  <c:v>109.29463902352539</c:v>
                </c:pt>
                <c:pt idx="71">
                  <c:v>109.17956356324889</c:v>
                </c:pt>
                <c:pt idx="72">
                  <c:v>112.84243198185914</c:v>
                </c:pt>
                <c:pt idx="73">
                  <c:v>112.18928238973942</c:v>
                </c:pt>
                <c:pt idx="74">
                  <c:v>117.06120021664968</c:v>
                </c:pt>
                <c:pt idx="75">
                  <c:v>118.5566994249921</c:v>
                </c:pt>
                <c:pt idx="76">
                  <c:v>120.03340939849268</c:v>
                </c:pt>
                <c:pt idx="77">
                  <c:v>116.81590778816553</c:v>
                </c:pt>
              </c:numCache>
            </c:numRef>
          </c:val>
        </c:ser>
        <c:dLbls/>
        <c:marker val="1"/>
        <c:axId val="84398080"/>
        <c:axId val="84399616"/>
      </c:lineChart>
      <c:lineChart>
        <c:grouping val="standard"/>
        <c:ser>
          <c:idx val="0"/>
          <c:order val="0"/>
          <c:tx>
            <c:strRef>
              <c:f>沃胜5期每日净值!$B$1</c:f>
              <c:strCache>
                <c:ptCount val="1"/>
                <c:pt idx="0">
                  <c:v>沃胜5期仓位</c:v>
                </c:pt>
              </c:strCache>
            </c:strRef>
          </c:tx>
          <c:marker>
            <c:symbol val="none"/>
          </c:marker>
          <c:cat>
            <c:numRef>
              <c:f>沃胜5期每日净值!$A$2:$A$79</c:f>
              <c:numCache>
                <c:formatCode>yyyy\-mm\-dd;@</c:formatCode>
                <c:ptCount val="78"/>
                <c:pt idx="0">
                  <c:v>41876</c:v>
                </c:pt>
                <c:pt idx="1">
                  <c:v>41877</c:v>
                </c:pt>
                <c:pt idx="2">
                  <c:v>41878</c:v>
                </c:pt>
                <c:pt idx="3">
                  <c:v>41879</c:v>
                </c:pt>
                <c:pt idx="4">
                  <c:v>41880</c:v>
                </c:pt>
                <c:pt idx="5">
                  <c:v>41887</c:v>
                </c:pt>
                <c:pt idx="6">
                  <c:v>41891</c:v>
                </c:pt>
                <c:pt idx="7">
                  <c:v>41892</c:v>
                </c:pt>
                <c:pt idx="8">
                  <c:v>41893</c:v>
                </c:pt>
                <c:pt idx="9">
                  <c:v>41894</c:v>
                </c:pt>
                <c:pt idx="10">
                  <c:v>41897</c:v>
                </c:pt>
                <c:pt idx="11">
                  <c:v>41898</c:v>
                </c:pt>
                <c:pt idx="12">
                  <c:v>41899</c:v>
                </c:pt>
                <c:pt idx="13">
                  <c:v>41900</c:v>
                </c:pt>
                <c:pt idx="14">
                  <c:v>41901</c:v>
                </c:pt>
                <c:pt idx="15">
                  <c:v>41904</c:v>
                </c:pt>
                <c:pt idx="16">
                  <c:v>41905</c:v>
                </c:pt>
                <c:pt idx="17">
                  <c:v>41906</c:v>
                </c:pt>
                <c:pt idx="18">
                  <c:v>41907</c:v>
                </c:pt>
                <c:pt idx="19">
                  <c:v>41908</c:v>
                </c:pt>
                <c:pt idx="20">
                  <c:v>41911</c:v>
                </c:pt>
                <c:pt idx="21">
                  <c:v>41912</c:v>
                </c:pt>
                <c:pt idx="22">
                  <c:v>41920</c:v>
                </c:pt>
                <c:pt idx="23">
                  <c:v>41921</c:v>
                </c:pt>
                <c:pt idx="24">
                  <c:v>41922</c:v>
                </c:pt>
                <c:pt idx="25">
                  <c:v>41932</c:v>
                </c:pt>
                <c:pt idx="26">
                  <c:v>41933</c:v>
                </c:pt>
                <c:pt idx="27">
                  <c:v>41934</c:v>
                </c:pt>
                <c:pt idx="28">
                  <c:v>41935</c:v>
                </c:pt>
                <c:pt idx="29">
                  <c:v>41936</c:v>
                </c:pt>
                <c:pt idx="30">
                  <c:v>41960</c:v>
                </c:pt>
                <c:pt idx="31">
                  <c:v>41961</c:v>
                </c:pt>
                <c:pt idx="32">
                  <c:v>41962</c:v>
                </c:pt>
                <c:pt idx="33">
                  <c:v>41963</c:v>
                </c:pt>
                <c:pt idx="34">
                  <c:v>41964</c:v>
                </c:pt>
                <c:pt idx="35">
                  <c:v>41967</c:v>
                </c:pt>
                <c:pt idx="36">
                  <c:v>41968</c:v>
                </c:pt>
                <c:pt idx="37">
                  <c:v>41969</c:v>
                </c:pt>
                <c:pt idx="38">
                  <c:v>41970</c:v>
                </c:pt>
                <c:pt idx="39">
                  <c:v>41971</c:v>
                </c:pt>
                <c:pt idx="40">
                  <c:v>41974</c:v>
                </c:pt>
                <c:pt idx="41">
                  <c:v>41975</c:v>
                </c:pt>
                <c:pt idx="42">
                  <c:v>41976</c:v>
                </c:pt>
                <c:pt idx="43">
                  <c:v>41977</c:v>
                </c:pt>
                <c:pt idx="44">
                  <c:v>41978</c:v>
                </c:pt>
                <c:pt idx="45">
                  <c:v>41981</c:v>
                </c:pt>
                <c:pt idx="46">
                  <c:v>41982</c:v>
                </c:pt>
                <c:pt idx="47">
                  <c:v>41983</c:v>
                </c:pt>
                <c:pt idx="48">
                  <c:v>41984</c:v>
                </c:pt>
                <c:pt idx="49">
                  <c:v>41985</c:v>
                </c:pt>
                <c:pt idx="50">
                  <c:v>41988</c:v>
                </c:pt>
                <c:pt idx="51">
                  <c:v>41989</c:v>
                </c:pt>
                <c:pt idx="52">
                  <c:v>41990</c:v>
                </c:pt>
                <c:pt idx="53">
                  <c:v>41991</c:v>
                </c:pt>
                <c:pt idx="54">
                  <c:v>41992</c:v>
                </c:pt>
                <c:pt idx="55">
                  <c:v>41995</c:v>
                </c:pt>
                <c:pt idx="56">
                  <c:v>41996</c:v>
                </c:pt>
                <c:pt idx="57">
                  <c:v>41997</c:v>
                </c:pt>
                <c:pt idx="58">
                  <c:v>41998</c:v>
                </c:pt>
                <c:pt idx="59">
                  <c:v>41999</c:v>
                </c:pt>
                <c:pt idx="60">
                  <c:v>42002</c:v>
                </c:pt>
                <c:pt idx="61">
                  <c:v>42003</c:v>
                </c:pt>
                <c:pt idx="62">
                  <c:v>42004</c:v>
                </c:pt>
                <c:pt idx="63">
                  <c:v>42009</c:v>
                </c:pt>
                <c:pt idx="64">
                  <c:v>42010</c:v>
                </c:pt>
                <c:pt idx="65">
                  <c:v>42011</c:v>
                </c:pt>
                <c:pt idx="66">
                  <c:v>42012</c:v>
                </c:pt>
                <c:pt idx="67">
                  <c:v>42013</c:v>
                </c:pt>
                <c:pt idx="68">
                  <c:v>42016</c:v>
                </c:pt>
                <c:pt idx="69">
                  <c:v>42017</c:v>
                </c:pt>
                <c:pt idx="70">
                  <c:v>42018</c:v>
                </c:pt>
                <c:pt idx="71">
                  <c:v>42019</c:v>
                </c:pt>
                <c:pt idx="72">
                  <c:v>42020</c:v>
                </c:pt>
                <c:pt idx="73">
                  <c:v>42023</c:v>
                </c:pt>
                <c:pt idx="74">
                  <c:v>42024</c:v>
                </c:pt>
                <c:pt idx="75">
                  <c:v>42025</c:v>
                </c:pt>
                <c:pt idx="76">
                  <c:v>42026</c:v>
                </c:pt>
                <c:pt idx="77">
                  <c:v>42027</c:v>
                </c:pt>
              </c:numCache>
            </c:numRef>
          </c:cat>
          <c:val>
            <c:numRef>
              <c:f>沃胜5期每日净值!$B$2:$B$79</c:f>
              <c:numCache>
                <c:formatCode>General</c:formatCode>
                <c:ptCount val="78"/>
                <c:pt idx="0">
                  <c:v>63.93</c:v>
                </c:pt>
                <c:pt idx="1">
                  <c:v>71.349999999999994</c:v>
                </c:pt>
                <c:pt idx="2">
                  <c:v>50.8</c:v>
                </c:pt>
                <c:pt idx="3">
                  <c:v>63.339999999999996</c:v>
                </c:pt>
                <c:pt idx="4">
                  <c:v>64.489999999999995</c:v>
                </c:pt>
                <c:pt idx="5">
                  <c:v>99.1</c:v>
                </c:pt>
                <c:pt idx="6">
                  <c:v>93.7</c:v>
                </c:pt>
                <c:pt idx="7">
                  <c:v>93.6</c:v>
                </c:pt>
                <c:pt idx="8">
                  <c:v>99.5</c:v>
                </c:pt>
                <c:pt idx="9">
                  <c:v>98.9</c:v>
                </c:pt>
                <c:pt idx="10">
                  <c:v>97.1</c:v>
                </c:pt>
                <c:pt idx="11">
                  <c:v>96</c:v>
                </c:pt>
                <c:pt idx="12">
                  <c:v>97.6</c:v>
                </c:pt>
                <c:pt idx="13">
                  <c:v>99.5</c:v>
                </c:pt>
                <c:pt idx="14">
                  <c:v>99.4</c:v>
                </c:pt>
                <c:pt idx="15">
                  <c:v>99.5</c:v>
                </c:pt>
                <c:pt idx="16">
                  <c:v>99.7</c:v>
                </c:pt>
                <c:pt idx="17">
                  <c:v>100</c:v>
                </c:pt>
                <c:pt idx="18">
                  <c:v>97.5</c:v>
                </c:pt>
                <c:pt idx="19">
                  <c:v>100</c:v>
                </c:pt>
                <c:pt idx="20">
                  <c:v>100</c:v>
                </c:pt>
                <c:pt idx="21">
                  <c:v>99.9</c:v>
                </c:pt>
                <c:pt idx="22">
                  <c:v>98</c:v>
                </c:pt>
                <c:pt idx="23">
                  <c:v>100</c:v>
                </c:pt>
                <c:pt idx="24">
                  <c:v>100</c:v>
                </c:pt>
                <c:pt idx="25">
                  <c:v>99.9</c:v>
                </c:pt>
                <c:pt idx="26">
                  <c:v>96.3</c:v>
                </c:pt>
                <c:pt idx="27">
                  <c:v>92.5</c:v>
                </c:pt>
                <c:pt idx="28">
                  <c:v>99.1</c:v>
                </c:pt>
                <c:pt idx="29">
                  <c:v>100</c:v>
                </c:pt>
                <c:pt idx="30">
                  <c:v>99.9</c:v>
                </c:pt>
                <c:pt idx="31">
                  <c:v>98.8</c:v>
                </c:pt>
                <c:pt idx="32">
                  <c:v>99.8</c:v>
                </c:pt>
                <c:pt idx="33">
                  <c:v>99.8</c:v>
                </c:pt>
                <c:pt idx="34">
                  <c:v>99.6</c:v>
                </c:pt>
                <c:pt idx="35">
                  <c:v>100</c:v>
                </c:pt>
                <c:pt idx="36">
                  <c:v>99.6</c:v>
                </c:pt>
                <c:pt idx="37">
                  <c:v>100</c:v>
                </c:pt>
                <c:pt idx="38">
                  <c:v>100</c:v>
                </c:pt>
                <c:pt idx="39">
                  <c:v>97.5</c:v>
                </c:pt>
                <c:pt idx="40">
                  <c:v>95.3</c:v>
                </c:pt>
                <c:pt idx="41">
                  <c:v>95.3</c:v>
                </c:pt>
                <c:pt idx="42">
                  <c:v>99.2</c:v>
                </c:pt>
                <c:pt idx="43">
                  <c:v>99.3</c:v>
                </c:pt>
                <c:pt idx="44">
                  <c:v>99.3</c:v>
                </c:pt>
                <c:pt idx="45">
                  <c:v>100</c:v>
                </c:pt>
                <c:pt idx="46">
                  <c:v>100</c:v>
                </c:pt>
                <c:pt idx="47">
                  <c:v>99.1</c:v>
                </c:pt>
                <c:pt idx="48">
                  <c:v>98</c:v>
                </c:pt>
                <c:pt idx="49">
                  <c:v>100</c:v>
                </c:pt>
                <c:pt idx="50">
                  <c:v>98.9</c:v>
                </c:pt>
                <c:pt idx="51">
                  <c:v>98.9</c:v>
                </c:pt>
                <c:pt idx="52">
                  <c:v>100</c:v>
                </c:pt>
                <c:pt idx="53">
                  <c:v>100</c:v>
                </c:pt>
                <c:pt idx="54">
                  <c:v>101.5</c:v>
                </c:pt>
                <c:pt idx="55">
                  <c:v>100</c:v>
                </c:pt>
                <c:pt idx="56">
                  <c:v>103.2</c:v>
                </c:pt>
                <c:pt idx="57">
                  <c:v>98.2</c:v>
                </c:pt>
                <c:pt idx="58">
                  <c:v>100</c:v>
                </c:pt>
                <c:pt idx="59">
                  <c:v>97.4</c:v>
                </c:pt>
                <c:pt idx="60">
                  <c:v>100</c:v>
                </c:pt>
                <c:pt idx="61">
                  <c:v>88.7</c:v>
                </c:pt>
                <c:pt idx="62">
                  <c:v>100</c:v>
                </c:pt>
                <c:pt idx="63">
                  <c:v>100</c:v>
                </c:pt>
                <c:pt idx="64">
                  <c:v>100</c:v>
                </c:pt>
                <c:pt idx="65">
                  <c:v>95.5</c:v>
                </c:pt>
                <c:pt idx="66">
                  <c:v>99.9</c:v>
                </c:pt>
                <c:pt idx="67">
                  <c:v>100</c:v>
                </c:pt>
                <c:pt idx="68">
                  <c:v>100</c:v>
                </c:pt>
                <c:pt idx="69">
                  <c:v>100</c:v>
                </c:pt>
                <c:pt idx="70">
                  <c:v>100</c:v>
                </c:pt>
                <c:pt idx="71">
                  <c:v>90</c:v>
                </c:pt>
                <c:pt idx="72">
                  <c:v>95.2</c:v>
                </c:pt>
                <c:pt idx="73">
                  <c:v>100</c:v>
                </c:pt>
                <c:pt idx="74">
                  <c:v>95.2</c:v>
                </c:pt>
                <c:pt idx="75">
                  <c:v>99.9</c:v>
                </c:pt>
                <c:pt idx="76">
                  <c:v>100</c:v>
                </c:pt>
                <c:pt idx="77">
                  <c:v>93.3</c:v>
                </c:pt>
              </c:numCache>
            </c:numRef>
          </c:val>
        </c:ser>
        <c:dLbls/>
        <c:marker val="1"/>
        <c:axId val="85742336"/>
        <c:axId val="84401152"/>
      </c:lineChart>
      <c:dateAx>
        <c:axId val="84398080"/>
        <c:scaling>
          <c:orientation val="minMax"/>
        </c:scaling>
        <c:axPos val="b"/>
        <c:numFmt formatCode="yyyy\-mm\-dd;@" sourceLinked="1"/>
        <c:majorTickMark val="none"/>
        <c:tickLblPos val="nextTo"/>
        <c:crossAx val="84399616"/>
        <c:crosses val="autoZero"/>
        <c:auto val="1"/>
        <c:lblOffset val="100"/>
        <c:baseTimeUnit val="days"/>
      </c:dateAx>
      <c:valAx>
        <c:axId val="84399616"/>
        <c:scaling>
          <c:orientation val="minMax"/>
        </c:scaling>
        <c:axPos val="l"/>
        <c:majorGridlines/>
        <c:numFmt formatCode="###,###,##0.0000" sourceLinked="1"/>
        <c:majorTickMark val="none"/>
        <c:tickLblPos val="nextTo"/>
        <c:spPr>
          <a:ln w="9525">
            <a:noFill/>
          </a:ln>
        </c:spPr>
        <c:crossAx val="84398080"/>
        <c:crosses val="autoZero"/>
        <c:crossBetween val="between"/>
      </c:valAx>
      <c:valAx>
        <c:axId val="84401152"/>
        <c:scaling>
          <c:orientation val="minMax"/>
        </c:scaling>
        <c:axPos val="r"/>
        <c:numFmt formatCode="General" sourceLinked="1"/>
        <c:tickLblPos val="nextTo"/>
        <c:crossAx val="85742336"/>
        <c:crosses val="max"/>
        <c:crossBetween val="between"/>
      </c:valAx>
      <c:dateAx>
        <c:axId val="85742336"/>
        <c:scaling>
          <c:orientation val="minMax"/>
        </c:scaling>
        <c:delete val="1"/>
        <c:axPos val="b"/>
        <c:numFmt formatCode="yyyy\-mm\-dd;@" sourceLinked="1"/>
        <c:tickLblPos val="none"/>
        <c:crossAx val="84401152"/>
        <c:crosses val="autoZero"/>
        <c:auto val="1"/>
        <c:lblOffset val="100"/>
        <c:baseTimeUnit val="days"/>
      </c:dateAx>
    </c:plotArea>
    <c:legend>
      <c:legendPos val="b"/>
      <c:layout/>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zh-CN"/>
  <c:chart>
    <c:title>
      <c:tx>
        <c:rich>
          <a:bodyPr/>
          <a:lstStyle/>
          <a:p>
            <a:pPr algn="ctr" rtl="0">
              <a:def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defRPr>
            </a:pP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沃胜五期</a:t>
            </a:r>
            <a:r>
              <a:rPr lang="zh-CN" altLang="en-US" sz="1400" b="0" i="0" u="none" strike="noStrike" kern="1200" spc="0" baseline="0">
                <a:solidFill>
                  <a:srgbClr val="FF0000"/>
                </a:solidFill>
                <a:latin typeface="楷体" panose="02010609060101010101" pitchFamily="49" charset="-122"/>
                <a:ea typeface="楷体" panose="02010609060101010101" pitchFamily="49" charset="-122"/>
                <a:cs typeface="+mn-cs"/>
              </a:rPr>
              <a:t>净值</a:t>
            </a: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走势图</a:t>
            </a:r>
          </a:p>
        </c:rich>
      </c:tx>
      <c:layout/>
    </c:title>
    <c:plotArea>
      <c:layout/>
      <c:lineChart>
        <c:grouping val="standard"/>
        <c:ser>
          <c:idx val="0"/>
          <c:order val="0"/>
          <c:tx>
            <c:strRef>
              <c:f>沃胜5期每日净值!$C$1</c:f>
              <c:strCache>
                <c:ptCount val="1"/>
                <c:pt idx="0">
                  <c:v>沃胜5期单位净值数</c:v>
                </c:pt>
              </c:strCache>
            </c:strRef>
          </c:tx>
          <c:marker>
            <c:symbol val="none"/>
          </c:marker>
          <c:cat>
            <c:numRef>
              <c:f>沃胜5期每日净值!$A$2:$A$79</c:f>
              <c:numCache>
                <c:formatCode>yyyy\-mm\-dd;@</c:formatCode>
                <c:ptCount val="78"/>
                <c:pt idx="0">
                  <c:v>41876</c:v>
                </c:pt>
                <c:pt idx="1">
                  <c:v>41877</c:v>
                </c:pt>
                <c:pt idx="2">
                  <c:v>41878</c:v>
                </c:pt>
                <c:pt idx="3">
                  <c:v>41879</c:v>
                </c:pt>
                <c:pt idx="4">
                  <c:v>41880</c:v>
                </c:pt>
                <c:pt idx="5">
                  <c:v>41887</c:v>
                </c:pt>
                <c:pt idx="6">
                  <c:v>41891</c:v>
                </c:pt>
                <c:pt idx="7">
                  <c:v>41892</c:v>
                </c:pt>
                <c:pt idx="8">
                  <c:v>41893</c:v>
                </c:pt>
                <c:pt idx="9">
                  <c:v>41894</c:v>
                </c:pt>
                <c:pt idx="10">
                  <c:v>41897</c:v>
                </c:pt>
                <c:pt idx="11">
                  <c:v>41898</c:v>
                </c:pt>
                <c:pt idx="12">
                  <c:v>41899</c:v>
                </c:pt>
                <c:pt idx="13">
                  <c:v>41900</c:v>
                </c:pt>
                <c:pt idx="14">
                  <c:v>41901</c:v>
                </c:pt>
                <c:pt idx="15">
                  <c:v>41904</c:v>
                </c:pt>
                <c:pt idx="16">
                  <c:v>41905</c:v>
                </c:pt>
                <c:pt idx="17">
                  <c:v>41906</c:v>
                </c:pt>
                <c:pt idx="18">
                  <c:v>41907</c:v>
                </c:pt>
                <c:pt idx="19">
                  <c:v>41908</c:v>
                </c:pt>
                <c:pt idx="20">
                  <c:v>41911</c:v>
                </c:pt>
                <c:pt idx="21">
                  <c:v>41912</c:v>
                </c:pt>
                <c:pt idx="22">
                  <c:v>41920</c:v>
                </c:pt>
                <c:pt idx="23">
                  <c:v>41921</c:v>
                </c:pt>
                <c:pt idx="24">
                  <c:v>41922</c:v>
                </c:pt>
                <c:pt idx="25">
                  <c:v>41932</c:v>
                </c:pt>
                <c:pt idx="26">
                  <c:v>41933</c:v>
                </c:pt>
                <c:pt idx="27">
                  <c:v>41934</c:v>
                </c:pt>
                <c:pt idx="28">
                  <c:v>41935</c:v>
                </c:pt>
                <c:pt idx="29">
                  <c:v>41936</c:v>
                </c:pt>
                <c:pt idx="30">
                  <c:v>41960</c:v>
                </c:pt>
                <c:pt idx="31">
                  <c:v>41961</c:v>
                </c:pt>
                <c:pt idx="32">
                  <c:v>41962</c:v>
                </c:pt>
                <c:pt idx="33">
                  <c:v>41963</c:v>
                </c:pt>
                <c:pt idx="34">
                  <c:v>41964</c:v>
                </c:pt>
                <c:pt idx="35">
                  <c:v>41967</c:v>
                </c:pt>
                <c:pt idx="36">
                  <c:v>41968</c:v>
                </c:pt>
                <c:pt idx="37">
                  <c:v>41969</c:v>
                </c:pt>
                <c:pt idx="38">
                  <c:v>41970</c:v>
                </c:pt>
                <c:pt idx="39">
                  <c:v>41971</c:v>
                </c:pt>
                <c:pt idx="40">
                  <c:v>41974</c:v>
                </c:pt>
                <c:pt idx="41">
                  <c:v>41975</c:v>
                </c:pt>
                <c:pt idx="42">
                  <c:v>41976</c:v>
                </c:pt>
                <c:pt idx="43">
                  <c:v>41977</c:v>
                </c:pt>
                <c:pt idx="44">
                  <c:v>41978</c:v>
                </c:pt>
                <c:pt idx="45">
                  <c:v>41981</c:v>
                </c:pt>
                <c:pt idx="46">
                  <c:v>41982</c:v>
                </c:pt>
                <c:pt idx="47">
                  <c:v>41983</c:v>
                </c:pt>
                <c:pt idx="48">
                  <c:v>41984</c:v>
                </c:pt>
                <c:pt idx="49">
                  <c:v>41985</c:v>
                </c:pt>
                <c:pt idx="50">
                  <c:v>41988</c:v>
                </c:pt>
                <c:pt idx="51">
                  <c:v>41989</c:v>
                </c:pt>
                <c:pt idx="52">
                  <c:v>41990</c:v>
                </c:pt>
                <c:pt idx="53">
                  <c:v>41991</c:v>
                </c:pt>
                <c:pt idx="54">
                  <c:v>41992</c:v>
                </c:pt>
                <c:pt idx="55">
                  <c:v>41995</c:v>
                </c:pt>
                <c:pt idx="56">
                  <c:v>41996</c:v>
                </c:pt>
                <c:pt idx="57">
                  <c:v>41997</c:v>
                </c:pt>
                <c:pt idx="58">
                  <c:v>41998</c:v>
                </c:pt>
                <c:pt idx="59">
                  <c:v>41999</c:v>
                </c:pt>
                <c:pt idx="60">
                  <c:v>42002</c:v>
                </c:pt>
                <c:pt idx="61">
                  <c:v>42003</c:v>
                </c:pt>
                <c:pt idx="62">
                  <c:v>42004</c:v>
                </c:pt>
                <c:pt idx="63">
                  <c:v>42009</c:v>
                </c:pt>
                <c:pt idx="64">
                  <c:v>42010</c:v>
                </c:pt>
                <c:pt idx="65">
                  <c:v>42011</c:v>
                </c:pt>
                <c:pt idx="66">
                  <c:v>42012</c:v>
                </c:pt>
                <c:pt idx="67">
                  <c:v>42013</c:v>
                </c:pt>
                <c:pt idx="68">
                  <c:v>42016</c:v>
                </c:pt>
                <c:pt idx="69">
                  <c:v>42017</c:v>
                </c:pt>
                <c:pt idx="70">
                  <c:v>42018</c:v>
                </c:pt>
                <c:pt idx="71">
                  <c:v>42019</c:v>
                </c:pt>
                <c:pt idx="72">
                  <c:v>42020</c:v>
                </c:pt>
                <c:pt idx="73">
                  <c:v>42023</c:v>
                </c:pt>
                <c:pt idx="74">
                  <c:v>42024</c:v>
                </c:pt>
                <c:pt idx="75">
                  <c:v>42025</c:v>
                </c:pt>
                <c:pt idx="76">
                  <c:v>42026</c:v>
                </c:pt>
                <c:pt idx="77">
                  <c:v>42027</c:v>
                </c:pt>
              </c:numCache>
            </c:numRef>
          </c:cat>
          <c:val>
            <c:numRef>
              <c:f>沃胜5期每日净值!$C$2:$C$79</c:f>
              <c:numCache>
                <c:formatCode>General</c:formatCode>
                <c:ptCount val="78"/>
                <c:pt idx="0">
                  <c:v>99.36999999999999</c:v>
                </c:pt>
                <c:pt idx="1">
                  <c:v>98.179999999999993</c:v>
                </c:pt>
                <c:pt idx="2">
                  <c:v>98.86999999999999</c:v>
                </c:pt>
                <c:pt idx="3">
                  <c:v>97.9</c:v>
                </c:pt>
                <c:pt idx="4">
                  <c:v>98.55</c:v>
                </c:pt>
                <c:pt idx="5">
                  <c:v>102.74000000000001</c:v>
                </c:pt>
                <c:pt idx="6">
                  <c:v>104.61</c:v>
                </c:pt>
                <c:pt idx="7">
                  <c:v>104.9</c:v>
                </c:pt>
                <c:pt idx="8">
                  <c:v>105.83</c:v>
                </c:pt>
                <c:pt idx="9">
                  <c:v>108.52</c:v>
                </c:pt>
                <c:pt idx="10">
                  <c:v>111.14</c:v>
                </c:pt>
                <c:pt idx="11">
                  <c:v>108.7</c:v>
                </c:pt>
                <c:pt idx="12">
                  <c:v>109.69</c:v>
                </c:pt>
                <c:pt idx="13">
                  <c:v>111.33</c:v>
                </c:pt>
                <c:pt idx="14">
                  <c:v>114.27</c:v>
                </c:pt>
                <c:pt idx="15">
                  <c:v>116.39</c:v>
                </c:pt>
                <c:pt idx="16">
                  <c:v>117.22</c:v>
                </c:pt>
                <c:pt idx="17">
                  <c:v>117.28</c:v>
                </c:pt>
                <c:pt idx="18">
                  <c:v>118.94000000000001</c:v>
                </c:pt>
                <c:pt idx="19">
                  <c:v>118.23</c:v>
                </c:pt>
                <c:pt idx="20">
                  <c:v>116.82</c:v>
                </c:pt>
                <c:pt idx="21">
                  <c:v>117.53</c:v>
                </c:pt>
                <c:pt idx="22">
                  <c:v>118.74000000000001</c:v>
                </c:pt>
                <c:pt idx="23">
                  <c:v>119.04</c:v>
                </c:pt>
                <c:pt idx="24">
                  <c:v>117.58</c:v>
                </c:pt>
                <c:pt idx="25">
                  <c:v>115.77</c:v>
                </c:pt>
                <c:pt idx="26">
                  <c:v>115.09</c:v>
                </c:pt>
                <c:pt idx="27">
                  <c:v>114.52</c:v>
                </c:pt>
                <c:pt idx="28">
                  <c:v>114.16999999999999</c:v>
                </c:pt>
                <c:pt idx="29">
                  <c:v>114.16999999999999</c:v>
                </c:pt>
                <c:pt idx="30">
                  <c:v>117.16999999999999</c:v>
                </c:pt>
                <c:pt idx="31">
                  <c:v>119.98</c:v>
                </c:pt>
                <c:pt idx="32">
                  <c:v>120.61999999999999</c:v>
                </c:pt>
                <c:pt idx="33">
                  <c:v>119.76</c:v>
                </c:pt>
                <c:pt idx="34">
                  <c:v>120.31</c:v>
                </c:pt>
                <c:pt idx="35">
                  <c:v>121.74000000000001</c:v>
                </c:pt>
                <c:pt idx="36">
                  <c:v>124.52</c:v>
                </c:pt>
                <c:pt idx="37">
                  <c:v>124.51</c:v>
                </c:pt>
                <c:pt idx="38">
                  <c:v>124.17999999999999</c:v>
                </c:pt>
                <c:pt idx="39">
                  <c:v>123.74000000000001</c:v>
                </c:pt>
                <c:pt idx="40">
                  <c:v>121.88</c:v>
                </c:pt>
                <c:pt idx="41">
                  <c:v>122.81</c:v>
                </c:pt>
                <c:pt idx="42">
                  <c:v>120.61999999999999</c:v>
                </c:pt>
                <c:pt idx="43">
                  <c:v>124.08</c:v>
                </c:pt>
                <c:pt idx="44">
                  <c:v>125.7</c:v>
                </c:pt>
                <c:pt idx="45">
                  <c:v>127.01</c:v>
                </c:pt>
                <c:pt idx="46">
                  <c:v>120.14999999999999</c:v>
                </c:pt>
                <c:pt idx="47">
                  <c:v>125.69</c:v>
                </c:pt>
                <c:pt idx="48">
                  <c:v>129.07</c:v>
                </c:pt>
                <c:pt idx="49">
                  <c:v>130.5</c:v>
                </c:pt>
                <c:pt idx="50">
                  <c:v>133.07</c:v>
                </c:pt>
                <c:pt idx="51">
                  <c:v>133.44</c:v>
                </c:pt>
                <c:pt idx="52">
                  <c:v>133.16</c:v>
                </c:pt>
                <c:pt idx="53">
                  <c:v>132.94999999999999</c:v>
                </c:pt>
                <c:pt idx="54">
                  <c:v>130.99</c:v>
                </c:pt>
                <c:pt idx="55">
                  <c:v>122.95</c:v>
                </c:pt>
                <c:pt idx="56">
                  <c:v>118.84</c:v>
                </c:pt>
                <c:pt idx="57">
                  <c:v>120.96000000000001</c:v>
                </c:pt>
                <c:pt idx="58">
                  <c:v>122.35</c:v>
                </c:pt>
                <c:pt idx="59">
                  <c:v>123.56</c:v>
                </c:pt>
                <c:pt idx="60">
                  <c:v>121.02</c:v>
                </c:pt>
                <c:pt idx="61">
                  <c:v>117.82</c:v>
                </c:pt>
                <c:pt idx="62">
                  <c:v>119.91000000000001</c:v>
                </c:pt>
                <c:pt idx="63">
                  <c:v>123.22</c:v>
                </c:pt>
                <c:pt idx="64">
                  <c:v>121.78</c:v>
                </c:pt>
                <c:pt idx="65">
                  <c:v>122.04</c:v>
                </c:pt>
                <c:pt idx="66">
                  <c:v>119.64999999999999</c:v>
                </c:pt>
                <c:pt idx="67">
                  <c:v>120.96000000000001</c:v>
                </c:pt>
                <c:pt idx="68">
                  <c:v>120.86</c:v>
                </c:pt>
                <c:pt idx="69">
                  <c:v>122.29</c:v>
                </c:pt>
                <c:pt idx="70">
                  <c:v>124.27</c:v>
                </c:pt>
                <c:pt idx="71">
                  <c:v>128.56</c:v>
                </c:pt>
                <c:pt idx="72">
                  <c:v>131.88000000000002</c:v>
                </c:pt>
                <c:pt idx="73">
                  <c:v>126.58</c:v>
                </c:pt>
                <c:pt idx="74">
                  <c:v>133.87</c:v>
                </c:pt>
                <c:pt idx="75">
                  <c:v>134.5</c:v>
                </c:pt>
                <c:pt idx="76">
                  <c:v>134.93</c:v>
                </c:pt>
                <c:pt idx="77">
                  <c:v>131.89000000000001</c:v>
                </c:pt>
              </c:numCache>
            </c:numRef>
          </c:val>
        </c:ser>
        <c:ser>
          <c:idx val="1"/>
          <c:order val="1"/>
          <c:tx>
            <c:strRef>
              <c:f>沃胜5期每日净值!$E$1</c:f>
              <c:strCache>
                <c:ptCount val="1"/>
                <c:pt idx="0">
                  <c:v>沪深300指数相对净值</c:v>
                </c:pt>
              </c:strCache>
            </c:strRef>
          </c:tx>
          <c:marker>
            <c:symbol val="none"/>
          </c:marker>
          <c:cat>
            <c:numRef>
              <c:f>沃胜5期每日净值!$A$2:$A$79</c:f>
              <c:numCache>
                <c:formatCode>yyyy\-mm\-dd;@</c:formatCode>
                <c:ptCount val="78"/>
                <c:pt idx="0">
                  <c:v>41876</c:v>
                </c:pt>
                <c:pt idx="1">
                  <c:v>41877</c:v>
                </c:pt>
                <c:pt idx="2">
                  <c:v>41878</c:v>
                </c:pt>
                <c:pt idx="3">
                  <c:v>41879</c:v>
                </c:pt>
                <c:pt idx="4">
                  <c:v>41880</c:v>
                </c:pt>
                <c:pt idx="5">
                  <c:v>41887</c:v>
                </c:pt>
                <c:pt idx="6">
                  <c:v>41891</c:v>
                </c:pt>
                <c:pt idx="7">
                  <c:v>41892</c:v>
                </c:pt>
                <c:pt idx="8">
                  <c:v>41893</c:v>
                </c:pt>
                <c:pt idx="9">
                  <c:v>41894</c:v>
                </c:pt>
                <c:pt idx="10">
                  <c:v>41897</c:v>
                </c:pt>
                <c:pt idx="11">
                  <c:v>41898</c:v>
                </c:pt>
                <c:pt idx="12">
                  <c:v>41899</c:v>
                </c:pt>
                <c:pt idx="13">
                  <c:v>41900</c:v>
                </c:pt>
                <c:pt idx="14">
                  <c:v>41901</c:v>
                </c:pt>
                <c:pt idx="15">
                  <c:v>41904</c:v>
                </c:pt>
                <c:pt idx="16">
                  <c:v>41905</c:v>
                </c:pt>
                <c:pt idx="17">
                  <c:v>41906</c:v>
                </c:pt>
                <c:pt idx="18">
                  <c:v>41907</c:v>
                </c:pt>
                <c:pt idx="19">
                  <c:v>41908</c:v>
                </c:pt>
                <c:pt idx="20">
                  <c:v>41911</c:v>
                </c:pt>
                <c:pt idx="21">
                  <c:v>41912</c:v>
                </c:pt>
                <c:pt idx="22">
                  <c:v>41920</c:v>
                </c:pt>
                <c:pt idx="23">
                  <c:v>41921</c:v>
                </c:pt>
                <c:pt idx="24">
                  <c:v>41922</c:v>
                </c:pt>
                <c:pt idx="25">
                  <c:v>41932</c:v>
                </c:pt>
                <c:pt idx="26">
                  <c:v>41933</c:v>
                </c:pt>
                <c:pt idx="27">
                  <c:v>41934</c:v>
                </c:pt>
                <c:pt idx="28">
                  <c:v>41935</c:v>
                </c:pt>
                <c:pt idx="29">
                  <c:v>41936</c:v>
                </c:pt>
                <c:pt idx="30">
                  <c:v>41960</c:v>
                </c:pt>
                <c:pt idx="31">
                  <c:v>41961</c:v>
                </c:pt>
                <c:pt idx="32">
                  <c:v>41962</c:v>
                </c:pt>
                <c:pt idx="33">
                  <c:v>41963</c:v>
                </c:pt>
                <c:pt idx="34">
                  <c:v>41964</c:v>
                </c:pt>
                <c:pt idx="35">
                  <c:v>41967</c:v>
                </c:pt>
                <c:pt idx="36">
                  <c:v>41968</c:v>
                </c:pt>
                <c:pt idx="37">
                  <c:v>41969</c:v>
                </c:pt>
                <c:pt idx="38">
                  <c:v>41970</c:v>
                </c:pt>
                <c:pt idx="39">
                  <c:v>41971</c:v>
                </c:pt>
                <c:pt idx="40">
                  <c:v>41974</c:v>
                </c:pt>
                <c:pt idx="41">
                  <c:v>41975</c:v>
                </c:pt>
                <c:pt idx="42">
                  <c:v>41976</c:v>
                </c:pt>
                <c:pt idx="43">
                  <c:v>41977</c:v>
                </c:pt>
                <c:pt idx="44">
                  <c:v>41978</c:v>
                </c:pt>
                <c:pt idx="45">
                  <c:v>41981</c:v>
                </c:pt>
                <c:pt idx="46">
                  <c:v>41982</c:v>
                </c:pt>
                <c:pt idx="47">
                  <c:v>41983</c:v>
                </c:pt>
                <c:pt idx="48">
                  <c:v>41984</c:v>
                </c:pt>
                <c:pt idx="49">
                  <c:v>41985</c:v>
                </c:pt>
                <c:pt idx="50">
                  <c:v>41988</c:v>
                </c:pt>
                <c:pt idx="51">
                  <c:v>41989</c:v>
                </c:pt>
                <c:pt idx="52">
                  <c:v>41990</c:v>
                </c:pt>
                <c:pt idx="53">
                  <c:v>41991</c:v>
                </c:pt>
                <c:pt idx="54">
                  <c:v>41992</c:v>
                </c:pt>
                <c:pt idx="55">
                  <c:v>41995</c:v>
                </c:pt>
                <c:pt idx="56">
                  <c:v>41996</c:v>
                </c:pt>
                <c:pt idx="57">
                  <c:v>41997</c:v>
                </c:pt>
                <c:pt idx="58">
                  <c:v>41998</c:v>
                </c:pt>
                <c:pt idx="59">
                  <c:v>41999</c:v>
                </c:pt>
                <c:pt idx="60">
                  <c:v>42002</c:v>
                </c:pt>
                <c:pt idx="61">
                  <c:v>42003</c:v>
                </c:pt>
                <c:pt idx="62">
                  <c:v>42004</c:v>
                </c:pt>
                <c:pt idx="63">
                  <c:v>42009</c:v>
                </c:pt>
                <c:pt idx="64">
                  <c:v>42010</c:v>
                </c:pt>
                <c:pt idx="65">
                  <c:v>42011</c:v>
                </c:pt>
                <c:pt idx="66">
                  <c:v>42012</c:v>
                </c:pt>
                <c:pt idx="67">
                  <c:v>42013</c:v>
                </c:pt>
                <c:pt idx="68">
                  <c:v>42016</c:v>
                </c:pt>
                <c:pt idx="69">
                  <c:v>42017</c:v>
                </c:pt>
                <c:pt idx="70">
                  <c:v>42018</c:v>
                </c:pt>
                <c:pt idx="71">
                  <c:v>42019</c:v>
                </c:pt>
                <c:pt idx="72">
                  <c:v>42020</c:v>
                </c:pt>
                <c:pt idx="73">
                  <c:v>42023</c:v>
                </c:pt>
                <c:pt idx="74">
                  <c:v>42024</c:v>
                </c:pt>
                <c:pt idx="75">
                  <c:v>42025</c:v>
                </c:pt>
                <c:pt idx="76">
                  <c:v>42026</c:v>
                </c:pt>
                <c:pt idx="77">
                  <c:v>42027</c:v>
                </c:pt>
              </c:numCache>
            </c:numRef>
          </c:cat>
          <c:val>
            <c:numRef>
              <c:f>沃胜5期每日净值!$E$2:$E$79</c:f>
              <c:numCache>
                <c:formatCode>###,###,##0.0000</c:formatCode>
                <c:ptCount val="78"/>
                <c:pt idx="0">
                  <c:v>99.36999999999999</c:v>
                </c:pt>
                <c:pt idx="1">
                  <c:v>98.573848338549851</c:v>
                </c:pt>
                <c:pt idx="2">
                  <c:v>98.722424294549015</c:v>
                </c:pt>
                <c:pt idx="3">
                  <c:v>98.030356388743172</c:v>
                </c:pt>
                <c:pt idx="4">
                  <c:v>99.17591390960547</c:v>
                </c:pt>
                <c:pt idx="5">
                  <c:v>103.88267125734625</c:v>
                </c:pt>
                <c:pt idx="6">
                  <c:v>103.71153109678204</c:v>
                </c:pt>
                <c:pt idx="7">
                  <c:v>103.1690146670975</c:v>
                </c:pt>
                <c:pt idx="8">
                  <c:v>102.78818009418391</c:v>
                </c:pt>
                <c:pt idx="9">
                  <c:v>103.42031713335349</c:v>
                </c:pt>
                <c:pt idx="10">
                  <c:v>103.37073526279596</c:v>
                </c:pt>
                <c:pt idx="11">
                  <c:v>101.31688368035179</c:v>
                </c:pt>
                <c:pt idx="12">
                  <c:v>101.84964490881458</c:v>
                </c:pt>
                <c:pt idx="13">
                  <c:v>102.16087824170684</c:v>
                </c:pt>
                <c:pt idx="14">
                  <c:v>102.8627013487344</c:v>
                </c:pt>
                <c:pt idx="15">
                  <c:v>100.89931865414242</c:v>
                </c:pt>
                <c:pt idx="16">
                  <c:v>101.77058536500002</c:v>
                </c:pt>
                <c:pt idx="17">
                  <c:v>103.56902033110772</c:v>
                </c:pt>
                <c:pt idx="18">
                  <c:v>103.36123454508439</c:v>
                </c:pt>
                <c:pt idx="19">
                  <c:v>103.37124422981628</c:v>
                </c:pt>
                <c:pt idx="20">
                  <c:v>103.82074693654729</c:v>
                </c:pt>
                <c:pt idx="21">
                  <c:v>103.95600492218283</c:v>
                </c:pt>
                <c:pt idx="22">
                  <c:v>105.11793421553033</c:v>
                </c:pt>
                <c:pt idx="23">
                  <c:v>105.26943673189598</c:v>
                </c:pt>
                <c:pt idx="24">
                  <c:v>104.62618724611728</c:v>
                </c:pt>
                <c:pt idx="25">
                  <c:v>104.11391194022016</c:v>
                </c:pt>
                <c:pt idx="26">
                  <c:v>103.20964720088203</c:v>
                </c:pt>
                <c:pt idx="27">
                  <c:v>102.58404190513917</c:v>
                </c:pt>
                <c:pt idx="28">
                  <c:v>101.62103388887873</c:v>
                </c:pt>
                <c:pt idx="29">
                  <c:v>101.39920909587974</c:v>
                </c:pt>
                <c:pt idx="30">
                  <c:v>108.88081222418896</c:v>
                </c:pt>
                <c:pt idx="31">
                  <c:v>107.79141073122929</c:v>
                </c:pt>
                <c:pt idx="32">
                  <c:v>107.61356917156488</c:v>
                </c:pt>
                <c:pt idx="33">
                  <c:v>107.60830984568879</c:v>
                </c:pt>
                <c:pt idx="34">
                  <c:v>109.57444944497396</c:v>
                </c:pt>
                <c:pt idx="35">
                  <c:v>112.36541251451749</c:v>
                </c:pt>
                <c:pt idx="36">
                  <c:v>113.90516499257537</c:v>
                </c:pt>
                <c:pt idx="37">
                  <c:v>115.49386313241536</c:v>
                </c:pt>
                <c:pt idx="38">
                  <c:v>116.82871397089798</c:v>
                </c:pt>
                <c:pt idx="39">
                  <c:v>119.13301974123115</c:v>
                </c:pt>
                <c:pt idx="40">
                  <c:v>119.59927594571261</c:v>
                </c:pt>
                <c:pt idx="41">
                  <c:v>124.01575243622865</c:v>
                </c:pt>
                <c:pt idx="42">
                  <c:v>125.86538100179139</c:v>
                </c:pt>
                <c:pt idx="43">
                  <c:v>131.66768986065341</c:v>
                </c:pt>
                <c:pt idx="44">
                  <c:v>132.53861726016419</c:v>
                </c:pt>
                <c:pt idx="45">
                  <c:v>137.96742915398812</c:v>
                </c:pt>
                <c:pt idx="46">
                  <c:v>131.77635431948005</c:v>
                </c:pt>
                <c:pt idx="47">
                  <c:v>136.63838902232015</c:v>
                </c:pt>
                <c:pt idx="48">
                  <c:v>135.0040110924113</c:v>
                </c:pt>
                <c:pt idx="49">
                  <c:v>135.43726926841219</c:v>
                </c:pt>
                <c:pt idx="50">
                  <c:v>136.45524572286132</c:v>
                </c:pt>
                <c:pt idx="51">
                  <c:v>140.1102227232237</c:v>
                </c:pt>
                <c:pt idx="52">
                  <c:v>142.53612919748193</c:v>
                </c:pt>
                <c:pt idx="53">
                  <c:v>141.91387460128911</c:v>
                </c:pt>
                <c:pt idx="54">
                  <c:v>143.493368920846</c:v>
                </c:pt>
                <c:pt idx="55">
                  <c:v>143.97323999311956</c:v>
                </c:pt>
                <c:pt idx="56">
                  <c:v>141.02305507406962</c:v>
                </c:pt>
                <c:pt idx="57">
                  <c:v>137.01328564666395</c:v>
                </c:pt>
                <c:pt idx="58">
                  <c:v>141.46818914721015</c:v>
                </c:pt>
                <c:pt idx="59">
                  <c:v>146.15153401201866</c:v>
                </c:pt>
                <c:pt idx="60">
                  <c:v>146.55938625092466</c:v>
                </c:pt>
                <c:pt idx="61">
                  <c:v>146.64841306555272</c:v>
                </c:pt>
                <c:pt idx="62">
                  <c:v>149.87827536223844</c:v>
                </c:pt>
                <c:pt idx="63">
                  <c:v>154.45202266201656</c:v>
                </c:pt>
                <c:pt idx="64">
                  <c:v>154.4315791533692</c:v>
                </c:pt>
                <c:pt idx="65">
                  <c:v>154.54741156439792</c:v>
                </c:pt>
                <c:pt idx="66">
                  <c:v>150.96212063189355</c:v>
                </c:pt>
                <c:pt idx="67">
                  <c:v>150.43041975138965</c:v>
                </c:pt>
                <c:pt idx="68">
                  <c:v>149.02452559966156</c:v>
                </c:pt>
                <c:pt idx="69">
                  <c:v>149.04420565777852</c:v>
                </c:pt>
                <c:pt idx="70">
                  <c:v>148.55148316824329</c:v>
                </c:pt>
                <c:pt idx="71">
                  <c:v>152.86489383715565</c:v>
                </c:pt>
                <c:pt idx="72">
                  <c:v>154.18078565413342</c:v>
                </c:pt>
                <c:pt idx="73">
                  <c:v>142.30527023987318</c:v>
                </c:pt>
                <c:pt idx="74">
                  <c:v>144.04708262497633</c:v>
                </c:pt>
                <c:pt idx="75">
                  <c:v>150.52211864287418</c:v>
                </c:pt>
                <c:pt idx="76">
                  <c:v>151.31644650583499</c:v>
                </c:pt>
                <c:pt idx="77">
                  <c:v>151.49114943554108</c:v>
                </c:pt>
              </c:numCache>
            </c:numRef>
          </c:val>
        </c:ser>
        <c:ser>
          <c:idx val="2"/>
          <c:order val="2"/>
          <c:tx>
            <c:strRef>
              <c:f>沃胜5期每日净值!$G$1</c:f>
              <c:strCache>
                <c:ptCount val="1"/>
                <c:pt idx="0">
                  <c:v>创业板相对净值</c:v>
                </c:pt>
              </c:strCache>
            </c:strRef>
          </c:tx>
          <c:marker>
            <c:symbol val="none"/>
          </c:marker>
          <c:cat>
            <c:numRef>
              <c:f>沃胜5期每日净值!$A$2:$A$79</c:f>
              <c:numCache>
                <c:formatCode>yyyy\-mm\-dd;@</c:formatCode>
                <c:ptCount val="78"/>
                <c:pt idx="0">
                  <c:v>41876</c:v>
                </c:pt>
                <c:pt idx="1">
                  <c:v>41877</c:v>
                </c:pt>
                <c:pt idx="2">
                  <c:v>41878</c:v>
                </c:pt>
                <c:pt idx="3">
                  <c:v>41879</c:v>
                </c:pt>
                <c:pt idx="4">
                  <c:v>41880</c:v>
                </c:pt>
                <c:pt idx="5">
                  <c:v>41887</c:v>
                </c:pt>
                <c:pt idx="6">
                  <c:v>41891</c:v>
                </c:pt>
                <c:pt idx="7">
                  <c:v>41892</c:v>
                </c:pt>
                <c:pt idx="8">
                  <c:v>41893</c:v>
                </c:pt>
                <c:pt idx="9">
                  <c:v>41894</c:v>
                </c:pt>
                <c:pt idx="10">
                  <c:v>41897</c:v>
                </c:pt>
                <c:pt idx="11">
                  <c:v>41898</c:v>
                </c:pt>
                <c:pt idx="12">
                  <c:v>41899</c:v>
                </c:pt>
                <c:pt idx="13">
                  <c:v>41900</c:v>
                </c:pt>
                <c:pt idx="14">
                  <c:v>41901</c:v>
                </c:pt>
                <c:pt idx="15">
                  <c:v>41904</c:v>
                </c:pt>
                <c:pt idx="16">
                  <c:v>41905</c:v>
                </c:pt>
                <c:pt idx="17">
                  <c:v>41906</c:v>
                </c:pt>
                <c:pt idx="18">
                  <c:v>41907</c:v>
                </c:pt>
                <c:pt idx="19">
                  <c:v>41908</c:v>
                </c:pt>
                <c:pt idx="20">
                  <c:v>41911</c:v>
                </c:pt>
                <c:pt idx="21">
                  <c:v>41912</c:v>
                </c:pt>
                <c:pt idx="22">
                  <c:v>41920</c:v>
                </c:pt>
                <c:pt idx="23">
                  <c:v>41921</c:v>
                </c:pt>
                <c:pt idx="24">
                  <c:v>41922</c:v>
                </c:pt>
                <c:pt idx="25">
                  <c:v>41932</c:v>
                </c:pt>
                <c:pt idx="26">
                  <c:v>41933</c:v>
                </c:pt>
                <c:pt idx="27">
                  <c:v>41934</c:v>
                </c:pt>
                <c:pt idx="28">
                  <c:v>41935</c:v>
                </c:pt>
                <c:pt idx="29">
                  <c:v>41936</c:v>
                </c:pt>
                <c:pt idx="30">
                  <c:v>41960</c:v>
                </c:pt>
                <c:pt idx="31">
                  <c:v>41961</c:v>
                </c:pt>
                <c:pt idx="32">
                  <c:v>41962</c:v>
                </c:pt>
                <c:pt idx="33">
                  <c:v>41963</c:v>
                </c:pt>
                <c:pt idx="34">
                  <c:v>41964</c:v>
                </c:pt>
                <c:pt idx="35">
                  <c:v>41967</c:v>
                </c:pt>
                <c:pt idx="36">
                  <c:v>41968</c:v>
                </c:pt>
                <c:pt idx="37">
                  <c:v>41969</c:v>
                </c:pt>
                <c:pt idx="38">
                  <c:v>41970</c:v>
                </c:pt>
                <c:pt idx="39">
                  <c:v>41971</c:v>
                </c:pt>
                <c:pt idx="40">
                  <c:v>41974</c:v>
                </c:pt>
                <c:pt idx="41">
                  <c:v>41975</c:v>
                </c:pt>
                <c:pt idx="42">
                  <c:v>41976</c:v>
                </c:pt>
                <c:pt idx="43">
                  <c:v>41977</c:v>
                </c:pt>
                <c:pt idx="44">
                  <c:v>41978</c:v>
                </c:pt>
                <c:pt idx="45">
                  <c:v>41981</c:v>
                </c:pt>
                <c:pt idx="46">
                  <c:v>41982</c:v>
                </c:pt>
                <c:pt idx="47">
                  <c:v>41983</c:v>
                </c:pt>
                <c:pt idx="48">
                  <c:v>41984</c:v>
                </c:pt>
                <c:pt idx="49">
                  <c:v>41985</c:v>
                </c:pt>
                <c:pt idx="50">
                  <c:v>41988</c:v>
                </c:pt>
                <c:pt idx="51">
                  <c:v>41989</c:v>
                </c:pt>
                <c:pt idx="52">
                  <c:v>41990</c:v>
                </c:pt>
                <c:pt idx="53">
                  <c:v>41991</c:v>
                </c:pt>
                <c:pt idx="54">
                  <c:v>41992</c:v>
                </c:pt>
                <c:pt idx="55">
                  <c:v>41995</c:v>
                </c:pt>
                <c:pt idx="56">
                  <c:v>41996</c:v>
                </c:pt>
                <c:pt idx="57">
                  <c:v>41997</c:v>
                </c:pt>
                <c:pt idx="58">
                  <c:v>41998</c:v>
                </c:pt>
                <c:pt idx="59">
                  <c:v>41999</c:v>
                </c:pt>
                <c:pt idx="60">
                  <c:v>42002</c:v>
                </c:pt>
                <c:pt idx="61">
                  <c:v>42003</c:v>
                </c:pt>
                <c:pt idx="62">
                  <c:v>42004</c:v>
                </c:pt>
                <c:pt idx="63">
                  <c:v>42009</c:v>
                </c:pt>
                <c:pt idx="64">
                  <c:v>42010</c:v>
                </c:pt>
                <c:pt idx="65">
                  <c:v>42011</c:v>
                </c:pt>
                <c:pt idx="66">
                  <c:v>42012</c:v>
                </c:pt>
                <c:pt idx="67">
                  <c:v>42013</c:v>
                </c:pt>
                <c:pt idx="68">
                  <c:v>42016</c:v>
                </c:pt>
                <c:pt idx="69">
                  <c:v>42017</c:v>
                </c:pt>
                <c:pt idx="70">
                  <c:v>42018</c:v>
                </c:pt>
                <c:pt idx="71">
                  <c:v>42019</c:v>
                </c:pt>
                <c:pt idx="72">
                  <c:v>42020</c:v>
                </c:pt>
                <c:pt idx="73">
                  <c:v>42023</c:v>
                </c:pt>
                <c:pt idx="74">
                  <c:v>42024</c:v>
                </c:pt>
                <c:pt idx="75">
                  <c:v>42025</c:v>
                </c:pt>
                <c:pt idx="76">
                  <c:v>42026</c:v>
                </c:pt>
                <c:pt idx="77">
                  <c:v>42027</c:v>
                </c:pt>
              </c:numCache>
            </c:numRef>
          </c:cat>
          <c:val>
            <c:numRef>
              <c:f>沃胜5期每日净值!$G$2:$G$79</c:f>
              <c:numCache>
                <c:formatCode>###,###,##0.0000</c:formatCode>
                <c:ptCount val="78"/>
                <c:pt idx="0">
                  <c:v>99.36999999999999</c:v>
                </c:pt>
                <c:pt idx="1">
                  <c:v>97.122449622733257</c:v>
                </c:pt>
                <c:pt idx="2">
                  <c:v>97.768716711247933</c:v>
                </c:pt>
                <c:pt idx="3">
                  <c:v>96.616241482581458</c:v>
                </c:pt>
                <c:pt idx="4">
                  <c:v>98.039130277890521</c:v>
                </c:pt>
                <c:pt idx="5">
                  <c:v>102.53794758437077</c:v>
                </c:pt>
                <c:pt idx="6">
                  <c:v>102.82577388513414</c:v>
                </c:pt>
                <c:pt idx="7">
                  <c:v>103.57576030297696</c:v>
                </c:pt>
                <c:pt idx="8">
                  <c:v>104.13324309498644</c:v>
                </c:pt>
                <c:pt idx="9">
                  <c:v>104.89768277039991</c:v>
                </c:pt>
                <c:pt idx="10">
                  <c:v>105.0362963930057</c:v>
                </c:pt>
                <c:pt idx="11">
                  <c:v>101.38822535714633</c:v>
                </c:pt>
                <c:pt idx="12">
                  <c:v>101.80034967301702</c:v>
                </c:pt>
                <c:pt idx="13">
                  <c:v>102.60346901869086</c:v>
                </c:pt>
                <c:pt idx="14">
                  <c:v>103.17726334424432</c:v>
                </c:pt>
                <c:pt idx="15">
                  <c:v>102.09182370069109</c:v>
                </c:pt>
                <c:pt idx="16">
                  <c:v>103.30569086151462</c:v>
                </c:pt>
                <c:pt idx="17">
                  <c:v>104.43655502886122</c:v>
                </c:pt>
                <c:pt idx="18">
                  <c:v>103.81678557922601</c:v>
                </c:pt>
                <c:pt idx="19">
                  <c:v>104.0192000102507</c:v>
                </c:pt>
                <c:pt idx="20">
                  <c:v>105.03904939444774</c:v>
                </c:pt>
                <c:pt idx="21">
                  <c:v>106.05070859935476</c:v>
                </c:pt>
                <c:pt idx="22">
                  <c:v>107.19967375118266</c:v>
                </c:pt>
                <c:pt idx="23">
                  <c:v>107.44730623089252</c:v>
                </c:pt>
                <c:pt idx="24">
                  <c:v>106.96904105537728</c:v>
                </c:pt>
                <c:pt idx="25">
                  <c:v>105.46610874314142</c:v>
                </c:pt>
                <c:pt idx="26">
                  <c:v>104.44082218109638</c:v>
                </c:pt>
                <c:pt idx="27">
                  <c:v>103.55084563992671</c:v>
                </c:pt>
                <c:pt idx="28">
                  <c:v>101.71218480183627</c:v>
                </c:pt>
                <c:pt idx="29">
                  <c:v>101.69504736785964</c:v>
                </c:pt>
                <c:pt idx="30">
                  <c:v>101.28877318005327</c:v>
                </c:pt>
                <c:pt idx="31">
                  <c:v>101.98906792186764</c:v>
                </c:pt>
                <c:pt idx="32">
                  <c:v>103.61967067597728</c:v>
                </c:pt>
                <c:pt idx="33">
                  <c:v>102.86527945582719</c:v>
                </c:pt>
                <c:pt idx="34">
                  <c:v>103.57018547505695</c:v>
                </c:pt>
                <c:pt idx="35">
                  <c:v>103.77514643241545</c:v>
                </c:pt>
                <c:pt idx="36">
                  <c:v>106.12283723713574</c:v>
                </c:pt>
                <c:pt idx="37">
                  <c:v>106.96924753048542</c:v>
                </c:pt>
                <c:pt idx="38">
                  <c:v>107.60168078675392</c:v>
                </c:pt>
                <c:pt idx="39">
                  <c:v>108.11387670504212</c:v>
                </c:pt>
                <c:pt idx="40">
                  <c:v>106.83751641148464</c:v>
                </c:pt>
                <c:pt idx="41">
                  <c:v>107.73988145914342</c:v>
                </c:pt>
                <c:pt idx="42">
                  <c:v>110.42612261619637</c:v>
                </c:pt>
                <c:pt idx="43">
                  <c:v>111.62354059340383</c:v>
                </c:pt>
                <c:pt idx="44">
                  <c:v>108.87480630361696</c:v>
                </c:pt>
                <c:pt idx="45">
                  <c:v>107.86004997208771</c:v>
                </c:pt>
                <c:pt idx="46">
                  <c:v>103.55573221748627</c:v>
                </c:pt>
                <c:pt idx="47">
                  <c:v>108.24010182115886</c:v>
                </c:pt>
                <c:pt idx="48">
                  <c:v>109.27110086119609</c:v>
                </c:pt>
                <c:pt idx="49">
                  <c:v>111.74219495555505</c:v>
                </c:pt>
                <c:pt idx="50">
                  <c:v>114.07735960371414</c:v>
                </c:pt>
                <c:pt idx="51">
                  <c:v>113.53254061833799</c:v>
                </c:pt>
                <c:pt idx="52">
                  <c:v>113.16295017474653</c:v>
                </c:pt>
                <c:pt idx="53">
                  <c:v>112.46368780847295</c:v>
                </c:pt>
                <c:pt idx="54">
                  <c:v>109.90057464091444</c:v>
                </c:pt>
                <c:pt idx="55">
                  <c:v>104.47144932213891</c:v>
                </c:pt>
                <c:pt idx="56">
                  <c:v>102.99900650087346</c:v>
                </c:pt>
                <c:pt idx="57">
                  <c:v>104.60015213955342</c:v>
                </c:pt>
                <c:pt idx="58">
                  <c:v>105.26569023816226</c:v>
                </c:pt>
                <c:pt idx="59">
                  <c:v>105.72089902660061</c:v>
                </c:pt>
                <c:pt idx="60">
                  <c:v>103.19625905419434</c:v>
                </c:pt>
                <c:pt idx="61">
                  <c:v>100.49198573769613</c:v>
                </c:pt>
                <c:pt idx="62">
                  <c:v>101.29421035790133</c:v>
                </c:pt>
                <c:pt idx="63">
                  <c:v>100.813123355908</c:v>
                </c:pt>
                <c:pt idx="64">
                  <c:v>105.97871761164595</c:v>
                </c:pt>
                <c:pt idx="65">
                  <c:v>104.84716519393886</c:v>
                </c:pt>
                <c:pt idx="66">
                  <c:v>106.120428360874</c:v>
                </c:pt>
                <c:pt idx="67">
                  <c:v>106.90173017011985</c:v>
                </c:pt>
                <c:pt idx="68">
                  <c:v>109.16504148064219</c:v>
                </c:pt>
                <c:pt idx="69">
                  <c:v>110.20044532298664</c:v>
                </c:pt>
                <c:pt idx="70">
                  <c:v>109.29463902352539</c:v>
                </c:pt>
                <c:pt idx="71">
                  <c:v>109.17956356324889</c:v>
                </c:pt>
                <c:pt idx="72">
                  <c:v>112.84243198185914</c:v>
                </c:pt>
                <c:pt idx="73">
                  <c:v>112.18928238973942</c:v>
                </c:pt>
                <c:pt idx="74">
                  <c:v>117.06120021664968</c:v>
                </c:pt>
                <c:pt idx="75">
                  <c:v>118.5566994249921</c:v>
                </c:pt>
                <c:pt idx="76">
                  <c:v>120.03340939849268</c:v>
                </c:pt>
                <c:pt idx="77">
                  <c:v>116.81590778816553</c:v>
                </c:pt>
              </c:numCache>
            </c:numRef>
          </c:val>
        </c:ser>
        <c:dLbls/>
        <c:marker val="1"/>
        <c:axId val="85776256"/>
        <c:axId val="85777792"/>
      </c:lineChart>
      <c:dateAx>
        <c:axId val="85776256"/>
        <c:scaling>
          <c:orientation val="minMax"/>
        </c:scaling>
        <c:axPos val="b"/>
        <c:numFmt formatCode="yyyy\-mm\-dd;@" sourceLinked="1"/>
        <c:majorTickMark val="none"/>
        <c:tickLblPos val="nextTo"/>
        <c:txPr>
          <a:bodyPr/>
          <a:lstStyle/>
          <a:p>
            <a:pPr>
              <a:defRPr sz="800"/>
            </a:pPr>
            <a:endParaRPr lang="zh-CN"/>
          </a:p>
        </c:txPr>
        <c:crossAx val="85777792"/>
        <c:crosses val="autoZero"/>
        <c:auto val="1"/>
        <c:lblOffset val="100"/>
        <c:baseTimeUnit val="days"/>
      </c:dateAx>
      <c:valAx>
        <c:axId val="85777792"/>
        <c:scaling>
          <c:orientation val="minMax"/>
          <c:min val="80"/>
        </c:scaling>
        <c:axPos val="l"/>
        <c:majorGridlines/>
        <c:numFmt formatCode="General" sourceLinked="1"/>
        <c:majorTickMark val="none"/>
        <c:tickLblPos val="nextTo"/>
        <c:spPr>
          <a:ln w="9525">
            <a:noFill/>
          </a:ln>
        </c:spPr>
        <c:crossAx val="85776256"/>
        <c:crosses val="autoZero"/>
        <c:crossBetween val="between"/>
      </c:valAx>
    </c:plotArea>
    <c:legend>
      <c:legendPos val="b"/>
      <c:layout/>
    </c:legend>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zh-CN"/>
  <c:chart>
    <c:title>
      <c:tx>
        <c:rich>
          <a:bodyPr/>
          <a:lstStyle/>
          <a:p>
            <a:pPr algn="ctr" rtl="0">
              <a:def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defRPr>
            </a:pP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沃胜</a:t>
            </a:r>
            <a:r>
              <a:rPr lang="zh-CN" altLang="en-US" sz="1400" b="0" i="0" u="none" strike="noStrike" kern="1200" spc="0" baseline="0">
                <a:solidFill>
                  <a:srgbClr val="FF0000"/>
                </a:solidFill>
                <a:latin typeface="楷体" panose="02010609060101010101" pitchFamily="49" charset="-122"/>
                <a:ea typeface="楷体" panose="02010609060101010101" pitchFamily="49" charset="-122"/>
                <a:cs typeface="+mn-cs"/>
              </a:rPr>
              <a:t>六</a:t>
            </a: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期仓位走势图</a:t>
            </a:r>
          </a:p>
        </c:rich>
      </c:tx>
      <c:layout/>
    </c:title>
    <c:plotArea>
      <c:layout/>
      <c:lineChart>
        <c:grouping val="standard"/>
        <c:ser>
          <c:idx val="1"/>
          <c:order val="1"/>
          <c:tx>
            <c:strRef>
              <c:f>沃胜6期每日净值!$E$1</c:f>
              <c:strCache>
                <c:ptCount val="1"/>
                <c:pt idx="0">
                  <c:v>沪深300指数相对净值</c:v>
                </c:pt>
              </c:strCache>
            </c:strRef>
          </c:tx>
          <c:marker>
            <c:symbol val="none"/>
          </c:marker>
          <c:cat>
            <c:numRef>
              <c:f>沃胜6期每日净值!$A$2:$A$74</c:f>
              <c:numCache>
                <c:formatCode>yyyy\-mm\-dd;@</c:formatCode>
                <c:ptCount val="73"/>
                <c:pt idx="0">
                  <c:v>41887</c:v>
                </c:pt>
                <c:pt idx="1">
                  <c:v>41891</c:v>
                </c:pt>
                <c:pt idx="2">
                  <c:v>41892</c:v>
                </c:pt>
                <c:pt idx="3">
                  <c:v>41893</c:v>
                </c:pt>
                <c:pt idx="4">
                  <c:v>41894</c:v>
                </c:pt>
                <c:pt idx="5">
                  <c:v>41897</c:v>
                </c:pt>
                <c:pt idx="6">
                  <c:v>41898</c:v>
                </c:pt>
                <c:pt idx="7">
                  <c:v>41899</c:v>
                </c:pt>
                <c:pt idx="8">
                  <c:v>41900</c:v>
                </c:pt>
                <c:pt idx="9">
                  <c:v>41901</c:v>
                </c:pt>
                <c:pt idx="10">
                  <c:v>41904</c:v>
                </c:pt>
                <c:pt idx="11">
                  <c:v>41905</c:v>
                </c:pt>
                <c:pt idx="12">
                  <c:v>41906</c:v>
                </c:pt>
                <c:pt idx="13">
                  <c:v>41907</c:v>
                </c:pt>
                <c:pt idx="14">
                  <c:v>41908</c:v>
                </c:pt>
                <c:pt idx="15">
                  <c:v>41911</c:v>
                </c:pt>
                <c:pt idx="16">
                  <c:v>41912</c:v>
                </c:pt>
                <c:pt idx="17">
                  <c:v>41920</c:v>
                </c:pt>
                <c:pt idx="18">
                  <c:v>41921</c:v>
                </c:pt>
                <c:pt idx="19">
                  <c:v>41922</c:v>
                </c:pt>
                <c:pt idx="20">
                  <c:v>41932</c:v>
                </c:pt>
                <c:pt idx="21">
                  <c:v>41933</c:v>
                </c:pt>
                <c:pt idx="22">
                  <c:v>41934</c:v>
                </c:pt>
                <c:pt idx="23">
                  <c:v>41935</c:v>
                </c:pt>
                <c:pt idx="24">
                  <c:v>41936</c:v>
                </c:pt>
                <c:pt idx="25">
                  <c:v>41960</c:v>
                </c:pt>
                <c:pt idx="26">
                  <c:v>41961</c:v>
                </c:pt>
                <c:pt idx="27">
                  <c:v>41962</c:v>
                </c:pt>
                <c:pt idx="28">
                  <c:v>41963</c:v>
                </c:pt>
                <c:pt idx="29">
                  <c:v>41964</c:v>
                </c:pt>
                <c:pt idx="30">
                  <c:v>41967</c:v>
                </c:pt>
                <c:pt idx="31">
                  <c:v>41968</c:v>
                </c:pt>
                <c:pt idx="32">
                  <c:v>41969</c:v>
                </c:pt>
                <c:pt idx="33">
                  <c:v>41970</c:v>
                </c:pt>
                <c:pt idx="34">
                  <c:v>41971</c:v>
                </c:pt>
                <c:pt idx="35">
                  <c:v>41974</c:v>
                </c:pt>
                <c:pt idx="36">
                  <c:v>41975</c:v>
                </c:pt>
                <c:pt idx="37">
                  <c:v>41976</c:v>
                </c:pt>
                <c:pt idx="38">
                  <c:v>41977</c:v>
                </c:pt>
                <c:pt idx="39">
                  <c:v>41978</c:v>
                </c:pt>
                <c:pt idx="40">
                  <c:v>41981</c:v>
                </c:pt>
                <c:pt idx="41">
                  <c:v>41982</c:v>
                </c:pt>
                <c:pt idx="42">
                  <c:v>41983</c:v>
                </c:pt>
                <c:pt idx="43">
                  <c:v>41984</c:v>
                </c:pt>
                <c:pt idx="44">
                  <c:v>41985</c:v>
                </c:pt>
                <c:pt idx="45">
                  <c:v>41988</c:v>
                </c:pt>
                <c:pt idx="46">
                  <c:v>41989</c:v>
                </c:pt>
                <c:pt idx="47">
                  <c:v>41990</c:v>
                </c:pt>
                <c:pt idx="48">
                  <c:v>41991</c:v>
                </c:pt>
                <c:pt idx="49">
                  <c:v>41992</c:v>
                </c:pt>
                <c:pt idx="50">
                  <c:v>41995</c:v>
                </c:pt>
                <c:pt idx="51">
                  <c:v>41996</c:v>
                </c:pt>
                <c:pt idx="52">
                  <c:v>41997</c:v>
                </c:pt>
                <c:pt idx="53">
                  <c:v>41998</c:v>
                </c:pt>
                <c:pt idx="54">
                  <c:v>41999</c:v>
                </c:pt>
                <c:pt idx="55">
                  <c:v>42002</c:v>
                </c:pt>
                <c:pt idx="56">
                  <c:v>42003</c:v>
                </c:pt>
                <c:pt idx="57">
                  <c:v>42004</c:v>
                </c:pt>
                <c:pt idx="58">
                  <c:v>42009</c:v>
                </c:pt>
                <c:pt idx="59">
                  <c:v>42010</c:v>
                </c:pt>
                <c:pt idx="60">
                  <c:v>42011</c:v>
                </c:pt>
                <c:pt idx="61">
                  <c:v>42012</c:v>
                </c:pt>
                <c:pt idx="62">
                  <c:v>42013</c:v>
                </c:pt>
                <c:pt idx="63">
                  <c:v>42016</c:v>
                </c:pt>
                <c:pt idx="64">
                  <c:v>42017</c:v>
                </c:pt>
                <c:pt idx="65">
                  <c:v>42018</c:v>
                </c:pt>
                <c:pt idx="66">
                  <c:v>42019</c:v>
                </c:pt>
                <c:pt idx="67">
                  <c:v>42020</c:v>
                </c:pt>
                <c:pt idx="68">
                  <c:v>42023</c:v>
                </c:pt>
                <c:pt idx="69">
                  <c:v>42024</c:v>
                </c:pt>
                <c:pt idx="70">
                  <c:v>42025</c:v>
                </c:pt>
                <c:pt idx="71">
                  <c:v>42026</c:v>
                </c:pt>
                <c:pt idx="72">
                  <c:v>42027</c:v>
                </c:pt>
              </c:numCache>
            </c:numRef>
          </c:cat>
          <c:val>
            <c:numRef>
              <c:f>沃胜6期每日净值!$E$2:$E$74</c:f>
              <c:numCache>
                <c:formatCode>###,###,##0.0000</c:formatCode>
                <c:ptCount val="73"/>
                <c:pt idx="0">
                  <c:v>103.88267125734625</c:v>
                </c:pt>
                <c:pt idx="1">
                  <c:v>103.71153109678204</c:v>
                </c:pt>
                <c:pt idx="2">
                  <c:v>103.1690146670975</c:v>
                </c:pt>
                <c:pt idx="3">
                  <c:v>102.78818009418391</c:v>
                </c:pt>
                <c:pt idx="4">
                  <c:v>103.42031713335349</c:v>
                </c:pt>
                <c:pt idx="5">
                  <c:v>103.37073526279596</c:v>
                </c:pt>
                <c:pt idx="6">
                  <c:v>101.31688368035179</c:v>
                </c:pt>
                <c:pt idx="7">
                  <c:v>101.84964490881458</c:v>
                </c:pt>
                <c:pt idx="8">
                  <c:v>102.16087824170684</c:v>
                </c:pt>
                <c:pt idx="9">
                  <c:v>102.8627013487344</c:v>
                </c:pt>
                <c:pt idx="10">
                  <c:v>100.89931865414242</c:v>
                </c:pt>
                <c:pt idx="11">
                  <c:v>101.77058536500002</c:v>
                </c:pt>
                <c:pt idx="12">
                  <c:v>103.56902033110772</c:v>
                </c:pt>
                <c:pt idx="13">
                  <c:v>103.36123454508439</c:v>
                </c:pt>
                <c:pt idx="14">
                  <c:v>103.37124422981628</c:v>
                </c:pt>
                <c:pt idx="15">
                  <c:v>103.82074693654729</c:v>
                </c:pt>
                <c:pt idx="16">
                  <c:v>103.95600492218283</c:v>
                </c:pt>
                <c:pt idx="17">
                  <c:v>105.11793421553033</c:v>
                </c:pt>
                <c:pt idx="18">
                  <c:v>105.26943673189598</c:v>
                </c:pt>
                <c:pt idx="19">
                  <c:v>104.62618724611728</c:v>
                </c:pt>
                <c:pt idx="20">
                  <c:v>104.11391194022016</c:v>
                </c:pt>
                <c:pt idx="21">
                  <c:v>103.20964720088203</c:v>
                </c:pt>
                <c:pt idx="22">
                  <c:v>102.58404190513917</c:v>
                </c:pt>
                <c:pt idx="23">
                  <c:v>101.62103388887873</c:v>
                </c:pt>
                <c:pt idx="24">
                  <c:v>101.39920909587974</c:v>
                </c:pt>
                <c:pt idx="25">
                  <c:v>108.88081222418896</c:v>
                </c:pt>
                <c:pt idx="26">
                  <c:v>107.79141073122929</c:v>
                </c:pt>
                <c:pt idx="27">
                  <c:v>107.61356917156488</c:v>
                </c:pt>
                <c:pt idx="28">
                  <c:v>107.60830984568879</c:v>
                </c:pt>
                <c:pt idx="29">
                  <c:v>109.57444944497396</c:v>
                </c:pt>
                <c:pt idx="30">
                  <c:v>112.36541251451749</c:v>
                </c:pt>
                <c:pt idx="31">
                  <c:v>113.90516499257537</c:v>
                </c:pt>
                <c:pt idx="32">
                  <c:v>115.49386313241536</c:v>
                </c:pt>
                <c:pt idx="33">
                  <c:v>116.82871397089798</c:v>
                </c:pt>
                <c:pt idx="34">
                  <c:v>119.13301974123115</c:v>
                </c:pt>
                <c:pt idx="35">
                  <c:v>119.59927594571261</c:v>
                </c:pt>
                <c:pt idx="36">
                  <c:v>124.01575243622865</c:v>
                </c:pt>
                <c:pt idx="37">
                  <c:v>125.86538100179139</c:v>
                </c:pt>
                <c:pt idx="38">
                  <c:v>131.66768986065341</c:v>
                </c:pt>
                <c:pt idx="39">
                  <c:v>132.53861726016419</c:v>
                </c:pt>
                <c:pt idx="40">
                  <c:v>137.96742915398812</c:v>
                </c:pt>
                <c:pt idx="41">
                  <c:v>131.77635431948005</c:v>
                </c:pt>
                <c:pt idx="42">
                  <c:v>136.63838902232015</c:v>
                </c:pt>
                <c:pt idx="43">
                  <c:v>135.0040110924113</c:v>
                </c:pt>
                <c:pt idx="44">
                  <c:v>135.43726926841219</c:v>
                </c:pt>
                <c:pt idx="45">
                  <c:v>136.45524572286132</c:v>
                </c:pt>
                <c:pt idx="46">
                  <c:v>140.1102227232237</c:v>
                </c:pt>
                <c:pt idx="47">
                  <c:v>142.53612919748193</c:v>
                </c:pt>
                <c:pt idx="48">
                  <c:v>141.91387460128911</c:v>
                </c:pt>
                <c:pt idx="49">
                  <c:v>143.493368920846</c:v>
                </c:pt>
                <c:pt idx="50">
                  <c:v>143.97323999311956</c:v>
                </c:pt>
                <c:pt idx="51">
                  <c:v>141.02305507406962</c:v>
                </c:pt>
                <c:pt idx="52">
                  <c:v>137.01328564666395</c:v>
                </c:pt>
                <c:pt idx="53">
                  <c:v>141.46818914721015</c:v>
                </c:pt>
                <c:pt idx="54">
                  <c:v>146.15153401201866</c:v>
                </c:pt>
                <c:pt idx="55">
                  <c:v>146.55938625092466</c:v>
                </c:pt>
                <c:pt idx="56">
                  <c:v>146.64841306555272</c:v>
                </c:pt>
                <c:pt idx="57">
                  <c:v>149.87827536223844</c:v>
                </c:pt>
                <c:pt idx="58">
                  <c:v>154.45202266201656</c:v>
                </c:pt>
                <c:pt idx="59">
                  <c:v>154.4315791533692</c:v>
                </c:pt>
                <c:pt idx="60">
                  <c:v>154.54741156439792</c:v>
                </c:pt>
                <c:pt idx="61">
                  <c:v>150.96212063189355</c:v>
                </c:pt>
                <c:pt idx="62">
                  <c:v>150.43041975138965</c:v>
                </c:pt>
                <c:pt idx="63">
                  <c:v>149.02452559966156</c:v>
                </c:pt>
                <c:pt idx="64">
                  <c:v>149.04420565777852</c:v>
                </c:pt>
                <c:pt idx="65">
                  <c:v>148.55148316824329</c:v>
                </c:pt>
                <c:pt idx="66">
                  <c:v>152.86489383715565</c:v>
                </c:pt>
                <c:pt idx="67">
                  <c:v>154.18078565413342</c:v>
                </c:pt>
                <c:pt idx="68">
                  <c:v>142.30527023987318</c:v>
                </c:pt>
                <c:pt idx="69">
                  <c:v>144.04708262497633</c:v>
                </c:pt>
                <c:pt idx="70">
                  <c:v>150.52211864287418</c:v>
                </c:pt>
                <c:pt idx="71">
                  <c:v>151.31644650583499</c:v>
                </c:pt>
                <c:pt idx="72">
                  <c:v>151.49114943554108</c:v>
                </c:pt>
              </c:numCache>
            </c:numRef>
          </c:val>
        </c:ser>
        <c:ser>
          <c:idx val="2"/>
          <c:order val="2"/>
          <c:tx>
            <c:strRef>
              <c:f>沃胜6期每日净值!$G$1</c:f>
              <c:strCache>
                <c:ptCount val="1"/>
                <c:pt idx="0">
                  <c:v>创业板相对净值</c:v>
                </c:pt>
              </c:strCache>
            </c:strRef>
          </c:tx>
          <c:marker>
            <c:symbol val="none"/>
          </c:marker>
          <c:cat>
            <c:numRef>
              <c:f>沃胜6期每日净值!$A$2:$A$74</c:f>
              <c:numCache>
                <c:formatCode>yyyy\-mm\-dd;@</c:formatCode>
                <c:ptCount val="73"/>
                <c:pt idx="0">
                  <c:v>41887</c:v>
                </c:pt>
                <c:pt idx="1">
                  <c:v>41891</c:v>
                </c:pt>
                <c:pt idx="2">
                  <c:v>41892</c:v>
                </c:pt>
                <c:pt idx="3">
                  <c:v>41893</c:v>
                </c:pt>
                <c:pt idx="4">
                  <c:v>41894</c:v>
                </c:pt>
                <c:pt idx="5">
                  <c:v>41897</c:v>
                </c:pt>
                <c:pt idx="6">
                  <c:v>41898</c:v>
                </c:pt>
                <c:pt idx="7">
                  <c:v>41899</c:v>
                </c:pt>
                <c:pt idx="8">
                  <c:v>41900</c:v>
                </c:pt>
                <c:pt idx="9">
                  <c:v>41901</c:v>
                </c:pt>
                <c:pt idx="10">
                  <c:v>41904</c:v>
                </c:pt>
                <c:pt idx="11">
                  <c:v>41905</c:v>
                </c:pt>
                <c:pt idx="12">
                  <c:v>41906</c:v>
                </c:pt>
                <c:pt idx="13">
                  <c:v>41907</c:v>
                </c:pt>
                <c:pt idx="14">
                  <c:v>41908</c:v>
                </c:pt>
                <c:pt idx="15">
                  <c:v>41911</c:v>
                </c:pt>
                <c:pt idx="16">
                  <c:v>41912</c:v>
                </c:pt>
                <c:pt idx="17">
                  <c:v>41920</c:v>
                </c:pt>
                <c:pt idx="18">
                  <c:v>41921</c:v>
                </c:pt>
                <c:pt idx="19">
                  <c:v>41922</c:v>
                </c:pt>
                <c:pt idx="20">
                  <c:v>41932</c:v>
                </c:pt>
                <c:pt idx="21">
                  <c:v>41933</c:v>
                </c:pt>
                <c:pt idx="22">
                  <c:v>41934</c:v>
                </c:pt>
                <c:pt idx="23">
                  <c:v>41935</c:v>
                </c:pt>
                <c:pt idx="24">
                  <c:v>41936</c:v>
                </c:pt>
                <c:pt idx="25">
                  <c:v>41960</c:v>
                </c:pt>
                <c:pt idx="26">
                  <c:v>41961</c:v>
                </c:pt>
                <c:pt idx="27">
                  <c:v>41962</c:v>
                </c:pt>
                <c:pt idx="28">
                  <c:v>41963</c:v>
                </c:pt>
                <c:pt idx="29">
                  <c:v>41964</c:v>
                </c:pt>
                <c:pt idx="30">
                  <c:v>41967</c:v>
                </c:pt>
                <c:pt idx="31">
                  <c:v>41968</c:v>
                </c:pt>
                <c:pt idx="32">
                  <c:v>41969</c:v>
                </c:pt>
                <c:pt idx="33">
                  <c:v>41970</c:v>
                </c:pt>
                <c:pt idx="34">
                  <c:v>41971</c:v>
                </c:pt>
                <c:pt idx="35">
                  <c:v>41974</c:v>
                </c:pt>
                <c:pt idx="36">
                  <c:v>41975</c:v>
                </c:pt>
                <c:pt idx="37">
                  <c:v>41976</c:v>
                </c:pt>
                <c:pt idx="38">
                  <c:v>41977</c:v>
                </c:pt>
                <c:pt idx="39">
                  <c:v>41978</c:v>
                </c:pt>
                <c:pt idx="40">
                  <c:v>41981</c:v>
                </c:pt>
                <c:pt idx="41">
                  <c:v>41982</c:v>
                </c:pt>
                <c:pt idx="42">
                  <c:v>41983</c:v>
                </c:pt>
                <c:pt idx="43">
                  <c:v>41984</c:v>
                </c:pt>
                <c:pt idx="44">
                  <c:v>41985</c:v>
                </c:pt>
                <c:pt idx="45">
                  <c:v>41988</c:v>
                </c:pt>
                <c:pt idx="46">
                  <c:v>41989</c:v>
                </c:pt>
                <c:pt idx="47">
                  <c:v>41990</c:v>
                </c:pt>
                <c:pt idx="48">
                  <c:v>41991</c:v>
                </c:pt>
                <c:pt idx="49">
                  <c:v>41992</c:v>
                </c:pt>
                <c:pt idx="50">
                  <c:v>41995</c:v>
                </c:pt>
                <c:pt idx="51">
                  <c:v>41996</c:v>
                </c:pt>
                <c:pt idx="52">
                  <c:v>41997</c:v>
                </c:pt>
                <c:pt idx="53">
                  <c:v>41998</c:v>
                </c:pt>
                <c:pt idx="54">
                  <c:v>41999</c:v>
                </c:pt>
                <c:pt idx="55">
                  <c:v>42002</c:v>
                </c:pt>
                <c:pt idx="56">
                  <c:v>42003</c:v>
                </c:pt>
                <c:pt idx="57">
                  <c:v>42004</c:v>
                </c:pt>
                <c:pt idx="58">
                  <c:v>42009</c:v>
                </c:pt>
                <c:pt idx="59">
                  <c:v>42010</c:v>
                </c:pt>
                <c:pt idx="60">
                  <c:v>42011</c:v>
                </c:pt>
                <c:pt idx="61">
                  <c:v>42012</c:v>
                </c:pt>
                <c:pt idx="62">
                  <c:v>42013</c:v>
                </c:pt>
                <c:pt idx="63">
                  <c:v>42016</c:v>
                </c:pt>
                <c:pt idx="64">
                  <c:v>42017</c:v>
                </c:pt>
                <c:pt idx="65">
                  <c:v>42018</c:v>
                </c:pt>
                <c:pt idx="66">
                  <c:v>42019</c:v>
                </c:pt>
                <c:pt idx="67">
                  <c:v>42020</c:v>
                </c:pt>
                <c:pt idx="68">
                  <c:v>42023</c:v>
                </c:pt>
                <c:pt idx="69">
                  <c:v>42024</c:v>
                </c:pt>
                <c:pt idx="70">
                  <c:v>42025</c:v>
                </c:pt>
                <c:pt idx="71">
                  <c:v>42026</c:v>
                </c:pt>
                <c:pt idx="72">
                  <c:v>42027</c:v>
                </c:pt>
              </c:numCache>
            </c:numRef>
          </c:cat>
          <c:val>
            <c:numRef>
              <c:f>沃胜6期每日净值!$G$2:$G$74</c:f>
              <c:numCache>
                <c:formatCode>###,###,##0.0000</c:formatCode>
                <c:ptCount val="73"/>
                <c:pt idx="0">
                  <c:v>102.53794758437077</c:v>
                </c:pt>
                <c:pt idx="1">
                  <c:v>102.82577388513414</c:v>
                </c:pt>
                <c:pt idx="2">
                  <c:v>103.57576030297696</c:v>
                </c:pt>
                <c:pt idx="3">
                  <c:v>104.13324309498644</c:v>
                </c:pt>
                <c:pt idx="4">
                  <c:v>104.89768277039991</c:v>
                </c:pt>
                <c:pt idx="5">
                  <c:v>105.0362963930057</c:v>
                </c:pt>
                <c:pt idx="6">
                  <c:v>101.38822535714633</c:v>
                </c:pt>
                <c:pt idx="7">
                  <c:v>101.80034967301702</c:v>
                </c:pt>
                <c:pt idx="8">
                  <c:v>102.60346901869086</c:v>
                </c:pt>
                <c:pt idx="9">
                  <c:v>103.17726334424432</c:v>
                </c:pt>
                <c:pt idx="10">
                  <c:v>102.09182370069109</c:v>
                </c:pt>
                <c:pt idx="11">
                  <c:v>103.30569086151462</c:v>
                </c:pt>
                <c:pt idx="12">
                  <c:v>104.43655502886122</c:v>
                </c:pt>
                <c:pt idx="13">
                  <c:v>103.81678557922601</c:v>
                </c:pt>
                <c:pt idx="14">
                  <c:v>104.0192000102507</c:v>
                </c:pt>
                <c:pt idx="15">
                  <c:v>105.03904939444774</c:v>
                </c:pt>
                <c:pt idx="16">
                  <c:v>106.05070859935476</c:v>
                </c:pt>
                <c:pt idx="17">
                  <c:v>107.19967375118266</c:v>
                </c:pt>
                <c:pt idx="18">
                  <c:v>107.44730623089252</c:v>
                </c:pt>
                <c:pt idx="19">
                  <c:v>106.96904105537728</c:v>
                </c:pt>
                <c:pt idx="20">
                  <c:v>105.46610874314142</c:v>
                </c:pt>
                <c:pt idx="21">
                  <c:v>104.44082218109638</c:v>
                </c:pt>
                <c:pt idx="22">
                  <c:v>103.55084563992671</c:v>
                </c:pt>
                <c:pt idx="23">
                  <c:v>101.71218480183627</c:v>
                </c:pt>
                <c:pt idx="24">
                  <c:v>101.69504736785964</c:v>
                </c:pt>
                <c:pt idx="25">
                  <c:v>101.28877318005327</c:v>
                </c:pt>
                <c:pt idx="26">
                  <c:v>101.98906792186764</c:v>
                </c:pt>
                <c:pt idx="27">
                  <c:v>103.61967067597728</c:v>
                </c:pt>
                <c:pt idx="28">
                  <c:v>102.86527945582719</c:v>
                </c:pt>
                <c:pt idx="29">
                  <c:v>103.57018547505695</c:v>
                </c:pt>
                <c:pt idx="30">
                  <c:v>103.77514643241545</c:v>
                </c:pt>
                <c:pt idx="31">
                  <c:v>106.12283723713574</c:v>
                </c:pt>
                <c:pt idx="32">
                  <c:v>106.96924753048542</c:v>
                </c:pt>
                <c:pt idx="33">
                  <c:v>107.60168078675392</c:v>
                </c:pt>
                <c:pt idx="34">
                  <c:v>108.11387670504212</c:v>
                </c:pt>
                <c:pt idx="35">
                  <c:v>106.83751641148464</c:v>
                </c:pt>
                <c:pt idx="36">
                  <c:v>107.73988145914342</c:v>
                </c:pt>
                <c:pt idx="37">
                  <c:v>110.42612261619637</c:v>
                </c:pt>
                <c:pt idx="38">
                  <c:v>111.62354059340383</c:v>
                </c:pt>
                <c:pt idx="39">
                  <c:v>108.87480630361696</c:v>
                </c:pt>
                <c:pt idx="40">
                  <c:v>107.86004997208771</c:v>
                </c:pt>
                <c:pt idx="41">
                  <c:v>103.55573221748627</c:v>
                </c:pt>
                <c:pt idx="42">
                  <c:v>108.24010182115886</c:v>
                </c:pt>
                <c:pt idx="43">
                  <c:v>109.27110086119609</c:v>
                </c:pt>
                <c:pt idx="44">
                  <c:v>111.74219495555505</c:v>
                </c:pt>
                <c:pt idx="45">
                  <c:v>114.07735960371414</c:v>
                </c:pt>
                <c:pt idx="46">
                  <c:v>113.53254061833799</c:v>
                </c:pt>
                <c:pt idx="47">
                  <c:v>113.16295017474653</c:v>
                </c:pt>
                <c:pt idx="48">
                  <c:v>112.46368780847295</c:v>
                </c:pt>
                <c:pt idx="49">
                  <c:v>109.90057464091444</c:v>
                </c:pt>
                <c:pt idx="50">
                  <c:v>104.47144932213891</c:v>
                </c:pt>
                <c:pt idx="51">
                  <c:v>102.99900650087346</c:v>
                </c:pt>
                <c:pt idx="52">
                  <c:v>104.60015213955342</c:v>
                </c:pt>
                <c:pt idx="53">
                  <c:v>105.26569023816226</c:v>
                </c:pt>
                <c:pt idx="54">
                  <c:v>105.72089902660061</c:v>
                </c:pt>
                <c:pt idx="55">
                  <c:v>103.19625905419434</c:v>
                </c:pt>
                <c:pt idx="56">
                  <c:v>100.49198573769613</c:v>
                </c:pt>
                <c:pt idx="57">
                  <c:v>101.29421035790133</c:v>
                </c:pt>
                <c:pt idx="58">
                  <c:v>100.813123355908</c:v>
                </c:pt>
                <c:pt idx="59">
                  <c:v>105.97871761164595</c:v>
                </c:pt>
                <c:pt idx="60">
                  <c:v>104.84716519393886</c:v>
                </c:pt>
                <c:pt idx="61">
                  <c:v>106.120428360874</c:v>
                </c:pt>
                <c:pt idx="62">
                  <c:v>106.90173017011985</c:v>
                </c:pt>
                <c:pt idx="63">
                  <c:v>109.16504148064219</c:v>
                </c:pt>
                <c:pt idx="64">
                  <c:v>110.20044532298664</c:v>
                </c:pt>
                <c:pt idx="65">
                  <c:v>109.29463902352539</c:v>
                </c:pt>
                <c:pt idx="66">
                  <c:v>109.17956356324889</c:v>
                </c:pt>
                <c:pt idx="67">
                  <c:v>112.84243198185914</c:v>
                </c:pt>
                <c:pt idx="68">
                  <c:v>112.18928238973942</c:v>
                </c:pt>
                <c:pt idx="69">
                  <c:v>117.06120021664968</c:v>
                </c:pt>
                <c:pt idx="70">
                  <c:v>118.5566994249921</c:v>
                </c:pt>
                <c:pt idx="71">
                  <c:v>120.03340939849268</c:v>
                </c:pt>
                <c:pt idx="72">
                  <c:v>116.81590778816553</c:v>
                </c:pt>
              </c:numCache>
            </c:numRef>
          </c:val>
        </c:ser>
        <c:dLbls/>
        <c:marker val="1"/>
        <c:axId val="84123008"/>
        <c:axId val="84132992"/>
      </c:lineChart>
      <c:lineChart>
        <c:grouping val="standard"/>
        <c:ser>
          <c:idx val="0"/>
          <c:order val="0"/>
          <c:tx>
            <c:strRef>
              <c:f>沃胜6期每日净值!$B$1</c:f>
              <c:strCache>
                <c:ptCount val="1"/>
                <c:pt idx="0">
                  <c:v>沃胜6期仓位</c:v>
                </c:pt>
              </c:strCache>
            </c:strRef>
          </c:tx>
          <c:marker>
            <c:symbol val="none"/>
          </c:marker>
          <c:cat>
            <c:numRef>
              <c:f>沃胜6期每日净值!$A$2:$A$74</c:f>
              <c:numCache>
                <c:formatCode>yyyy\-mm\-dd;@</c:formatCode>
                <c:ptCount val="73"/>
                <c:pt idx="0">
                  <c:v>41887</c:v>
                </c:pt>
                <c:pt idx="1">
                  <c:v>41891</c:v>
                </c:pt>
                <c:pt idx="2">
                  <c:v>41892</c:v>
                </c:pt>
                <c:pt idx="3">
                  <c:v>41893</c:v>
                </c:pt>
                <c:pt idx="4">
                  <c:v>41894</c:v>
                </c:pt>
                <c:pt idx="5">
                  <c:v>41897</c:v>
                </c:pt>
                <c:pt idx="6">
                  <c:v>41898</c:v>
                </c:pt>
                <c:pt idx="7">
                  <c:v>41899</c:v>
                </c:pt>
                <c:pt idx="8">
                  <c:v>41900</c:v>
                </c:pt>
                <c:pt idx="9">
                  <c:v>41901</c:v>
                </c:pt>
                <c:pt idx="10">
                  <c:v>41904</c:v>
                </c:pt>
                <c:pt idx="11">
                  <c:v>41905</c:v>
                </c:pt>
                <c:pt idx="12">
                  <c:v>41906</c:v>
                </c:pt>
                <c:pt idx="13">
                  <c:v>41907</c:v>
                </c:pt>
                <c:pt idx="14">
                  <c:v>41908</c:v>
                </c:pt>
                <c:pt idx="15">
                  <c:v>41911</c:v>
                </c:pt>
                <c:pt idx="16">
                  <c:v>41912</c:v>
                </c:pt>
                <c:pt idx="17">
                  <c:v>41920</c:v>
                </c:pt>
                <c:pt idx="18">
                  <c:v>41921</c:v>
                </c:pt>
                <c:pt idx="19">
                  <c:v>41922</c:v>
                </c:pt>
                <c:pt idx="20">
                  <c:v>41932</c:v>
                </c:pt>
                <c:pt idx="21">
                  <c:v>41933</c:v>
                </c:pt>
                <c:pt idx="22">
                  <c:v>41934</c:v>
                </c:pt>
                <c:pt idx="23">
                  <c:v>41935</c:v>
                </c:pt>
                <c:pt idx="24">
                  <c:v>41936</c:v>
                </c:pt>
                <c:pt idx="25">
                  <c:v>41960</c:v>
                </c:pt>
                <c:pt idx="26">
                  <c:v>41961</c:v>
                </c:pt>
                <c:pt idx="27">
                  <c:v>41962</c:v>
                </c:pt>
                <c:pt idx="28">
                  <c:v>41963</c:v>
                </c:pt>
                <c:pt idx="29">
                  <c:v>41964</c:v>
                </c:pt>
                <c:pt idx="30">
                  <c:v>41967</c:v>
                </c:pt>
                <c:pt idx="31">
                  <c:v>41968</c:v>
                </c:pt>
                <c:pt idx="32">
                  <c:v>41969</c:v>
                </c:pt>
                <c:pt idx="33">
                  <c:v>41970</c:v>
                </c:pt>
                <c:pt idx="34">
                  <c:v>41971</c:v>
                </c:pt>
                <c:pt idx="35">
                  <c:v>41974</c:v>
                </c:pt>
                <c:pt idx="36">
                  <c:v>41975</c:v>
                </c:pt>
                <c:pt idx="37">
                  <c:v>41976</c:v>
                </c:pt>
                <c:pt idx="38">
                  <c:v>41977</c:v>
                </c:pt>
                <c:pt idx="39">
                  <c:v>41978</c:v>
                </c:pt>
                <c:pt idx="40">
                  <c:v>41981</c:v>
                </c:pt>
                <c:pt idx="41">
                  <c:v>41982</c:v>
                </c:pt>
                <c:pt idx="42">
                  <c:v>41983</c:v>
                </c:pt>
                <c:pt idx="43">
                  <c:v>41984</c:v>
                </c:pt>
                <c:pt idx="44">
                  <c:v>41985</c:v>
                </c:pt>
                <c:pt idx="45">
                  <c:v>41988</c:v>
                </c:pt>
                <c:pt idx="46">
                  <c:v>41989</c:v>
                </c:pt>
                <c:pt idx="47">
                  <c:v>41990</c:v>
                </c:pt>
                <c:pt idx="48">
                  <c:v>41991</c:v>
                </c:pt>
                <c:pt idx="49">
                  <c:v>41992</c:v>
                </c:pt>
                <c:pt idx="50">
                  <c:v>41995</c:v>
                </c:pt>
                <c:pt idx="51">
                  <c:v>41996</c:v>
                </c:pt>
                <c:pt idx="52">
                  <c:v>41997</c:v>
                </c:pt>
                <c:pt idx="53">
                  <c:v>41998</c:v>
                </c:pt>
                <c:pt idx="54">
                  <c:v>41999</c:v>
                </c:pt>
                <c:pt idx="55">
                  <c:v>42002</c:v>
                </c:pt>
                <c:pt idx="56">
                  <c:v>42003</c:v>
                </c:pt>
                <c:pt idx="57">
                  <c:v>42004</c:v>
                </c:pt>
                <c:pt idx="58">
                  <c:v>42009</c:v>
                </c:pt>
                <c:pt idx="59">
                  <c:v>42010</c:v>
                </c:pt>
                <c:pt idx="60">
                  <c:v>42011</c:v>
                </c:pt>
                <c:pt idx="61">
                  <c:v>42012</c:v>
                </c:pt>
                <c:pt idx="62">
                  <c:v>42013</c:v>
                </c:pt>
                <c:pt idx="63">
                  <c:v>42016</c:v>
                </c:pt>
                <c:pt idx="64">
                  <c:v>42017</c:v>
                </c:pt>
                <c:pt idx="65">
                  <c:v>42018</c:v>
                </c:pt>
                <c:pt idx="66">
                  <c:v>42019</c:v>
                </c:pt>
                <c:pt idx="67">
                  <c:v>42020</c:v>
                </c:pt>
                <c:pt idx="68">
                  <c:v>42023</c:v>
                </c:pt>
                <c:pt idx="69">
                  <c:v>42024</c:v>
                </c:pt>
                <c:pt idx="70">
                  <c:v>42025</c:v>
                </c:pt>
                <c:pt idx="71">
                  <c:v>42026</c:v>
                </c:pt>
                <c:pt idx="72">
                  <c:v>42027</c:v>
                </c:pt>
              </c:numCache>
            </c:numRef>
          </c:cat>
          <c:val>
            <c:numRef>
              <c:f>沃胜6期每日净值!$B$2:$B$74</c:f>
              <c:numCache>
                <c:formatCode>General</c:formatCode>
                <c:ptCount val="73"/>
                <c:pt idx="0">
                  <c:v>95.5</c:v>
                </c:pt>
                <c:pt idx="1">
                  <c:v>98.1</c:v>
                </c:pt>
                <c:pt idx="2">
                  <c:v>96.3</c:v>
                </c:pt>
                <c:pt idx="3">
                  <c:v>99.9</c:v>
                </c:pt>
                <c:pt idx="4">
                  <c:v>99.6</c:v>
                </c:pt>
                <c:pt idx="5">
                  <c:v>97.9</c:v>
                </c:pt>
                <c:pt idx="6">
                  <c:v>100</c:v>
                </c:pt>
                <c:pt idx="7">
                  <c:v>99.1</c:v>
                </c:pt>
                <c:pt idx="8">
                  <c:v>100</c:v>
                </c:pt>
                <c:pt idx="9">
                  <c:v>98.9</c:v>
                </c:pt>
                <c:pt idx="10">
                  <c:v>99.5</c:v>
                </c:pt>
                <c:pt idx="11">
                  <c:v>99.7</c:v>
                </c:pt>
                <c:pt idx="12">
                  <c:v>100</c:v>
                </c:pt>
                <c:pt idx="13">
                  <c:v>97.5</c:v>
                </c:pt>
                <c:pt idx="14">
                  <c:v>100</c:v>
                </c:pt>
                <c:pt idx="15">
                  <c:v>99.6</c:v>
                </c:pt>
                <c:pt idx="16">
                  <c:v>99.7</c:v>
                </c:pt>
                <c:pt idx="17">
                  <c:v>97.4</c:v>
                </c:pt>
                <c:pt idx="18">
                  <c:v>100</c:v>
                </c:pt>
                <c:pt idx="19">
                  <c:v>100</c:v>
                </c:pt>
                <c:pt idx="20">
                  <c:v>100</c:v>
                </c:pt>
                <c:pt idx="21">
                  <c:v>100</c:v>
                </c:pt>
                <c:pt idx="22">
                  <c:v>92.3</c:v>
                </c:pt>
                <c:pt idx="23">
                  <c:v>99.9</c:v>
                </c:pt>
                <c:pt idx="24">
                  <c:v>96.6</c:v>
                </c:pt>
                <c:pt idx="25">
                  <c:v>99.7</c:v>
                </c:pt>
                <c:pt idx="26">
                  <c:v>99.8</c:v>
                </c:pt>
                <c:pt idx="27">
                  <c:v>100</c:v>
                </c:pt>
                <c:pt idx="28">
                  <c:v>100</c:v>
                </c:pt>
                <c:pt idx="29">
                  <c:v>99.9</c:v>
                </c:pt>
                <c:pt idx="30">
                  <c:v>99.9</c:v>
                </c:pt>
                <c:pt idx="31">
                  <c:v>99.9</c:v>
                </c:pt>
                <c:pt idx="32">
                  <c:v>99.3</c:v>
                </c:pt>
                <c:pt idx="33">
                  <c:v>100</c:v>
                </c:pt>
                <c:pt idx="34">
                  <c:v>99.2</c:v>
                </c:pt>
                <c:pt idx="35">
                  <c:v>99.2</c:v>
                </c:pt>
                <c:pt idx="36">
                  <c:v>99.2</c:v>
                </c:pt>
                <c:pt idx="37">
                  <c:v>96.9</c:v>
                </c:pt>
                <c:pt idx="38">
                  <c:v>99</c:v>
                </c:pt>
                <c:pt idx="39">
                  <c:v>99</c:v>
                </c:pt>
                <c:pt idx="40">
                  <c:v>99</c:v>
                </c:pt>
                <c:pt idx="41">
                  <c:v>100</c:v>
                </c:pt>
                <c:pt idx="42">
                  <c:v>99.5</c:v>
                </c:pt>
                <c:pt idx="43">
                  <c:v>99</c:v>
                </c:pt>
                <c:pt idx="44">
                  <c:v>99.5</c:v>
                </c:pt>
                <c:pt idx="45">
                  <c:v>98.8</c:v>
                </c:pt>
                <c:pt idx="46">
                  <c:v>98.8</c:v>
                </c:pt>
                <c:pt idx="47">
                  <c:v>100</c:v>
                </c:pt>
                <c:pt idx="48">
                  <c:v>100</c:v>
                </c:pt>
                <c:pt idx="49">
                  <c:v>101.7</c:v>
                </c:pt>
                <c:pt idx="50">
                  <c:v>94.6</c:v>
                </c:pt>
                <c:pt idx="51">
                  <c:v>100</c:v>
                </c:pt>
                <c:pt idx="52">
                  <c:v>100</c:v>
                </c:pt>
                <c:pt idx="53">
                  <c:v>98.2</c:v>
                </c:pt>
                <c:pt idx="54">
                  <c:v>94.6</c:v>
                </c:pt>
                <c:pt idx="55">
                  <c:v>99.7</c:v>
                </c:pt>
                <c:pt idx="56">
                  <c:v>95.2</c:v>
                </c:pt>
                <c:pt idx="57">
                  <c:v>100</c:v>
                </c:pt>
                <c:pt idx="58">
                  <c:v>100</c:v>
                </c:pt>
                <c:pt idx="59">
                  <c:v>100</c:v>
                </c:pt>
                <c:pt idx="60">
                  <c:v>100</c:v>
                </c:pt>
                <c:pt idx="61">
                  <c:v>100</c:v>
                </c:pt>
                <c:pt idx="62">
                  <c:v>100</c:v>
                </c:pt>
                <c:pt idx="63">
                  <c:v>99.3</c:v>
                </c:pt>
                <c:pt idx="64">
                  <c:v>99.4</c:v>
                </c:pt>
                <c:pt idx="65">
                  <c:v>99.4</c:v>
                </c:pt>
                <c:pt idx="66">
                  <c:v>88.9</c:v>
                </c:pt>
                <c:pt idx="67">
                  <c:v>92.3</c:v>
                </c:pt>
                <c:pt idx="68">
                  <c:v>95.3</c:v>
                </c:pt>
                <c:pt idx="69">
                  <c:v>91.3</c:v>
                </c:pt>
                <c:pt idx="70">
                  <c:v>100</c:v>
                </c:pt>
                <c:pt idx="71">
                  <c:v>100</c:v>
                </c:pt>
                <c:pt idx="72">
                  <c:v>91.9</c:v>
                </c:pt>
              </c:numCache>
            </c:numRef>
          </c:val>
        </c:ser>
        <c:dLbls/>
        <c:marker val="1"/>
        <c:axId val="85795200"/>
        <c:axId val="84134528"/>
      </c:lineChart>
      <c:dateAx>
        <c:axId val="84123008"/>
        <c:scaling>
          <c:orientation val="minMax"/>
        </c:scaling>
        <c:axPos val="b"/>
        <c:numFmt formatCode="yyyy\-mm\-dd;@" sourceLinked="1"/>
        <c:majorTickMark val="none"/>
        <c:tickLblPos val="nextTo"/>
        <c:crossAx val="84132992"/>
        <c:crosses val="autoZero"/>
        <c:auto val="1"/>
        <c:lblOffset val="100"/>
        <c:baseTimeUnit val="days"/>
      </c:dateAx>
      <c:valAx>
        <c:axId val="84132992"/>
        <c:scaling>
          <c:orientation val="minMax"/>
        </c:scaling>
        <c:axPos val="l"/>
        <c:majorGridlines/>
        <c:numFmt formatCode="###,###,##0.0000" sourceLinked="1"/>
        <c:majorTickMark val="none"/>
        <c:tickLblPos val="nextTo"/>
        <c:spPr>
          <a:ln w="9525">
            <a:noFill/>
          </a:ln>
        </c:spPr>
        <c:crossAx val="84123008"/>
        <c:crosses val="autoZero"/>
        <c:crossBetween val="between"/>
      </c:valAx>
      <c:valAx>
        <c:axId val="84134528"/>
        <c:scaling>
          <c:orientation val="minMax"/>
        </c:scaling>
        <c:axPos val="r"/>
        <c:numFmt formatCode="General" sourceLinked="1"/>
        <c:tickLblPos val="nextTo"/>
        <c:crossAx val="85795200"/>
        <c:crosses val="max"/>
        <c:crossBetween val="between"/>
      </c:valAx>
      <c:dateAx>
        <c:axId val="85795200"/>
        <c:scaling>
          <c:orientation val="minMax"/>
        </c:scaling>
        <c:delete val="1"/>
        <c:axPos val="b"/>
        <c:numFmt formatCode="yyyy\-mm\-dd;@" sourceLinked="1"/>
        <c:tickLblPos val="none"/>
        <c:crossAx val="84134528"/>
        <c:crosses val="autoZero"/>
        <c:auto val="1"/>
        <c:lblOffset val="100"/>
        <c:baseTimeUnit val="days"/>
      </c:dateAx>
    </c:plotArea>
    <c:legend>
      <c:legendPos val="b"/>
      <c:layout/>
    </c:legend>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zh-CN"/>
  <c:chart>
    <c:title>
      <c:tx>
        <c:rich>
          <a:bodyPr/>
          <a:lstStyle/>
          <a:p>
            <a:pPr algn="ctr" rtl="0">
              <a:def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defRPr>
            </a:pP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沃胜六期</a:t>
            </a:r>
            <a:r>
              <a:rPr lang="zh-CN" altLang="en-US" sz="1400" b="0" i="0" u="none" strike="noStrike" kern="1200" spc="0" baseline="0">
                <a:solidFill>
                  <a:srgbClr val="FF0000"/>
                </a:solidFill>
                <a:latin typeface="楷体" panose="02010609060101010101" pitchFamily="49" charset="-122"/>
                <a:ea typeface="楷体" panose="02010609060101010101" pitchFamily="49" charset="-122"/>
                <a:cs typeface="+mn-cs"/>
              </a:rPr>
              <a:t>净值</a:t>
            </a:r>
            <a:r>
              <a:rPr lang="zh-CN" altLang="zh-CN" sz="1400" b="0" i="0" u="none" strike="noStrike" kern="1200" spc="0" baseline="0">
                <a:solidFill>
                  <a:srgbClr val="FF0000"/>
                </a:solidFill>
                <a:latin typeface="楷体" panose="02010609060101010101" pitchFamily="49" charset="-122"/>
                <a:ea typeface="楷体" panose="02010609060101010101" pitchFamily="49" charset="-122"/>
                <a:cs typeface="+mn-cs"/>
              </a:rPr>
              <a:t>走势图</a:t>
            </a:r>
          </a:p>
        </c:rich>
      </c:tx>
      <c:layout/>
    </c:title>
    <c:plotArea>
      <c:layout/>
      <c:lineChart>
        <c:grouping val="standard"/>
        <c:ser>
          <c:idx val="0"/>
          <c:order val="0"/>
          <c:tx>
            <c:strRef>
              <c:f>沃胜6期每日净值!$C$1</c:f>
              <c:strCache>
                <c:ptCount val="1"/>
                <c:pt idx="0">
                  <c:v>沃胜6期单位净值数</c:v>
                </c:pt>
              </c:strCache>
            </c:strRef>
          </c:tx>
          <c:marker>
            <c:symbol val="none"/>
          </c:marker>
          <c:cat>
            <c:numRef>
              <c:f>沃胜6期每日净值!$A$2:$A$74</c:f>
              <c:numCache>
                <c:formatCode>yyyy\-mm\-dd;@</c:formatCode>
                <c:ptCount val="73"/>
                <c:pt idx="0">
                  <c:v>41887</c:v>
                </c:pt>
                <c:pt idx="1">
                  <c:v>41891</c:v>
                </c:pt>
                <c:pt idx="2">
                  <c:v>41892</c:v>
                </c:pt>
                <c:pt idx="3">
                  <c:v>41893</c:v>
                </c:pt>
                <c:pt idx="4">
                  <c:v>41894</c:v>
                </c:pt>
                <c:pt idx="5">
                  <c:v>41897</c:v>
                </c:pt>
                <c:pt idx="6">
                  <c:v>41898</c:v>
                </c:pt>
                <c:pt idx="7">
                  <c:v>41899</c:v>
                </c:pt>
                <c:pt idx="8">
                  <c:v>41900</c:v>
                </c:pt>
                <c:pt idx="9">
                  <c:v>41901</c:v>
                </c:pt>
                <c:pt idx="10">
                  <c:v>41904</c:v>
                </c:pt>
                <c:pt idx="11">
                  <c:v>41905</c:v>
                </c:pt>
                <c:pt idx="12">
                  <c:v>41906</c:v>
                </c:pt>
                <c:pt idx="13">
                  <c:v>41907</c:v>
                </c:pt>
                <c:pt idx="14">
                  <c:v>41908</c:v>
                </c:pt>
                <c:pt idx="15">
                  <c:v>41911</c:v>
                </c:pt>
                <c:pt idx="16">
                  <c:v>41912</c:v>
                </c:pt>
                <c:pt idx="17">
                  <c:v>41920</c:v>
                </c:pt>
                <c:pt idx="18">
                  <c:v>41921</c:v>
                </c:pt>
                <c:pt idx="19">
                  <c:v>41922</c:v>
                </c:pt>
                <c:pt idx="20">
                  <c:v>41932</c:v>
                </c:pt>
                <c:pt idx="21">
                  <c:v>41933</c:v>
                </c:pt>
                <c:pt idx="22">
                  <c:v>41934</c:v>
                </c:pt>
                <c:pt idx="23">
                  <c:v>41935</c:v>
                </c:pt>
                <c:pt idx="24">
                  <c:v>41936</c:v>
                </c:pt>
                <c:pt idx="25">
                  <c:v>41960</c:v>
                </c:pt>
                <c:pt idx="26">
                  <c:v>41961</c:v>
                </c:pt>
                <c:pt idx="27">
                  <c:v>41962</c:v>
                </c:pt>
                <c:pt idx="28">
                  <c:v>41963</c:v>
                </c:pt>
                <c:pt idx="29">
                  <c:v>41964</c:v>
                </c:pt>
                <c:pt idx="30">
                  <c:v>41967</c:v>
                </c:pt>
                <c:pt idx="31">
                  <c:v>41968</c:v>
                </c:pt>
                <c:pt idx="32">
                  <c:v>41969</c:v>
                </c:pt>
                <c:pt idx="33">
                  <c:v>41970</c:v>
                </c:pt>
                <c:pt idx="34">
                  <c:v>41971</c:v>
                </c:pt>
                <c:pt idx="35">
                  <c:v>41974</c:v>
                </c:pt>
                <c:pt idx="36">
                  <c:v>41975</c:v>
                </c:pt>
                <c:pt idx="37">
                  <c:v>41976</c:v>
                </c:pt>
                <c:pt idx="38">
                  <c:v>41977</c:v>
                </c:pt>
                <c:pt idx="39">
                  <c:v>41978</c:v>
                </c:pt>
                <c:pt idx="40">
                  <c:v>41981</c:v>
                </c:pt>
                <c:pt idx="41">
                  <c:v>41982</c:v>
                </c:pt>
                <c:pt idx="42">
                  <c:v>41983</c:v>
                </c:pt>
                <c:pt idx="43">
                  <c:v>41984</c:v>
                </c:pt>
                <c:pt idx="44">
                  <c:v>41985</c:v>
                </c:pt>
                <c:pt idx="45">
                  <c:v>41988</c:v>
                </c:pt>
                <c:pt idx="46">
                  <c:v>41989</c:v>
                </c:pt>
                <c:pt idx="47">
                  <c:v>41990</c:v>
                </c:pt>
                <c:pt idx="48">
                  <c:v>41991</c:v>
                </c:pt>
                <c:pt idx="49">
                  <c:v>41992</c:v>
                </c:pt>
                <c:pt idx="50">
                  <c:v>41995</c:v>
                </c:pt>
                <c:pt idx="51">
                  <c:v>41996</c:v>
                </c:pt>
                <c:pt idx="52">
                  <c:v>41997</c:v>
                </c:pt>
                <c:pt idx="53">
                  <c:v>41998</c:v>
                </c:pt>
                <c:pt idx="54">
                  <c:v>41999</c:v>
                </c:pt>
                <c:pt idx="55">
                  <c:v>42002</c:v>
                </c:pt>
                <c:pt idx="56">
                  <c:v>42003</c:v>
                </c:pt>
                <c:pt idx="57">
                  <c:v>42004</c:v>
                </c:pt>
                <c:pt idx="58">
                  <c:v>42009</c:v>
                </c:pt>
                <c:pt idx="59">
                  <c:v>42010</c:v>
                </c:pt>
                <c:pt idx="60">
                  <c:v>42011</c:v>
                </c:pt>
                <c:pt idx="61">
                  <c:v>42012</c:v>
                </c:pt>
                <c:pt idx="62">
                  <c:v>42013</c:v>
                </c:pt>
                <c:pt idx="63">
                  <c:v>42016</c:v>
                </c:pt>
                <c:pt idx="64">
                  <c:v>42017</c:v>
                </c:pt>
                <c:pt idx="65">
                  <c:v>42018</c:v>
                </c:pt>
                <c:pt idx="66">
                  <c:v>42019</c:v>
                </c:pt>
                <c:pt idx="67">
                  <c:v>42020</c:v>
                </c:pt>
                <c:pt idx="68">
                  <c:v>42023</c:v>
                </c:pt>
                <c:pt idx="69">
                  <c:v>42024</c:v>
                </c:pt>
                <c:pt idx="70">
                  <c:v>42025</c:v>
                </c:pt>
                <c:pt idx="71">
                  <c:v>42026</c:v>
                </c:pt>
                <c:pt idx="72">
                  <c:v>42027</c:v>
                </c:pt>
              </c:numCache>
            </c:numRef>
          </c:cat>
          <c:val>
            <c:numRef>
              <c:f>沃胜6期每日净值!$C$2:$C$74</c:f>
              <c:numCache>
                <c:formatCode>General</c:formatCode>
                <c:ptCount val="73"/>
                <c:pt idx="0">
                  <c:v>102.72</c:v>
                </c:pt>
                <c:pt idx="1">
                  <c:v>104.02</c:v>
                </c:pt>
                <c:pt idx="2">
                  <c:v>103.92</c:v>
                </c:pt>
                <c:pt idx="3">
                  <c:v>104.89</c:v>
                </c:pt>
                <c:pt idx="4">
                  <c:v>107.41000000000001</c:v>
                </c:pt>
                <c:pt idx="5">
                  <c:v>109.89</c:v>
                </c:pt>
                <c:pt idx="6">
                  <c:v>107.52</c:v>
                </c:pt>
                <c:pt idx="7">
                  <c:v>108.3</c:v>
                </c:pt>
                <c:pt idx="8">
                  <c:v>109.85</c:v>
                </c:pt>
                <c:pt idx="9">
                  <c:v>113.05</c:v>
                </c:pt>
                <c:pt idx="10">
                  <c:v>116.39</c:v>
                </c:pt>
                <c:pt idx="11">
                  <c:v>117.22</c:v>
                </c:pt>
                <c:pt idx="12">
                  <c:v>117.26</c:v>
                </c:pt>
                <c:pt idx="13">
                  <c:v>117.91000000000001</c:v>
                </c:pt>
                <c:pt idx="14">
                  <c:v>117.13</c:v>
                </c:pt>
                <c:pt idx="15">
                  <c:v>115.73</c:v>
                </c:pt>
                <c:pt idx="16">
                  <c:v>116.3</c:v>
                </c:pt>
                <c:pt idx="17">
                  <c:v>117.69</c:v>
                </c:pt>
                <c:pt idx="18">
                  <c:v>117.71000000000001</c:v>
                </c:pt>
                <c:pt idx="19">
                  <c:v>116.31</c:v>
                </c:pt>
                <c:pt idx="20">
                  <c:v>114.86999999999999</c:v>
                </c:pt>
                <c:pt idx="21">
                  <c:v>114.39</c:v>
                </c:pt>
                <c:pt idx="22">
                  <c:v>113.82</c:v>
                </c:pt>
                <c:pt idx="23">
                  <c:v>113.94000000000001</c:v>
                </c:pt>
                <c:pt idx="24">
                  <c:v>113.69</c:v>
                </c:pt>
                <c:pt idx="25">
                  <c:v>119.49000000000001</c:v>
                </c:pt>
                <c:pt idx="26">
                  <c:v>121.81</c:v>
                </c:pt>
                <c:pt idx="27">
                  <c:v>122.14</c:v>
                </c:pt>
                <c:pt idx="28">
                  <c:v>121.3</c:v>
                </c:pt>
                <c:pt idx="29">
                  <c:v>121.82</c:v>
                </c:pt>
                <c:pt idx="30">
                  <c:v>124.17999999999999</c:v>
                </c:pt>
                <c:pt idx="31">
                  <c:v>126.8</c:v>
                </c:pt>
                <c:pt idx="32">
                  <c:v>126.9</c:v>
                </c:pt>
                <c:pt idx="33">
                  <c:v>126.52</c:v>
                </c:pt>
                <c:pt idx="34">
                  <c:v>126.51</c:v>
                </c:pt>
                <c:pt idx="35">
                  <c:v>124.11999999999999</c:v>
                </c:pt>
                <c:pt idx="36">
                  <c:v>125.52</c:v>
                </c:pt>
                <c:pt idx="37">
                  <c:v>122.61</c:v>
                </c:pt>
                <c:pt idx="38">
                  <c:v>126.11999999999999</c:v>
                </c:pt>
                <c:pt idx="39">
                  <c:v>128.59</c:v>
                </c:pt>
                <c:pt idx="40">
                  <c:v>131.13999999999999</c:v>
                </c:pt>
                <c:pt idx="41">
                  <c:v>123.76</c:v>
                </c:pt>
                <c:pt idx="42">
                  <c:v>129.89000000000001</c:v>
                </c:pt>
                <c:pt idx="43">
                  <c:v>132.01</c:v>
                </c:pt>
                <c:pt idx="44">
                  <c:v>133.1</c:v>
                </c:pt>
                <c:pt idx="45">
                  <c:v>135.44999999999999</c:v>
                </c:pt>
                <c:pt idx="46">
                  <c:v>136.53</c:v>
                </c:pt>
                <c:pt idx="47">
                  <c:v>135.65</c:v>
                </c:pt>
                <c:pt idx="48">
                  <c:v>134.02000000000001</c:v>
                </c:pt>
                <c:pt idx="49">
                  <c:v>131.75</c:v>
                </c:pt>
                <c:pt idx="50">
                  <c:v>124.7</c:v>
                </c:pt>
                <c:pt idx="51">
                  <c:v>120.93</c:v>
                </c:pt>
                <c:pt idx="52">
                  <c:v>122.55</c:v>
                </c:pt>
                <c:pt idx="53">
                  <c:v>124.38</c:v>
                </c:pt>
                <c:pt idx="54">
                  <c:v>126.28</c:v>
                </c:pt>
                <c:pt idx="55">
                  <c:v>123.47</c:v>
                </c:pt>
                <c:pt idx="56">
                  <c:v>120.53</c:v>
                </c:pt>
                <c:pt idx="57">
                  <c:v>121.83</c:v>
                </c:pt>
                <c:pt idx="58">
                  <c:v>123.66</c:v>
                </c:pt>
                <c:pt idx="59">
                  <c:v>122.89</c:v>
                </c:pt>
                <c:pt idx="60">
                  <c:v>123.14</c:v>
                </c:pt>
                <c:pt idx="61">
                  <c:v>120.71000000000001</c:v>
                </c:pt>
                <c:pt idx="62">
                  <c:v>121.8</c:v>
                </c:pt>
                <c:pt idx="63">
                  <c:v>121.77</c:v>
                </c:pt>
                <c:pt idx="64">
                  <c:v>122.66</c:v>
                </c:pt>
                <c:pt idx="65">
                  <c:v>124.86999999999999</c:v>
                </c:pt>
                <c:pt idx="66">
                  <c:v>129.22</c:v>
                </c:pt>
                <c:pt idx="67">
                  <c:v>132.56</c:v>
                </c:pt>
                <c:pt idx="68">
                  <c:v>128.93</c:v>
                </c:pt>
                <c:pt idx="69">
                  <c:v>135.47</c:v>
                </c:pt>
                <c:pt idx="70">
                  <c:v>135.76999999999998</c:v>
                </c:pt>
                <c:pt idx="71">
                  <c:v>136.43</c:v>
                </c:pt>
                <c:pt idx="72">
                  <c:v>133.10999999999999</c:v>
                </c:pt>
              </c:numCache>
            </c:numRef>
          </c:val>
        </c:ser>
        <c:ser>
          <c:idx val="1"/>
          <c:order val="1"/>
          <c:tx>
            <c:strRef>
              <c:f>沃胜6期每日净值!$E$1</c:f>
              <c:strCache>
                <c:ptCount val="1"/>
                <c:pt idx="0">
                  <c:v>沪深300指数相对净值</c:v>
                </c:pt>
              </c:strCache>
            </c:strRef>
          </c:tx>
          <c:marker>
            <c:symbol val="none"/>
          </c:marker>
          <c:cat>
            <c:numRef>
              <c:f>沃胜6期每日净值!$A$2:$A$74</c:f>
              <c:numCache>
                <c:formatCode>yyyy\-mm\-dd;@</c:formatCode>
                <c:ptCount val="73"/>
                <c:pt idx="0">
                  <c:v>41887</c:v>
                </c:pt>
                <c:pt idx="1">
                  <c:v>41891</c:v>
                </c:pt>
                <c:pt idx="2">
                  <c:v>41892</c:v>
                </c:pt>
                <c:pt idx="3">
                  <c:v>41893</c:v>
                </c:pt>
                <c:pt idx="4">
                  <c:v>41894</c:v>
                </c:pt>
                <c:pt idx="5">
                  <c:v>41897</c:v>
                </c:pt>
                <c:pt idx="6">
                  <c:v>41898</c:v>
                </c:pt>
                <c:pt idx="7">
                  <c:v>41899</c:v>
                </c:pt>
                <c:pt idx="8">
                  <c:v>41900</c:v>
                </c:pt>
                <c:pt idx="9">
                  <c:v>41901</c:v>
                </c:pt>
                <c:pt idx="10">
                  <c:v>41904</c:v>
                </c:pt>
                <c:pt idx="11">
                  <c:v>41905</c:v>
                </c:pt>
                <c:pt idx="12">
                  <c:v>41906</c:v>
                </c:pt>
                <c:pt idx="13">
                  <c:v>41907</c:v>
                </c:pt>
                <c:pt idx="14">
                  <c:v>41908</c:v>
                </c:pt>
                <c:pt idx="15">
                  <c:v>41911</c:v>
                </c:pt>
                <c:pt idx="16">
                  <c:v>41912</c:v>
                </c:pt>
                <c:pt idx="17">
                  <c:v>41920</c:v>
                </c:pt>
                <c:pt idx="18">
                  <c:v>41921</c:v>
                </c:pt>
                <c:pt idx="19">
                  <c:v>41922</c:v>
                </c:pt>
                <c:pt idx="20">
                  <c:v>41932</c:v>
                </c:pt>
                <c:pt idx="21">
                  <c:v>41933</c:v>
                </c:pt>
                <c:pt idx="22">
                  <c:v>41934</c:v>
                </c:pt>
                <c:pt idx="23">
                  <c:v>41935</c:v>
                </c:pt>
                <c:pt idx="24">
                  <c:v>41936</c:v>
                </c:pt>
                <c:pt idx="25">
                  <c:v>41960</c:v>
                </c:pt>
                <c:pt idx="26">
                  <c:v>41961</c:v>
                </c:pt>
                <c:pt idx="27">
                  <c:v>41962</c:v>
                </c:pt>
                <c:pt idx="28">
                  <c:v>41963</c:v>
                </c:pt>
                <c:pt idx="29">
                  <c:v>41964</c:v>
                </c:pt>
                <c:pt idx="30">
                  <c:v>41967</c:v>
                </c:pt>
                <c:pt idx="31">
                  <c:v>41968</c:v>
                </c:pt>
                <c:pt idx="32">
                  <c:v>41969</c:v>
                </c:pt>
                <c:pt idx="33">
                  <c:v>41970</c:v>
                </c:pt>
                <c:pt idx="34">
                  <c:v>41971</c:v>
                </c:pt>
                <c:pt idx="35">
                  <c:v>41974</c:v>
                </c:pt>
                <c:pt idx="36">
                  <c:v>41975</c:v>
                </c:pt>
                <c:pt idx="37">
                  <c:v>41976</c:v>
                </c:pt>
                <c:pt idx="38">
                  <c:v>41977</c:v>
                </c:pt>
                <c:pt idx="39">
                  <c:v>41978</c:v>
                </c:pt>
                <c:pt idx="40">
                  <c:v>41981</c:v>
                </c:pt>
                <c:pt idx="41">
                  <c:v>41982</c:v>
                </c:pt>
                <c:pt idx="42">
                  <c:v>41983</c:v>
                </c:pt>
                <c:pt idx="43">
                  <c:v>41984</c:v>
                </c:pt>
                <c:pt idx="44">
                  <c:v>41985</c:v>
                </c:pt>
                <c:pt idx="45">
                  <c:v>41988</c:v>
                </c:pt>
                <c:pt idx="46">
                  <c:v>41989</c:v>
                </c:pt>
                <c:pt idx="47">
                  <c:v>41990</c:v>
                </c:pt>
                <c:pt idx="48">
                  <c:v>41991</c:v>
                </c:pt>
                <c:pt idx="49">
                  <c:v>41992</c:v>
                </c:pt>
                <c:pt idx="50">
                  <c:v>41995</c:v>
                </c:pt>
                <c:pt idx="51">
                  <c:v>41996</c:v>
                </c:pt>
                <c:pt idx="52">
                  <c:v>41997</c:v>
                </c:pt>
                <c:pt idx="53">
                  <c:v>41998</c:v>
                </c:pt>
                <c:pt idx="54">
                  <c:v>41999</c:v>
                </c:pt>
                <c:pt idx="55">
                  <c:v>42002</c:v>
                </c:pt>
                <c:pt idx="56">
                  <c:v>42003</c:v>
                </c:pt>
                <c:pt idx="57">
                  <c:v>42004</c:v>
                </c:pt>
                <c:pt idx="58">
                  <c:v>42009</c:v>
                </c:pt>
                <c:pt idx="59">
                  <c:v>42010</c:v>
                </c:pt>
                <c:pt idx="60">
                  <c:v>42011</c:v>
                </c:pt>
                <c:pt idx="61">
                  <c:v>42012</c:v>
                </c:pt>
                <c:pt idx="62">
                  <c:v>42013</c:v>
                </c:pt>
                <c:pt idx="63">
                  <c:v>42016</c:v>
                </c:pt>
                <c:pt idx="64">
                  <c:v>42017</c:v>
                </c:pt>
                <c:pt idx="65">
                  <c:v>42018</c:v>
                </c:pt>
                <c:pt idx="66">
                  <c:v>42019</c:v>
                </c:pt>
                <c:pt idx="67">
                  <c:v>42020</c:v>
                </c:pt>
                <c:pt idx="68">
                  <c:v>42023</c:v>
                </c:pt>
                <c:pt idx="69">
                  <c:v>42024</c:v>
                </c:pt>
                <c:pt idx="70">
                  <c:v>42025</c:v>
                </c:pt>
                <c:pt idx="71">
                  <c:v>42026</c:v>
                </c:pt>
                <c:pt idx="72">
                  <c:v>42027</c:v>
                </c:pt>
              </c:numCache>
            </c:numRef>
          </c:cat>
          <c:val>
            <c:numRef>
              <c:f>沃胜6期每日净值!$E$2:$E$74</c:f>
              <c:numCache>
                <c:formatCode>###,###,##0.0000</c:formatCode>
                <c:ptCount val="73"/>
                <c:pt idx="0">
                  <c:v>103.88267125734625</c:v>
                </c:pt>
                <c:pt idx="1">
                  <c:v>103.71153109678204</c:v>
                </c:pt>
                <c:pt idx="2">
                  <c:v>103.1690146670975</c:v>
                </c:pt>
                <c:pt idx="3">
                  <c:v>102.78818009418391</c:v>
                </c:pt>
                <c:pt idx="4">
                  <c:v>103.42031713335349</c:v>
                </c:pt>
                <c:pt idx="5">
                  <c:v>103.37073526279596</c:v>
                </c:pt>
                <c:pt idx="6">
                  <c:v>101.31688368035179</c:v>
                </c:pt>
                <c:pt idx="7">
                  <c:v>101.84964490881458</c:v>
                </c:pt>
                <c:pt idx="8">
                  <c:v>102.16087824170684</c:v>
                </c:pt>
                <c:pt idx="9">
                  <c:v>102.8627013487344</c:v>
                </c:pt>
                <c:pt idx="10">
                  <c:v>100.89931865414242</c:v>
                </c:pt>
                <c:pt idx="11">
                  <c:v>101.77058536500002</c:v>
                </c:pt>
                <c:pt idx="12">
                  <c:v>103.56902033110772</c:v>
                </c:pt>
                <c:pt idx="13">
                  <c:v>103.36123454508439</c:v>
                </c:pt>
                <c:pt idx="14">
                  <c:v>103.37124422981628</c:v>
                </c:pt>
                <c:pt idx="15">
                  <c:v>103.82074693654729</c:v>
                </c:pt>
                <c:pt idx="16">
                  <c:v>103.95600492218283</c:v>
                </c:pt>
                <c:pt idx="17">
                  <c:v>105.11793421553033</c:v>
                </c:pt>
                <c:pt idx="18">
                  <c:v>105.26943673189598</c:v>
                </c:pt>
                <c:pt idx="19">
                  <c:v>104.62618724611728</c:v>
                </c:pt>
                <c:pt idx="20">
                  <c:v>104.11391194022016</c:v>
                </c:pt>
                <c:pt idx="21">
                  <c:v>103.20964720088203</c:v>
                </c:pt>
                <c:pt idx="22">
                  <c:v>102.58404190513917</c:v>
                </c:pt>
                <c:pt idx="23">
                  <c:v>101.62103388887873</c:v>
                </c:pt>
                <c:pt idx="24">
                  <c:v>101.39920909587974</c:v>
                </c:pt>
                <c:pt idx="25">
                  <c:v>108.88081222418896</c:v>
                </c:pt>
                <c:pt idx="26">
                  <c:v>107.79141073122929</c:v>
                </c:pt>
                <c:pt idx="27">
                  <c:v>107.61356917156488</c:v>
                </c:pt>
                <c:pt idx="28">
                  <c:v>107.60830984568879</c:v>
                </c:pt>
                <c:pt idx="29">
                  <c:v>109.57444944497396</c:v>
                </c:pt>
                <c:pt idx="30">
                  <c:v>112.36541251451749</c:v>
                </c:pt>
                <c:pt idx="31">
                  <c:v>113.90516499257537</c:v>
                </c:pt>
                <c:pt idx="32">
                  <c:v>115.49386313241536</c:v>
                </c:pt>
                <c:pt idx="33">
                  <c:v>116.82871397089798</c:v>
                </c:pt>
                <c:pt idx="34">
                  <c:v>119.13301974123115</c:v>
                </c:pt>
                <c:pt idx="35">
                  <c:v>119.59927594571261</c:v>
                </c:pt>
                <c:pt idx="36">
                  <c:v>124.01575243622865</c:v>
                </c:pt>
                <c:pt idx="37">
                  <c:v>125.86538100179139</c:v>
                </c:pt>
                <c:pt idx="38">
                  <c:v>131.66768986065341</c:v>
                </c:pt>
                <c:pt idx="39">
                  <c:v>132.53861726016419</c:v>
                </c:pt>
                <c:pt idx="40">
                  <c:v>137.96742915398812</c:v>
                </c:pt>
                <c:pt idx="41">
                  <c:v>131.77635431948005</c:v>
                </c:pt>
                <c:pt idx="42">
                  <c:v>136.63838902232015</c:v>
                </c:pt>
                <c:pt idx="43">
                  <c:v>135.0040110924113</c:v>
                </c:pt>
                <c:pt idx="44">
                  <c:v>135.43726926841219</c:v>
                </c:pt>
                <c:pt idx="45">
                  <c:v>136.45524572286132</c:v>
                </c:pt>
                <c:pt idx="46">
                  <c:v>140.1102227232237</c:v>
                </c:pt>
                <c:pt idx="47">
                  <c:v>142.53612919748193</c:v>
                </c:pt>
                <c:pt idx="48">
                  <c:v>141.91387460128911</c:v>
                </c:pt>
                <c:pt idx="49">
                  <c:v>143.493368920846</c:v>
                </c:pt>
                <c:pt idx="50">
                  <c:v>143.97323999311956</c:v>
                </c:pt>
                <c:pt idx="51">
                  <c:v>141.02305507406962</c:v>
                </c:pt>
                <c:pt idx="52">
                  <c:v>137.01328564666395</c:v>
                </c:pt>
                <c:pt idx="53">
                  <c:v>141.46818914721015</c:v>
                </c:pt>
                <c:pt idx="54">
                  <c:v>146.15153401201866</c:v>
                </c:pt>
                <c:pt idx="55">
                  <c:v>146.55938625092466</c:v>
                </c:pt>
                <c:pt idx="56">
                  <c:v>146.64841306555272</c:v>
                </c:pt>
                <c:pt idx="57">
                  <c:v>149.87827536223844</c:v>
                </c:pt>
                <c:pt idx="58">
                  <c:v>154.45202266201656</c:v>
                </c:pt>
                <c:pt idx="59">
                  <c:v>154.4315791533692</c:v>
                </c:pt>
                <c:pt idx="60">
                  <c:v>154.54741156439792</c:v>
                </c:pt>
                <c:pt idx="61">
                  <c:v>150.96212063189355</c:v>
                </c:pt>
                <c:pt idx="62">
                  <c:v>150.43041975138965</c:v>
                </c:pt>
                <c:pt idx="63">
                  <c:v>149.02452559966156</c:v>
                </c:pt>
                <c:pt idx="64">
                  <c:v>149.04420565777852</c:v>
                </c:pt>
                <c:pt idx="65">
                  <c:v>148.55148316824329</c:v>
                </c:pt>
                <c:pt idx="66">
                  <c:v>152.86489383715565</c:v>
                </c:pt>
                <c:pt idx="67">
                  <c:v>154.18078565413342</c:v>
                </c:pt>
                <c:pt idx="68">
                  <c:v>142.30527023987318</c:v>
                </c:pt>
                <c:pt idx="69">
                  <c:v>144.04708262497633</c:v>
                </c:pt>
                <c:pt idx="70">
                  <c:v>150.52211864287418</c:v>
                </c:pt>
                <c:pt idx="71">
                  <c:v>151.31644650583499</c:v>
                </c:pt>
                <c:pt idx="72">
                  <c:v>151.49114943554108</c:v>
                </c:pt>
              </c:numCache>
            </c:numRef>
          </c:val>
        </c:ser>
        <c:ser>
          <c:idx val="2"/>
          <c:order val="2"/>
          <c:tx>
            <c:strRef>
              <c:f>沃胜6期每日净值!$G$1</c:f>
              <c:strCache>
                <c:ptCount val="1"/>
                <c:pt idx="0">
                  <c:v>创业板相对净值</c:v>
                </c:pt>
              </c:strCache>
            </c:strRef>
          </c:tx>
          <c:marker>
            <c:symbol val="none"/>
          </c:marker>
          <c:cat>
            <c:numRef>
              <c:f>沃胜6期每日净值!$A$2:$A$74</c:f>
              <c:numCache>
                <c:formatCode>yyyy\-mm\-dd;@</c:formatCode>
                <c:ptCount val="73"/>
                <c:pt idx="0">
                  <c:v>41887</c:v>
                </c:pt>
                <c:pt idx="1">
                  <c:v>41891</c:v>
                </c:pt>
                <c:pt idx="2">
                  <c:v>41892</c:v>
                </c:pt>
                <c:pt idx="3">
                  <c:v>41893</c:v>
                </c:pt>
                <c:pt idx="4">
                  <c:v>41894</c:v>
                </c:pt>
                <c:pt idx="5">
                  <c:v>41897</c:v>
                </c:pt>
                <c:pt idx="6">
                  <c:v>41898</c:v>
                </c:pt>
                <c:pt idx="7">
                  <c:v>41899</c:v>
                </c:pt>
                <c:pt idx="8">
                  <c:v>41900</c:v>
                </c:pt>
                <c:pt idx="9">
                  <c:v>41901</c:v>
                </c:pt>
                <c:pt idx="10">
                  <c:v>41904</c:v>
                </c:pt>
                <c:pt idx="11">
                  <c:v>41905</c:v>
                </c:pt>
                <c:pt idx="12">
                  <c:v>41906</c:v>
                </c:pt>
                <c:pt idx="13">
                  <c:v>41907</c:v>
                </c:pt>
                <c:pt idx="14">
                  <c:v>41908</c:v>
                </c:pt>
                <c:pt idx="15">
                  <c:v>41911</c:v>
                </c:pt>
                <c:pt idx="16">
                  <c:v>41912</c:v>
                </c:pt>
                <c:pt idx="17">
                  <c:v>41920</c:v>
                </c:pt>
                <c:pt idx="18">
                  <c:v>41921</c:v>
                </c:pt>
                <c:pt idx="19">
                  <c:v>41922</c:v>
                </c:pt>
                <c:pt idx="20">
                  <c:v>41932</c:v>
                </c:pt>
                <c:pt idx="21">
                  <c:v>41933</c:v>
                </c:pt>
                <c:pt idx="22">
                  <c:v>41934</c:v>
                </c:pt>
                <c:pt idx="23">
                  <c:v>41935</c:v>
                </c:pt>
                <c:pt idx="24">
                  <c:v>41936</c:v>
                </c:pt>
                <c:pt idx="25">
                  <c:v>41960</c:v>
                </c:pt>
                <c:pt idx="26">
                  <c:v>41961</c:v>
                </c:pt>
                <c:pt idx="27">
                  <c:v>41962</c:v>
                </c:pt>
                <c:pt idx="28">
                  <c:v>41963</c:v>
                </c:pt>
                <c:pt idx="29">
                  <c:v>41964</c:v>
                </c:pt>
                <c:pt idx="30">
                  <c:v>41967</c:v>
                </c:pt>
                <c:pt idx="31">
                  <c:v>41968</c:v>
                </c:pt>
                <c:pt idx="32">
                  <c:v>41969</c:v>
                </c:pt>
                <c:pt idx="33">
                  <c:v>41970</c:v>
                </c:pt>
                <c:pt idx="34">
                  <c:v>41971</c:v>
                </c:pt>
                <c:pt idx="35">
                  <c:v>41974</c:v>
                </c:pt>
                <c:pt idx="36">
                  <c:v>41975</c:v>
                </c:pt>
                <c:pt idx="37">
                  <c:v>41976</c:v>
                </c:pt>
                <c:pt idx="38">
                  <c:v>41977</c:v>
                </c:pt>
                <c:pt idx="39">
                  <c:v>41978</c:v>
                </c:pt>
                <c:pt idx="40">
                  <c:v>41981</c:v>
                </c:pt>
                <c:pt idx="41">
                  <c:v>41982</c:v>
                </c:pt>
                <c:pt idx="42">
                  <c:v>41983</c:v>
                </c:pt>
                <c:pt idx="43">
                  <c:v>41984</c:v>
                </c:pt>
                <c:pt idx="44">
                  <c:v>41985</c:v>
                </c:pt>
                <c:pt idx="45">
                  <c:v>41988</c:v>
                </c:pt>
                <c:pt idx="46">
                  <c:v>41989</c:v>
                </c:pt>
                <c:pt idx="47">
                  <c:v>41990</c:v>
                </c:pt>
                <c:pt idx="48">
                  <c:v>41991</c:v>
                </c:pt>
                <c:pt idx="49">
                  <c:v>41992</c:v>
                </c:pt>
                <c:pt idx="50">
                  <c:v>41995</c:v>
                </c:pt>
                <c:pt idx="51">
                  <c:v>41996</c:v>
                </c:pt>
                <c:pt idx="52">
                  <c:v>41997</c:v>
                </c:pt>
                <c:pt idx="53">
                  <c:v>41998</c:v>
                </c:pt>
                <c:pt idx="54">
                  <c:v>41999</c:v>
                </c:pt>
                <c:pt idx="55">
                  <c:v>42002</c:v>
                </c:pt>
                <c:pt idx="56">
                  <c:v>42003</c:v>
                </c:pt>
                <c:pt idx="57">
                  <c:v>42004</c:v>
                </c:pt>
                <c:pt idx="58">
                  <c:v>42009</c:v>
                </c:pt>
                <c:pt idx="59">
                  <c:v>42010</c:v>
                </c:pt>
                <c:pt idx="60">
                  <c:v>42011</c:v>
                </c:pt>
                <c:pt idx="61">
                  <c:v>42012</c:v>
                </c:pt>
                <c:pt idx="62">
                  <c:v>42013</c:v>
                </c:pt>
                <c:pt idx="63">
                  <c:v>42016</c:v>
                </c:pt>
                <c:pt idx="64">
                  <c:v>42017</c:v>
                </c:pt>
                <c:pt idx="65">
                  <c:v>42018</c:v>
                </c:pt>
                <c:pt idx="66">
                  <c:v>42019</c:v>
                </c:pt>
                <c:pt idx="67">
                  <c:v>42020</c:v>
                </c:pt>
                <c:pt idx="68">
                  <c:v>42023</c:v>
                </c:pt>
                <c:pt idx="69">
                  <c:v>42024</c:v>
                </c:pt>
                <c:pt idx="70">
                  <c:v>42025</c:v>
                </c:pt>
                <c:pt idx="71">
                  <c:v>42026</c:v>
                </c:pt>
                <c:pt idx="72">
                  <c:v>42027</c:v>
                </c:pt>
              </c:numCache>
            </c:numRef>
          </c:cat>
          <c:val>
            <c:numRef>
              <c:f>沃胜6期每日净值!$G$2:$G$74</c:f>
              <c:numCache>
                <c:formatCode>###,###,##0.0000</c:formatCode>
                <c:ptCount val="73"/>
                <c:pt idx="0">
                  <c:v>102.53794758437077</c:v>
                </c:pt>
                <c:pt idx="1">
                  <c:v>102.82577388513414</c:v>
                </c:pt>
                <c:pt idx="2">
                  <c:v>103.57576030297696</c:v>
                </c:pt>
                <c:pt idx="3">
                  <c:v>104.13324309498644</c:v>
                </c:pt>
                <c:pt idx="4">
                  <c:v>104.89768277039991</c:v>
                </c:pt>
                <c:pt idx="5">
                  <c:v>105.0362963930057</c:v>
                </c:pt>
                <c:pt idx="6">
                  <c:v>101.38822535714633</c:v>
                </c:pt>
                <c:pt idx="7">
                  <c:v>101.80034967301702</c:v>
                </c:pt>
                <c:pt idx="8">
                  <c:v>102.60346901869086</c:v>
                </c:pt>
                <c:pt idx="9">
                  <c:v>103.17726334424432</c:v>
                </c:pt>
                <c:pt idx="10">
                  <c:v>102.09182370069109</c:v>
                </c:pt>
                <c:pt idx="11">
                  <c:v>103.30569086151462</c:v>
                </c:pt>
                <c:pt idx="12">
                  <c:v>104.43655502886122</c:v>
                </c:pt>
                <c:pt idx="13">
                  <c:v>103.81678557922601</c:v>
                </c:pt>
                <c:pt idx="14">
                  <c:v>104.0192000102507</c:v>
                </c:pt>
                <c:pt idx="15">
                  <c:v>105.03904939444774</c:v>
                </c:pt>
                <c:pt idx="16">
                  <c:v>106.05070859935476</c:v>
                </c:pt>
                <c:pt idx="17">
                  <c:v>107.19967375118266</c:v>
                </c:pt>
                <c:pt idx="18">
                  <c:v>107.44730623089252</c:v>
                </c:pt>
                <c:pt idx="19">
                  <c:v>106.96904105537728</c:v>
                </c:pt>
                <c:pt idx="20">
                  <c:v>105.46610874314142</c:v>
                </c:pt>
                <c:pt idx="21">
                  <c:v>104.44082218109638</c:v>
                </c:pt>
                <c:pt idx="22">
                  <c:v>103.55084563992671</c:v>
                </c:pt>
                <c:pt idx="23">
                  <c:v>101.71218480183627</c:v>
                </c:pt>
                <c:pt idx="24">
                  <c:v>101.69504736785964</c:v>
                </c:pt>
                <c:pt idx="25">
                  <c:v>101.28877318005327</c:v>
                </c:pt>
                <c:pt idx="26">
                  <c:v>101.98906792186764</c:v>
                </c:pt>
                <c:pt idx="27">
                  <c:v>103.61967067597728</c:v>
                </c:pt>
                <c:pt idx="28">
                  <c:v>102.86527945582719</c:v>
                </c:pt>
                <c:pt idx="29">
                  <c:v>103.57018547505695</c:v>
                </c:pt>
                <c:pt idx="30">
                  <c:v>103.77514643241545</c:v>
                </c:pt>
                <c:pt idx="31">
                  <c:v>106.12283723713574</c:v>
                </c:pt>
                <c:pt idx="32">
                  <c:v>106.96924753048542</c:v>
                </c:pt>
                <c:pt idx="33">
                  <c:v>107.60168078675392</c:v>
                </c:pt>
                <c:pt idx="34">
                  <c:v>108.11387670504212</c:v>
                </c:pt>
                <c:pt idx="35">
                  <c:v>106.83751641148464</c:v>
                </c:pt>
                <c:pt idx="36">
                  <c:v>107.73988145914342</c:v>
                </c:pt>
                <c:pt idx="37">
                  <c:v>110.42612261619637</c:v>
                </c:pt>
                <c:pt idx="38">
                  <c:v>111.62354059340383</c:v>
                </c:pt>
                <c:pt idx="39">
                  <c:v>108.87480630361696</c:v>
                </c:pt>
                <c:pt idx="40">
                  <c:v>107.86004997208771</c:v>
                </c:pt>
                <c:pt idx="41">
                  <c:v>103.55573221748627</c:v>
                </c:pt>
                <c:pt idx="42">
                  <c:v>108.24010182115886</c:v>
                </c:pt>
                <c:pt idx="43">
                  <c:v>109.27110086119609</c:v>
                </c:pt>
                <c:pt idx="44">
                  <c:v>111.74219495555505</c:v>
                </c:pt>
                <c:pt idx="45">
                  <c:v>114.07735960371414</c:v>
                </c:pt>
                <c:pt idx="46">
                  <c:v>113.53254061833799</c:v>
                </c:pt>
                <c:pt idx="47">
                  <c:v>113.16295017474653</c:v>
                </c:pt>
                <c:pt idx="48">
                  <c:v>112.46368780847295</c:v>
                </c:pt>
                <c:pt idx="49">
                  <c:v>109.90057464091444</c:v>
                </c:pt>
                <c:pt idx="50">
                  <c:v>104.47144932213891</c:v>
                </c:pt>
                <c:pt idx="51">
                  <c:v>102.99900650087346</c:v>
                </c:pt>
                <c:pt idx="52">
                  <c:v>104.60015213955342</c:v>
                </c:pt>
                <c:pt idx="53">
                  <c:v>105.26569023816226</c:v>
                </c:pt>
                <c:pt idx="54">
                  <c:v>105.72089902660061</c:v>
                </c:pt>
                <c:pt idx="55">
                  <c:v>103.19625905419434</c:v>
                </c:pt>
                <c:pt idx="56">
                  <c:v>100.49198573769613</c:v>
                </c:pt>
                <c:pt idx="57">
                  <c:v>101.29421035790133</c:v>
                </c:pt>
                <c:pt idx="58">
                  <c:v>100.813123355908</c:v>
                </c:pt>
                <c:pt idx="59">
                  <c:v>105.97871761164595</c:v>
                </c:pt>
                <c:pt idx="60">
                  <c:v>104.84716519393886</c:v>
                </c:pt>
                <c:pt idx="61">
                  <c:v>106.120428360874</c:v>
                </c:pt>
                <c:pt idx="62">
                  <c:v>106.90173017011985</c:v>
                </c:pt>
                <c:pt idx="63">
                  <c:v>109.16504148064219</c:v>
                </c:pt>
                <c:pt idx="64">
                  <c:v>110.20044532298664</c:v>
                </c:pt>
                <c:pt idx="65">
                  <c:v>109.29463902352539</c:v>
                </c:pt>
                <c:pt idx="66">
                  <c:v>109.17956356324889</c:v>
                </c:pt>
                <c:pt idx="67">
                  <c:v>112.84243198185914</c:v>
                </c:pt>
                <c:pt idx="68">
                  <c:v>112.18928238973942</c:v>
                </c:pt>
                <c:pt idx="69">
                  <c:v>117.06120021664968</c:v>
                </c:pt>
                <c:pt idx="70">
                  <c:v>118.5566994249921</c:v>
                </c:pt>
                <c:pt idx="71">
                  <c:v>120.03340939849268</c:v>
                </c:pt>
                <c:pt idx="72">
                  <c:v>116.81590778816553</c:v>
                </c:pt>
              </c:numCache>
            </c:numRef>
          </c:val>
        </c:ser>
        <c:dLbls/>
        <c:marker val="1"/>
        <c:axId val="85829120"/>
        <c:axId val="85830656"/>
      </c:lineChart>
      <c:dateAx>
        <c:axId val="85829120"/>
        <c:scaling>
          <c:orientation val="minMax"/>
        </c:scaling>
        <c:axPos val="b"/>
        <c:numFmt formatCode="yyyy\-mm\-dd;@" sourceLinked="1"/>
        <c:majorTickMark val="none"/>
        <c:tickLblPos val="nextTo"/>
        <c:txPr>
          <a:bodyPr/>
          <a:lstStyle/>
          <a:p>
            <a:pPr>
              <a:defRPr sz="800" baseline="0"/>
            </a:pPr>
            <a:endParaRPr lang="zh-CN"/>
          </a:p>
        </c:txPr>
        <c:crossAx val="85830656"/>
        <c:crosses val="autoZero"/>
        <c:auto val="1"/>
        <c:lblOffset val="100"/>
        <c:baseTimeUnit val="days"/>
      </c:dateAx>
      <c:valAx>
        <c:axId val="85830656"/>
        <c:scaling>
          <c:orientation val="minMax"/>
          <c:min val="80"/>
        </c:scaling>
        <c:axPos val="l"/>
        <c:majorGridlines/>
        <c:numFmt formatCode="General" sourceLinked="1"/>
        <c:majorTickMark val="none"/>
        <c:tickLblPos val="nextTo"/>
        <c:spPr>
          <a:ln w="9525">
            <a:noFill/>
          </a:ln>
        </c:spPr>
        <c:crossAx val="85829120"/>
        <c:crosses val="autoZero"/>
        <c:crossBetween val="between"/>
      </c:valAx>
    </c:plotArea>
    <c:legend>
      <c:legendPos val="b"/>
      <c:layout/>
    </c:legend>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4A67BB-E5CD-479F-AC6A-F5718FE89038}" type="doc">
      <dgm:prSet loTypeId="urn:microsoft.com/office/officeart/2005/8/layout/gear1" loCatId="relationship" qsTypeId="urn:microsoft.com/office/officeart/2005/8/quickstyle/simple1" qsCatId="simple" csTypeId="urn:microsoft.com/office/officeart/2005/8/colors/accent1_2" csCatId="accent1" phldr="1"/>
      <dgm:spPr/>
    </dgm:pt>
    <dgm:pt modelId="{91C59585-1FCC-4A92-9A07-254446B3EFA7}">
      <dgm:prSet phldrT="[Text]"/>
      <dgm:spPr/>
      <dgm:t>
        <a:bodyPr/>
        <a:lstStyle/>
        <a:p>
          <a:r>
            <a:rPr lang="zh-CN" altLang="en-US" dirty="0" smtClean="0"/>
            <a:t>“央行希望货币政策保持稳定，而</a:t>
          </a:r>
          <a:r>
            <a:rPr lang="zh-CN" altLang="en-US" b="1" dirty="0" smtClean="0">
              <a:solidFill>
                <a:srgbClr val="FF0000"/>
              </a:solidFill>
            </a:rPr>
            <a:t>不追求经济中有过多流动性</a:t>
          </a:r>
          <a:r>
            <a:rPr lang="zh-CN" altLang="en-US" dirty="0" smtClean="0"/>
            <a:t>。”</a:t>
          </a:r>
          <a:endParaRPr lang="zh-CN" altLang="en-US" dirty="0"/>
        </a:p>
      </dgm:t>
    </dgm:pt>
    <dgm:pt modelId="{7D0DD224-B7C1-4C74-A378-0A512D1EB04E}" type="parTrans" cxnId="{7951456B-6495-4D0E-9C99-970A2FBAE4B4}">
      <dgm:prSet/>
      <dgm:spPr/>
      <dgm:t>
        <a:bodyPr/>
        <a:lstStyle/>
        <a:p>
          <a:endParaRPr lang="zh-CN" altLang="en-US"/>
        </a:p>
      </dgm:t>
    </dgm:pt>
    <dgm:pt modelId="{726A2817-CB57-4A72-BF8B-B0B435EC4B98}" type="sibTrans" cxnId="{7951456B-6495-4D0E-9C99-970A2FBAE4B4}">
      <dgm:prSet/>
      <dgm:spPr/>
      <dgm:t>
        <a:bodyPr/>
        <a:lstStyle/>
        <a:p>
          <a:endParaRPr lang="zh-CN" altLang="en-US"/>
        </a:p>
      </dgm:t>
    </dgm:pt>
    <dgm:pt modelId="{A8D2B059-F140-4927-8EF9-691D03E59C23}">
      <dgm:prSet phldrT="[Text]"/>
      <dgm:spPr/>
      <dgm:t>
        <a:bodyPr/>
        <a:lstStyle/>
        <a:p>
          <a:r>
            <a:rPr lang="zh-CN" altLang="en-US" dirty="0" smtClean="0"/>
            <a:t>国务院总理李克强表示中国要做好</a:t>
          </a:r>
          <a:r>
            <a:rPr lang="zh-CN" altLang="en-US" b="1" dirty="0" smtClean="0">
              <a:solidFill>
                <a:srgbClr val="FF0000"/>
              </a:solidFill>
            </a:rPr>
            <a:t>定向调控，无意大水漫灌</a:t>
          </a:r>
          <a:r>
            <a:rPr lang="zh-CN" altLang="en-US" dirty="0" smtClean="0"/>
            <a:t>。</a:t>
          </a:r>
          <a:endParaRPr lang="zh-CN" altLang="en-US" dirty="0"/>
        </a:p>
      </dgm:t>
    </dgm:pt>
    <dgm:pt modelId="{8C55A246-6130-404D-A7EE-ACACA4AC95E0}" type="parTrans" cxnId="{7F4689AC-9724-4169-B85E-90C913BC71B7}">
      <dgm:prSet/>
      <dgm:spPr/>
      <dgm:t>
        <a:bodyPr/>
        <a:lstStyle/>
        <a:p>
          <a:endParaRPr lang="zh-CN" altLang="en-US"/>
        </a:p>
      </dgm:t>
    </dgm:pt>
    <dgm:pt modelId="{BB36E4F1-DE0A-4D7C-B765-FA799B183396}" type="sibTrans" cxnId="{7F4689AC-9724-4169-B85E-90C913BC71B7}">
      <dgm:prSet/>
      <dgm:spPr/>
      <dgm:t>
        <a:bodyPr/>
        <a:lstStyle/>
        <a:p>
          <a:endParaRPr lang="zh-CN" altLang="en-US"/>
        </a:p>
      </dgm:t>
    </dgm:pt>
    <dgm:pt modelId="{C3E02F59-312F-4E2F-B37A-E55B427997BA}">
      <dgm:prSet phldrT="[Text]"/>
      <dgm:spPr/>
      <dgm:t>
        <a:bodyPr/>
        <a:lstStyle/>
        <a:p>
          <a:r>
            <a:rPr lang="zh-CN" altLang="en-US" dirty="0" smtClean="0"/>
            <a:t>央行时隔一年</a:t>
          </a:r>
          <a:r>
            <a:rPr lang="zh-CN" altLang="en-US" b="1" dirty="0" smtClean="0">
              <a:solidFill>
                <a:srgbClr val="FF0000"/>
              </a:solidFill>
            </a:rPr>
            <a:t>重启</a:t>
          </a:r>
          <a:r>
            <a:rPr lang="en-US" altLang="zh-CN" b="1" dirty="0" smtClean="0">
              <a:solidFill>
                <a:srgbClr val="FF0000"/>
              </a:solidFill>
            </a:rPr>
            <a:t>500</a:t>
          </a:r>
          <a:r>
            <a:rPr lang="zh-CN" altLang="en-US" b="1" dirty="0" smtClean="0">
              <a:solidFill>
                <a:srgbClr val="FF0000"/>
              </a:solidFill>
            </a:rPr>
            <a:t>亿逆回购</a:t>
          </a:r>
          <a:r>
            <a:rPr lang="zh-CN" altLang="en-US" dirty="0" smtClean="0"/>
            <a:t>；央行宣布进行</a:t>
          </a:r>
          <a:r>
            <a:rPr lang="en-US" altLang="zh-CN" dirty="0" smtClean="0"/>
            <a:t>2,695</a:t>
          </a:r>
          <a:r>
            <a:rPr lang="zh-CN" altLang="en-US" dirty="0" smtClean="0"/>
            <a:t>亿元</a:t>
          </a:r>
          <a:r>
            <a:rPr lang="en-US" altLang="zh-CN" dirty="0" smtClean="0">
              <a:solidFill>
                <a:srgbClr val="FF0000"/>
              </a:solidFill>
            </a:rPr>
            <a:t>MLF</a:t>
          </a:r>
          <a:r>
            <a:rPr lang="zh-CN" altLang="en-US" dirty="0" smtClean="0">
              <a:solidFill>
                <a:srgbClr val="FF0000"/>
              </a:solidFill>
            </a:rPr>
            <a:t>续操作</a:t>
          </a:r>
          <a:r>
            <a:rPr lang="zh-CN" altLang="en-US" dirty="0" smtClean="0"/>
            <a:t>。</a:t>
          </a:r>
          <a:endParaRPr lang="zh-CN" altLang="en-US" dirty="0"/>
        </a:p>
      </dgm:t>
    </dgm:pt>
    <dgm:pt modelId="{B25B7B1E-D104-4CB9-850F-7BC4BDFA75F7}" type="parTrans" cxnId="{637CCB16-BA9C-44B0-B2B2-604EECB76F0C}">
      <dgm:prSet/>
      <dgm:spPr/>
      <dgm:t>
        <a:bodyPr/>
        <a:lstStyle/>
        <a:p>
          <a:endParaRPr lang="zh-CN" altLang="en-US"/>
        </a:p>
      </dgm:t>
    </dgm:pt>
    <dgm:pt modelId="{47FB7ED1-82F5-47A6-B8D9-87B445E521E6}" type="sibTrans" cxnId="{637CCB16-BA9C-44B0-B2B2-604EECB76F0C}">
      <dgm:prSet/>
      <dgm:spPr/>
      <dgm:t>
        <a:bodyPr/>
        <a:lstStyle/>
        <a:p>
          <a:endParaRPr lang="zh-CN" altLang="en-US"/>
        </a:p>
      </dgm:t>
    </dgm:pt>
    <dgm:pt modelId="{9D6CD799-4E1C-45AB-B690-1840696162D2}" type="pres">
      <dgm:prSet presAssocID="{9E4A67BB-E5CD-479F-AC6A-F5718FE89038}" presName="composite" presStyleCnt="0">
        <dgm:presLayoutVars>
          <dgm:chMax val="3"/>
          <dgm:animLvl val="lvl"/>
          <dgm:resizeHandles val="exact"/>
        </dgm:presLayoutVars>
      </dgm:prSet>
      <dgm:spPr/>
    </dgm:pt>
    <dgm:pt modelId="{2328676B-907E-488E-9FE0-374A60597C46}" type="pres">
      <dgm:prSet presAssocID="{91C59585-1FCC-4A92-9A07-254446B3EFA7}" presName="gear1" presStyleLbl="node1" presStyleIdx="0" presStyleCnt="3">
        <dgm:presLayoutVars>
          <dgm:chMax val="1"/>
          <dgm:bulletEnabled val="1"/>
        </dgm:presLayoutVars>
      </dgm:prSet>
      <dgm:spPr/>
      <dgm:t>
        <a:bodyPr/>
        <a:lstStyle/>
        <a:p>
          <a:endParaRPr lang="zh-CN" altLang="en-US"/>
        </a:p>
      </dgm:t>
    </dgm:pt>
    <dgm:pt modelId="{D8CA2261-9687-42F8-B0E6-22E2623B82AC}" type="pres">
      <dgm:prSet presAssocID="{91C59585-1FCC-4A92-9A07-254446B3EFA7}" presName="gear1srcNode" presStyleLbl="node1" presStyleIdx="0" presStyleCnt="3"/>
      <dgm:spPr/>
      <dgm:t>
        <a:bodyPr/>
        <a:lstStyle/>
        <a:p>
          <a:endParaRPr lang="zh-CN" altLang="en-US"/>
        </a:p>
      </dgm:t>
    </dgm:pt>
    <dgm:pt modelId="{0AB51FBB-C5FC-4F96-BBC9-C8B1DE880554}" type="pres">
      <dgm:prSet presAssocID="{91C59585-1FCC-4A92-9A07-254446B3EFA7}" presName="gear1dstNode" presStyleLbl="node1" presStyleIdx="0" presStyleCnt="3"/>
      <dgm:spPr/>
      <dgm:t>
        <a:bodyPr/>
        <a:lstStyle/>
        <a:p>
          <a:endParaRPr lang="zh-CN" altLang="en-US"/>
        </a:p>
      </dgm:t>
    </dgm:pt>
    <dgm:pt modelId="{636105EC-36E7-4E45-A663-9A2B42A2DB20}" type="pres">
      <dgm:prSet presAssocID="{A8D2B059-F140-4927-8EF9-691D03E59C23}" presName="gear2" presStyleLbl="node1" presStyleIdx="1" presStyleCnt="3">
        <dgm:presLayoutVars>
          <dgm:chMax val="1"/>
          <dgm:bulletEnabled val="1"/>
        </dgm:presLayoutVars>
      </dgm:prSet>
      <dgm:spPr/>
      <dgm:t>
        <a:bodyPr/>
        <a:lstStyle/>
        <a:p>
          <a:endParaRPr lang="zh-CN" altLang="en-US"/>
        </a:p>
      </dgm:t>
    </dgm:pt>
    <dgm:pt modelId="{672927A2-154F-4752-8A04-DFEE5DCE2CC2}" type="pres">
      <dgm:prSet presAssocID="{A8D2B059-F140-4927-8EF9-691D03E59C23}" presName="gear2srcNode" presStyleLbl="node1" presStyleIdx="1" presStyleCnt="3"/>
      <dgm:spPr/>
      <dgm:t>
        <a:bodyPr/>
        <a:lstStyle/>
        <a:p>
          <a:endParaRPr lang="zh-CN" altLang="en-US"/>
        </a:p>
      </dgm:t>
    </dgm:pt>
    <dgm:pt modelId="{F163D61A-728B-42BD-8AB8-C16FA80ECD5C}" type="pres">
      <dgm:prSet presAssocID="{A8D2B059-F140-4927-8EF9-691D03E59C23}" presName="gear2dstNode" presStyleLbl="node1" presStyleIdx="1" presStyleCnt="3"/>
      <dgm:spPr/>
      <dgm:t>
        <a:bodyPr/>
        <a:lstStyle/>
        <a:p>
          <a:endParaRPr lang="zh-CN" altLang="en-US"/>
        </a:p>
      </dgm:t>
    </dgm:pt>
    <dgm:pt modelId="{04A50C3E-9D00-4224-8AAF-867C88B41803}" type="pres">
      <dgm:prSet presAssocID="{C3E02F59-312F-4E2F-B37A-E55B427997BA}" presName="gear3" presStyleLbl="node1" presStyleIdx="2" presStyleCnt="3"/>
      <dgm:spPr/>
      <dgm:t>
        <a:bodyPr/>
        <a:lstStyle/>
        <a:p>
          <a:endParaRPr lang="zh-CN" altLang="en-US"/>
        </a:p>
      </dgm:t>
    </dgm:pt>
    <dgm:pt modelId="{F3EA92D3-25AE-4CF1-99F9-41B2BFE55C18}" type="pres">
      <dgm:prSet presAssocID="{C3E02F59-312F-4E2F-B37A-E55B427997BA}" presName="gear3tx" presStyleLbl="node1" presStyleIdx="2" presStyleCnt="3">
        <dgm:presLayoutVars>
          <dgm:chMax val="1"/>
          <dgm:bulletEnabled val="1"/>
        </dgm:presLayoutVars>
      </dgm:prSet>
      <dgm:spPr/>
      <dgm:t>
        <a:bodyPr/>
        <a:lstStyle/>
        <a:p>
          <a:endParaRPr lang="zh-CN" altLang="en-US"/>
        </a:p>
      </dgm:t>
    </dgm:pt>
    <dgm:pt modelId="{4CD66A23-3BCB-4DF4-B9BD-E025C96C9A4F}" type="pres">
      <dgm:prSet presAssocID="{C3E02F59-312F-4E2F-B37A-E55B427997BA}" presName="gear3srcNode" presStyleLbl="node1" presStyleIdx="2" presStyleCnt="3"/>
      <dgm:spPr/>
      <dgm:t>
        <a:bodyPr/>
        <a:lstStyle/>
        <a:p>
          <a:endParaRPr lang="zh-CN" altLang="en-US"/>
        </a:p>
      </dgm:t>
    </dgm:pt>
    <dgm:pt modelId="{FEA4B776-2024-474F-BE79-37A073546E6E}" type="pres">
      <dgm:prSet presAssocID="{C3E02F59-312F-4E2F-B37A-E55B427997BA}" presName="gear3dstNode" presStyleLbl="node1" presStyleIdx="2" presStyleCnt="3"/>
      <dgm:spPr/>
      <dgm:t>
        <a:bodyPr/>
        <a:lstStyle/>
        <a:p>
          <a:endParaRPr lang="zh-CN" altLang="en-US"/>
        </a:p>
      </dgm:t>
    </dgm:pt>
    <dgm:pt modelId="{F9DFE3EE-71EA-4D2C-88D9-EBB44D552A32}" type="pres">
      <dgm:prSet presAssocID="{726A2817-CB57-4A72-BF8B-B0B435EC4B98}" presName="connector1" presStyleLbl="sibTrans2D1" presStyleIdx="0" presStyleCnt="3"/>
      <dgm:spPr/>
      <dgm:t>
        <a:bodyPr/>
        <a:lstStyle/>
        <a:p>
          <a:endParaRPr lang="zh-CN" altLang="en-US"/>
        </a:p>
      </dgm:t>
    </dgm:pt>
    <dgm:pt modelId="{06F33C82-DADC-4EC4-9325-EF0678981B07}" type="pres">
      <dgm:prSet presAssocID="{BB36E4F1-DE0A-4D7C-B765-FA799B183396}" presName="connector2" presStyleLbl="sibTrans2D1" presStyleIdx="1" presStyleCnt="3"/>
      <dgm:spPr/>
      <dgm:t>
        <a:bodyPr/>
        <a:lstStyle/>
        <a:p>
          <a:endParaRPr lang="zh-CN" altLang="en-US"/>
        </a:p>
      </dgm:t>
    </dgm:pt>
    <dgm:pt modelId="{0C54A8C5-4ADA-4D85-B2C2-4FC3045C5853}" type="pres">
      <dgm:prSet presAssocID="{47FB7ED1-82F5-47A6-B8D9-87B445E521E6}" presName="connector3" presStyleLbl="sibTrans2D1" presStyleIdx="2" presStyleCnt="3"/>
      <dgm:spPr/>
      <dgm:t>
        <a:bodyPr/>
        <a:lstStyle/>
        <a:p>
          <a:endParaRPr lang="zh-CN" altLang="en-US"/>
        </a:p>
      </dgm:t>
    </dgm:pt>
  </dgm:ptLst>
  <dgm:cxnLst>
    <dgm:cxn modelId="{EB26EA3F-D513-40D0-9227-1E3E4E1F34F8}" type="presOf" srcId="{91C59585-1FCC-4A92-9A07-254446B3EFA7}" destId="{D8CA2261-9687-42F8-B0E6-22E2623B82AC}" srcOrd="1" destOrd="0" presId="urn:microsoft.com/office/officeart/2005/8/layout/gear1"/>
    <dgm:cxn modelId="{3C73E320-80D7-4AD3-9EB8-82249102731D}" type="presOf" srcId="{726A2817-CB57-4A72-BF8B-B0B435EC4B98}" destId="{F9DFE3EE-71EA-4D2C-88D9-EBB44D552A32}" srcOrd="0" destOrd="0" presId="urn:microsoft.com/office/officeart/2005/8/layout/gear1"/>
    <dgm:cxn modelId="{637CCB16-BA9C-44B0-B2B2-604EECB76F0C}" srcId="{9E4A67BB-E5CD-479F-AC6A-F5718FE89038}" destId="{C3E02F59-312F-4E2F-B37A-E55B427997BA}" srcOrd="2" destOrd="0" parTransId="{B25B7B1E-D104-4CB9-850F-7BC4BDFA75F7}" sibTransId="{47FB7ED1-82F5-47A6-B8D9-87B445E521E6}"/>
    <dgm:cxn modelId="{7951456B-6495-4D0E-9C99-970A2FBAE4B4}" srcId="{9E4A67BB-E5CD-479F-AC6A-F5718FE89038}" destId="{91C59585-1FCC-4A92-9A07-254446B3EFA7}" srcOrd="0" destOrd="0" parTransId="{7D0DD224-B7C1-4C74-A378-0A512D1EB04E}" sibTransId="{726A2817-CB57-4A72-BF8B-B0B435EC4B98}"/>
    <dgm:cxn modelId="{339E9022-F715-42A1-8457-45D630068FC2}" type="presOf" srcId="{C3E02F59-312F-4E2F-B37A-E55B427997BA}" destId="{FEA4B776-2024-474F-BE79-37A073546E6E}" srcOrd="3" destOrd="0" presId="urn:microsoft.com/office/officeart/2005/8/layout/gear1"/>
    <dgm:cxn modelId="{FCECFDEB-DF5A-44E4-9E08-2AB42D46F6DE}" type="presOf" srcId="{BB36E4F1-DE0A-4D7C-B765-FA799B183396}" destId="{06F33C82-DADC-4EC4-9325-EF0678981B07}" srcOrd="0" destOrd="0" presId="urn:microsoft.com/office/officeart/2005/8/layout/gear1"/>
    <dgm:cxn modelId="{1C33ACFE-17C9-41B0-BF08-A9ADE0BFB36E}" type="presOf" srcId="{A8D2B059-F140-4927-8EF9-691D03E59C23}" destId="{636105EC-36E7-4E45-A663-9A2B42A2DB20}" srcOrd="0" destOrd="0" presId="urn:microsoft.com/office/officeart/2005/8/layout/gear1"/>
    <dgm:cxn modelId="{47AE9F6E-CC7B-4620-8871-EA3F3A2B758C}" type="presOf" srcId="{47FB7ED1-82F5-47A6-B8D9-87B445E521E6}" destId="{0C54A8C5-4ADA-4D85-B2C2-4FC3045C5853}" srcOrd="0" destOrd="0" presId="urn:microsoft.com/office/officeart/2005/8/layout/gear1"/>
    <dgm:cxn modelId="{FF4D78F9-3AE1-4AC7-B74A-5CFE2D9C1B37}" type="presOf" srcId="{C3E02F59-312F-4E2F-B37A-E55B427997BA}" destId="{F3EA92D3-25AE-4CF1-99F9-41B2BFE55C18}" srcOrd="1" destOrd="0" presId="urn:microsoft.com/office/officeart/2005/8/layout/gear1"/>
    <dgm:cxn modelId="{4F39F860-B915-4BFA-82D4-AFDEA0106127}" type="presOf" srcId="{A8D2B059-F140-4927-8EF9-691D03E59C23}" destId="{F163D61A-728B-42BD-8AB8-C16FA80ECD5C}" srcOrd="2" destOrd="0" presId="urn:microsoft.com/office/officeart/2005/8/layout/gear1"/>
    <dgm:cxn modelId="{239D4014-0CC7-4D06-BC77-39E243204EF6}" type="presOf" srcId="{C3E02F59-312F-4E2F-B37A-E55B427997BA}" destId="{4CD66A23-3BCB-4DF4-B9BD-E025C96C9A4F}" srcOrd="2" destOrd="0" presId="urn:microsoft.com/office/officeart/2005/8/layout/gear1"/>
    <dgm:cxn modelId="{8D11B5D1-E05E-48E4-AF41-2DF6613FAF5A}" type="presOf" srcId="{91C59585-1FCC-4A92-9A07-254446B3EFA7}" destId="{0AB51FBB-C5FC-4F96-BBC9-C8B1DE880554}" srcOrd="2" destOrd="0" presId="urn:microsoft.com/office/officeart/2005/8/layout/gear1"/>
    <dgm:cxn modelId="{F2C3F220-8317-412A-8B52-362094DDFC37}" type="presOf" srcId="{91C59585-1FCC-4A92-9A07-254446B3EFA7}" destId="{2328676B-907E-488E-9FE0-374A60597C46}" srcOrd="0" destOrd="0" presId="urn:microsoft.com/office/officeart/2005/8/layout/gear1"/>
    <dgm:cxn modelId="{7A014647-3183-4B3A-B712-04CEA44C9752}" type="presOf" srcId="{C3E02F59-312F-4E2F-B37A-E55B427997BA}" destId="{04A50C3E-9D00-4224-8AAF-867C88B41803}" srcOrd="0" destOrd="0" presId="urn:microsoft.com/office/officeart/2005/8/layout/gear1"/>
    <dgm:cxn modelId="{2A8F00C0-8DE8-4D8C-8BDC-7C8198930F2B}" type="presOf" srcId="{A8D2B059-F140-4927-8EF9-691D03E59C23}" destId="{672927A2-154F-4752-8A04-DFEE5DCE2CC2}" srcOrd="1" destOrd="0" presId="urn:microsoft.com/office/officeart/2005/8/layout/gear1"/>
    <dgm:cxn modelId="{B59CDD9F-B6DA-452E-A8DF-24C5CA3F85C5}" type="presOf" srcId="{9E4A67BB-E5CD-479F-AC6A-F5718FE89038}" destId="{9D6CD799-4E1C-45AB-B690-1840696162D2}" srcOrd="0" destOrd="0" presId="urn:microsoft.com/office/officeart/2005/8/layout/gear1"/>
    <dgm:cxn modelId="{7F4689AC-9724-4169-B85E-90C913BC71B7}" srcId="{9E4A67BB-E5CD-479F-AC6A-F5718FE89038}" destId="{A8D2B059-F140-4927-8EF9-691D03E59C23}" srcOrd="1" destOrd="0" parTransId="{8C55A246-6130-404D-A7EE-ACACA4AC95E0}" sibTransId="{BB36E4F1-DE0A-4D7C-B765-FA799B183396}"/>
    <dgm:cxn modelId="{83AA719F-37E0-47AB-9FC4-03C2D0ECE59A}" type="presParOf" srcId="{9D6CD799-4E1C-45AB-B690-1840696162D2}" destId="{2328676B-907E-488E-9FE0-374A60597C46}" srcOrd="0" destOrd="0" presId="urn:microsoft.com/office/officeart/2005/8/layout/gear1"/>
    <dgm:cxn modelId="{D7B99FD5-9C47-489A-BDF0-705C08CB98B0}" type="presParOf" srcId="{9D6CD799-4E1C-45AB-B690-1840696162D2}" destId="{D8CA2261-9687-42F8-B0E6-22E2623B82AC}" srcOrd="1" destOrd="0" presId="urn:microsoft.com/office/officeart/2005/8/layout/gear1"/>
    <dgm:cxn modelId="{4F3B480E-A500-4CCE-B6F4-9E26711463CB}" type="presParOf" srcId="{9D6CD799-4E1C-45AB-B690-1840696162D2}" destId="{0AB51FBB-C5FC-4F96-BBC9-C8B1DE880554}" srcOrd="2" destOrd="0" presId="urn:microsoft.com/office/officeart/2005/8/layout/gear1"/>
    <dgm:cxn modelId="{3999BEDF-282B-45BE-B862-B8696BD9F65A}" type="presParOf" srcId="{9D6CD799-4E1C-45AB-B690-1840696162D2}" destId="{636105EC-36E7-4E45-A663-9A2B42A2DB20}" srcOrd="3" destOrd="0" presId="urn:microsoft.com/office/officeart/2005/8/layout/gear1"/>
    <dgm:cxn modelId="{7DCC2021-FA12-4A0B-95C9-64ACDD50AE9B}" type="presParOf" srcId="{9D6CD799-4E1C-45AB-B690-1840696162D2}" destId="{672927A2-154F-4752-8A04-DFEE5DCE2CC2}" srcOrd="4" destOrd="0" presId="urn:microsoft.com/office/officeart/2005/8/layout/gear1"/>
    <dgm:cxn modelId="{04BC4921-629F-4DE7-890C-E627DC25E958}" type="presParOf" srcId="{9D6CD799-4E1C-45AB-B690-1840696162D2}" destId="{F163D61A-728B-42BD-8AB8-C16FA80ECD5C}" srcOrd="5" destOrd="0" presId="urn:microsoft.com/office/officeart/2005/8/layout/gear1"/>
    <dgm:cxn modelId="{F1A1561B-1717-45EC-BC95-55B335604EB4}" type="presParOf" srcId="{9D6CD799-4E1C-45AB-B690-1840696162D2}" destId="{04A50C3E-9D00-4224-8AAF-867C88B41803}" srcOrd="6" destOrd="0" presId="urn:microsoft.com/office/officeart/2005/8/layout/gear1"/>
    <dgm:cxn modelId="{C20C7154-8838-46A3-862B-3DC40F4B1ABC}" type="presParOf" srcId="{9D6CD799-4E1C-45AB-B690-1840696162D2}" destId="{F3EA92D3-25AE-4CF1-99F9-41B2BFE55C18}" srcOrd="7" destOrd="0" presId="urn:microsoft.com/office/officeart/2005/8/layout/gear1"/>
    <dgm:cxn modelId="{3698A7DC-3011-44FC-8F28-2ECAA66622F9}" type="presParOf" srcId="{9D6CD799-4E1C-45AB-B690-1840696162D2}" destId="{4CD66A23-3BCB-4DF4-B9BD-E025C96C9A4F}" srcOrd="8" destOrd="0" presId="urn:microsoft.com/office/officeart/2005/8/layout/gear1"/>
    <dgm:cxn modelId="{74AE4F9F-48CA-4055-A2A1-853E08143BF3}" type="presParOf" srcId="{9D6CD799-4E1C-45AB-B690-1840696162D2}" destId="{FEA4B776-2024-474F-BE79-37A073546E6E}" srcOrd="9" destOrd="0" presId="urn:microsoft.com/office/officeart/2005/8/layout/gear1"/>
    <dgm:cxn modelId="{EAB50D36-B80E-4B71-838C-0F2F54DDF34E}" type="presParOf" srcId="{9D6CD799-4E1C-45AB-B690-1840696162D2}" destId="{F9DFE3EE-71EA-4D2C-88D9-EBB44D552A32}" srcOrd="10" destOrd="0" presId="urn:microsoft.com/office/officeart/2005/8/layout/gear1"/>
    <dgm:cxn modelId="{DF8B1855-8ECC-495F-9607-C59CB46D6104}" type="presParOf" srcId="{9D6CD799-4E1C-45AB-B690-1840696162D2}" destId="{06F33C82-DADC-4EC4-9325-EF0678981B07}" srcOrd="11" destOrd="0" presId="urn:microsoft.com/office/officeart/2005/8/layout/gear1"/>
    <dgm:cxn modelId="{4345C3DA-FB59-4708-A0F8-633F242B0DEC}" type="presParOf" srcId="{9D6CD799-4E1C-45AB-B690-1840696162D2}" destId="{0C54A8C5-4ADA-4D85-B2C2-4FC3045C5853}" srcOrd="12" destOrd="0" presId="urn:microsoft.com/office/officeart/2005/8/layout/gear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328676B-907E-488E-9FE0-374A60597C46}">
      <dsp:nvSpPr>
        <dsp:cNvPr id="0" name=""/>
        <dsp:cNvSpPr/>
      </dsp:nvSpPr>
      <dsp:spPr>
        <a:xfrm>
          <a:off x="4300758" y="2397866"/>
          <a:ext cx="2930725" cy="293072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zh-CN" altLang="en-US" sz="1300" kern="1200" dirty="0" smtClean="0"/>
            <a:t>“央行希望货币政策保持稳定，而</a:t>
          </a:r>
          <a:r>
            <a:rPr lang="zh-CN" altLang="en-US" sz="1300" b="1" kern="1200" dirty="0" smtClean="0">
              <a:solidFill>
                <a:srgbClr val="FF0000"/>
              </a:solidFill>
            </a:rPr>
            <a:t>不追求经济中有过多流动性</a:t>
          </a:r>
          <a:r>
            <a:rPr lang="zh-CN" altLang="en-US" sz="1300" kern="1200" dirty="0" smtClean="0"/>
            <a:t>。”</a:t>
          </a:r>
          <a:endParaRPr lang="zh-CN" altLang="en-US" sz="1300" kern="1200" dirty="0"/>
        </a:p>
      </dsp:txBody>
      <dsp:txXfrm>
        <a:off x="4300758" y="2397866"/>
        <a:ext cx="2930725" cy="2930725"/>
      </dsp:txXfrm>
    </dsp:sp>
    <dsp:sp modelId="{636105EC-36E7-4E45-A663-9A2B42A2DB20}">
      <dsp:nvSpPr>
        <dsp:cNvPr id="0" name=""/>
        <dsp:cNvSpPr/>
      </dsp:nvSpPr>
      <dsp:spPr>
        <a:xfrm>
          <a:off x="2595608" y="1705149"/>
          <a:ext cx="2131436" cy="2131436"/>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zh-CN" altLang="en-US" sz="1300" kern="1200" dirty="0" smtClean="0"/>
            <a:t>国务院总理李克强表示中国要做好</a:t>
          </a:r>
          <a:r>
            <a:rPr lang="zh-CN" altLang="en-US" sz="1300" b="1" kern="1200" dirty="0" smtClean="0">
              <a:solidFill>
                <a:srgbClr val="FF0000"/>
              </a:solidFill>
            </a:rPr>
            <a:t>定向调控，无意大水漫灌</a:t>
          </a:r>
          <a:r>
            <a:rPr lang="zh-CN" altLang="en-US" sz="1300" kern="1200" dirty="0" smtClean="0"/>
            <a:t>。</a:t>
          </a:r>
          <a:endParaRPr lang="zh-CN" altLang="en-US" sz="1300" kern="1200" dirty="0"/>
        </a:p>
      </dsp:txBody>
      <dsp:txXfrm>
        <a:off x="2595608" y="1705149"/>
        <a:ext cx="2131436" cy="2131436"/>
      </dsp:txXfrm>
    </dsp:sp>
    <dsp:sp modelId="{04A50C3E-9D00-4224-8AAF-867C88B41803}">
      <dsp:nvSpPr>
        <dsp:cNvPr id="0" name=""/>
        <dsp:cNvSpPr/>
      </dsp:nvSpPr>
      <dsp:spPr>
        <a:xfrm rot="20700000">
          <a:off x="3789431" y="234675"/>
          <a:ext cx="2088373" cy="2088373"/>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zh-CN" altLang="en-US" sz="1300" kern="1200" dirty="0" smtClean="0"/>
            <a:t>央行时隔一年</a:t>
          </a:r>
          <a:r>
            <a:rPr lang="zh-CN" altLang="en-US" sz="1300" b="1" kern="1200" dirty="0" smtClean="0">
              <a:solidFill>
                <a:srgbClr val="FF0000"/>
              </a:solidFill>
            </a:rPr>
            <a:t>重启</a:t>
          </a:r>
          <a:r>
            <a:rPr lang="en-US" altLang="zh-CN" sz="1300" b="1" kern="1200" dirty="0" smtClean="0">
              <a:solidFill>
                <a:srgbClr val="FF0000"/>
              </a:solidFill>
            </a:rPr>
            <a:t>500</a:t>
          </a:r>
          <a:r>
            <a:rPr lang="zh-CN" altLang="en-US" sz="1300" b="1" kern="1200" dirty="0" smtClean="0">
              <a:solidFill>
                <a:srgbClr val="FF0000"/>
              </a:solidFill>
            </a:rPr>
            <a:t>亿逆回购</a:t>
          </a:r>
          <a:r>
            <a:rPr lang="zh-CN" altLang="en-US" sz="1300" kern="1200" dirty="0" smtClean="0"/>
            <a:t>；央行宣布进行</a:t>
          </a:r>
          <a:r>
            <a:rPr lang="en-US" altLang="zh-CN" sz="1300" kern="1200" dirty="0" smtClean="0"/>
            <a:t>2,695</a:t>
          </a:r>
          <a:r>
            <a:rPr lang="zh-CN" altLang="en-US" sz="1300" kern="1200" dirty="0" smtClean="0"/>
            <a:t>亿元</a:t>
          </a:r>
          <a:r>
            <a:rPr lang="en-US" altLang="zh-CN" sz="1300" kern="1200" dirty="0" smtClean="0">
              <a:solidFill>
                <a:srgbClr val="FF0000"/>
              </a:solidFill>
            </a:rPr>
            <a:t>MLF</a:t>
          </a:r>
          <a:r>
            <a:rPr lang="zh-CN" altLang="en-US" sz="1300" kern="1200" dirty="0" smtClean="0">
              <a:solidFill>
                <a:srgbClr val="FF0000"/>
              </a:solidFill>
            </a:rPr>
            <a:t>续操作</a:t>
          </a:r>
          <a:r>
            <a:rPr lang="zh-CN" altLang="en-US" sz="1300" kern="1200" dirty="0" smtClean="0"/>
            <a:t>。</a:t>
          </a:r>
          <a:endParaRPr lang="zh-CN" altLang="en-US" sz="1300" kern="1200" dirty="0"/>
        </a:p>
      </dsp:txBody>
      <dsp:txXfrm>
        <a:off x="4247472" y="692716"/>
        <a:ext cx="1172290" cy="1172290"/>
      </dsp:txXfrm>
    </dsp:sp>
    <dsp:sp modelId="{F9DFE3EE-71EA-4D2C-88D9-EBB44D552A32}">
      <dsp:nvSpPr>
        <dsp:cNvPr id="0" name=""/>
        <dsp:cNvSpPr/>
      </dsp:nvSpPr>
      <dsp:spPr>
        <a:xfrm>
          <a:off x="4088057" y="1948392"/>
          <a:ext cx="3751328" cy="3751328"/>
        </a:xfrm>
        <a:prstGeom prst="circularArrow">
          <a:avLst>
            <a:gd name="adj1" fmla="val 4687"/>
            <a:gd name="adj2" fmla="val 299029"/>
            <a:gd name="adj3" fmla="val 2537923"/>
            <a:gd name="adj4" fmla="val 1581517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F33C82-DADC-4EC4-9325-EF0678981B07}">
      <dsp:nvSpPr>
        <dsp:cNvPr id="0" name=""/>
        <dsp:cNvSpPr/>
      </dsp:nvSpPr>
      <dsp:spPr>
        <a:xfrm>
          <a:off x="2218135" y="1228675"/>
          <a:ext cx="2725574" cy="2725574"/>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54A8C5-4ADA-4D85-B2C2-4FC3045C5853}">
      <dsp:nvSpPr>
        <dsp:cNvPr id="0" name=""/>
        <dsp:cNvSpPr/>
      </dsp:nvSpPr>
      <dsp:spPr>
        <a:xfrm>
          <a:off x="3306368" y="-227624"/>
          <a:ext cx="2938718" cy="2938718"/>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38FB76-6F54-4D67-AD49-6E36E53A3200}" type="datetimeFigureOut">
              <a:rPr lang="zh-CN" altLang="en-US" smtClean="0"/>
              <a:pPr/>
              <a:t>2015/1/26</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D9099B-A300-4049-BD6C-CF59BA862218}" type="slidenum">
              <a:rPr lang="zh-CN" altLang="en-US" smtClean="0"/>
              <a:pPr/>
              <a:t>‹#›</a:t>
            </a:fld>
            <a:endParaRPr lang="zh-CN" altLang="en-US"/>
          </a:p>
        </p:txBody>
      </p:sp>
    </p:spTree>
    <p:extLst>
      <p:ext uri="{BB962C8B-B14F-4D97-AF65-F5344CB8AC3E}">
        <p14:creationId xmlns:p14="http://schemas.microsoft.com/office/powerpoint/2010/main" xmlns="" val="2494521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7D9099B-A300-4049-BD6C-CF59BA862218}" type="slidenum">
              <a:rPr lang="zh-CN" altLang="en-US" smtClean="0"/>
              <a:pPr/>
              <a:t>3</a:t>
            </a:fld>
            <a:endParaRPr lang="zh-CN" altLang="en-US"/>
          </a:p>
        </p:txBody>
      </p:sp>
    </p:spTree>
    <p:extLst>
      <p:ext uri="{BB962C8B-B14F-4D97-AF65-F5344CB8AC3E}">
        <p14:creationId xmlns:p14="http://schemas.microsoft.com/office/powerpoint/2010/main" xmlns="" val="2528497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fld id="{87D9099B-A300-4049-BD6C-CF59BA862218}" type="slidenum">
              <a:rPr lang="zh-CN" altLang="en-US" smtClean="0"/>
              <a:pPr/>
              <a:t>4</a:t>
            </a:fld>
            <a:endParaRPr lang="zh-CN" altLang="en-US"/>
          </a:p>
        </p:txBody>
      </p:sp>
    </p:spTree>
    <p:extLst>
      <p:ext uri="{BB962C8B-B14F-4D97-AF65-F5344CB8AC3E}">
        <p14:creationId xmlns:p14="http://schemas.microsoft.com/office/powerpoint/2010/main" xmlns="" val="2317953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smtClean="0"/>
              <a:t>油价上周上涨影响到航运，公交板块。</a:t>
            </a:r>
            <a:endParaRPr lang="zh-CN" altLang="en-US" dirty="0"/>
          </a:p>
        </p:txBody>
      </p:sp>
      <p:sp>
        <p:nvSpPr>
          <p:cNvPr id="4" name="Slide Number Placeholder 3"/>
          <p:cNvSpPr>
            <a:spLocks noGrp="1"/>
          </p:cNvSpPr>
          <p:nvPr>
            <p:ph type="sldNum" sz="quarter" idx="10"/>
          </p:nvPr>
        </p:nvSpPr>
        <p:spPr/>
        <p:txBody>
          <a:bodyPr/>
          <a:lstStyle/>
          <a:p>
            <a:fld id="{87D9099B-A300-4049-BD6C-CF59BA862218}" type="slidenum">
              <a:rPr lang="zh-CN" altLang="en-US" smtClean="0"/>
              <a:pPr/>
              <a:t>5</a:t>
            </a:fld>
            <a:endParaRPr lang="zh-CN" altLang="en-US"/>
          </a:p>
        </p:txBody>
      </p:sp>
    </p:spTree>
    <p:extLst>
      <p:ext uri="{BB962C8B-B14F-4D97-AF65-F5344CB8AC3E}">
        <p14:creationId xmlns:p14="http://schemas.microsoft.com/office/powerpoint/2010/main" xmlns="" val="3962687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7D9099B-A300-4049-BD6C-CF59BA862218}" type="slidenum">
              <a:rPr lang="zh-CN" altLang="en-US" smtClean="0"/>
              <a:pPr/>
              <a:t>6</a:t>
            </a:fld>
            <a:endParaRPr lang="zh-CN" altLang="en-US"/>
          </a:p>
        </p:txBody>
      </p:sp>
    </p:spTree>
    <p:extLst>
      <p:ext uri="{BB962C8B-B14F-4D97-AF65-F5344CB8AC3E}">
        <p14:creationId xmlns:p14="http://schemas.microsoft.com/office/powerpoint/2010/main" xmlns="" val="968044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smtClean="0"/>
              <a:t>央行公开市场操作有“窗口指导”的意义：资金宽松信号明显；经济需要资金刺激，但由于前一次降息大多资金实际是流向了股票市场，而很少是流到实体经济中去。所以短期如一季度内，降准降息的可能并不会太大。加上证监会最近的一次融资融券的管理事件，央行实际是想资金是更多地定向定准的流向它想要扶持的行业。大盘蓝筹股是不是会受影响？不会。因为除了流动性宽松，“国企改革”也是一大推力。只要降息降准预期还在，股市总体还是往上的。</a:t>
            </a:r>
            <a:endParaRPr lang="zh-CN" altLang="en-US" dirty="0"/>
          </a:p>
        </p:txBody>
      </p:sp>
      <p:sp>
        <p:nvSpPr>
          <p:cNvPr id="4" name="Slide Number Placeholder 3"/>
          <p:cNvSpPr>
            <a:spLocks noGrp="1"/>
          </p:cNvSpPr>
          <p:nvPr>
            <p:ph type="sldNum" sz="quarter" idx="10"/>
          </p:nvPr>
        </p:nvSpPr>
        <p:spPr/>
        <p:txBody>
          <a:bodyPr/>
          <a:lstStyle/>
          <a:p>
            <a:fld id="{87D9099B-A300-4049-BD6C-CF59BA862218}" type="slidenum">
              <a:rPr lang="zh-CN" altLang="en-US" smtClean="0"/>
              <a:pPr/>
              <a:t>10</a:t>
            </a:fld>
            <a:endParaRPr lang="zh-CN" altLang="en-US"/>
          </a:p>
        </p:txBody>
      </p:sp>
    </p:spTree>
    <p:extLst>
      <p:ext uri="{BB962C8B-B14F-4D97-AF65-F5344CB8AC3E}">
        <p14:creationId xmlns:p14="http://schemas.microsoft.com/office/powerpoint/2010/main" xmlns="" val="1489002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7D9099B-A300-4049-BD6C-CF59BA862218}" type="slidenum">
              <a:rPr lang="zh-CN" altLang="en-US" smtClean="0"/>
              <a:pPr/>
              <a:t>11</a:t>
            </a:fld>
            <a:endParaRPr lang="zh-CN" altLang="en-US"/>
          </a:p>
        </p:txBody>
      </p:sp>
    </p:spTree>
    <p:extLst>
      <p:ext uri="{BB962C8B-B14F-4D97-AF65-F5344CB8AC3E}">
        <p14:creationId xmlns:p14="http://schemas.microsoft.com/office/powerpoint/2010/main" xmlns="" val="2750050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128506EC-BA13-45AE-9530-AB58C999D26D}" type="datetime1">
              <a:rPr lang="zh-CN" altLang="en-US" smtClean="0"/>
              <a:pPr>
                <a:defRPr/>
              </a:pPr>
              <a:t>2015/1/26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3F3D8AA-525E-4344-981D-71FC0508C9A6}"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3A11359-4722-4E27-84E5-58C936D0F5B3}" type="datetime1">
              <a:rPr lang="zh-CN" altLang="en-US" smtClean="0"/>
              <a:pPr>
                <a:defRPr/>
              </a:pPr>
              <a:t>2015/1/26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0A486FC-8F8A-44A0-BA34-D026866AE3CA}"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BCEC230-54FB-4D18-A5B1-76A9EFABB9EB}" type="datetime1">
              <a:rPr lang="zh-CN" altLang="en-US" smtClean="0"/>
              <a:pPr>
                <a:defRPr/>
              </a:pPr>
              <a:t>2015/1/26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9C05B8E-6273-42DC-88D2-AC82E0D7D5DC}"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728F793-FD5C-4AF2-BEA5-81FE98022325}" type="datetime1">
              <a:rPr lang="zh-CN" altLang="en-US" smtClean="0"/>
              <a:pPr>
                <a:defRPr/>
              </a:pPr>
              <a:t>2015/1/26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26B9FCC-AC01-4548-8E71-D85C56CCA7B7}"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9AE4FDD6-E987-4B97-9352-BF4DB1F8A365}" type="datetime1">
              <a:rPr lang="zh-CN" altLang="en-US" smtClean="0"/>
              <a:pPr>
                <a:defRPr/>
              </a:pPr>
              <a:t>2015/1/26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536C821-8749-4D7A-8A4A-D04870567284}"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66035C50-7AB7-4D78-B0F2-500EA95C2A33}" type="datetime1">
              <a:rPr lang="zh-CN" altLang="en-US" smtClean="0"/>
              <a:pPr>
                <a:defRPr/>
              </a:pPr>
              <a:t>2015/1/26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302977AF-D8FA-4678-99C3-EE285B62A48E}"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0DA592E8-30A6-45C3-84D5-B30D579A451D}" type="datetime1">
              <a:rPr lang="zh-CN" altLang="en-US" smtClean="0"/>
              <a:pPr>
                <a:defRPr/>
              </a:pPr>
              <a:t>2015/1/26</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4F45F2E2-AA7C-41FB-8CFB-0E71101142A6}"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7E8FA50A-E1E7-4422-A95F-DBBBDF37E616}" type="datetime1">
              <a:rPr lang="zh-CN" altLang="en-US" smtClean="0"/>
              <a:pPr>
                <a:defRPr/>
              </a:pPr>
              <a:t>2015/1/26</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E7E19492-B6AF-427C-A7A1-873D6097A2BA}"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15F17AE8-337C-4F7B-A33D-458BA8D8BADC}" type="datetime1">
              <a:rPr lang="zh-CN" altLang="en-US" smtClean="0"/>
              <a:pPr>
                <a:defRPr/>
              </a:pPr>
              <a:t>2015/1/26</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33FF8A3D-5F6C-47EA-B332-4FED93DF087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F07D5B2-B861-4ACE-B5D1-B6661CA50002}" type="datetime1">
              <a:rPr lang="zh-CN" altLang="en-US" smtClean="0"/>
              <a:pPr>
                <a:defRPr/>
              </a:pPr>
              <a:t>2015/1/26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0682341-60CE-4207-85E5-8748E6024876}"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F8A77DE1-DA32-4627-A77D-56075F1389FF}" type="datetime1">
              <a:rPr lang="zh-CN" altLang="en-US" smtClean="0"/>
              <a:pPr>
                <a:defRPr/>
              </a:pPr>
              <a:t>2015/1/26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747A54B-88E6-47B0-8B59-84559D6298DC}"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577C1CD0-A0D0-4DFE-832F-8AED63287097}" type="datetime1">
              <a:rPr lang="zh-CN" altLang="en-US" smtClean="0"/>
              <a:pPr>
                <a:defRPr/>
              </a:pPr>
              <a:t>2015/1/26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DC290DCB-81EC-47C1-B9A5-3B534435541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宋体" charset="-122"/>
        </a:defRPr>
      </a:lvl2pPr>
      <a:lvl3pPr algn="ctr" rtl="0" eaLnBrk="1" fontAlgn="base" hangingPunct="1">
        <a:spcBef>
          <a:spcPct val="0"/>
        </a:spcBef>
        <a:spcAft>
          <a:spcPct val="0"/>
        </a:spcAft>
        <a:defRPr sz="4400">
          <a:solidFill>
            <a:schemeClr val="tx1"/>
          </a:solidFill>
          <a:latin typeface="Calibri" pitchFamily="34" charset="0"/>
          <a:ea typeface="宋体" charset="-122"/>
        </a:defRPr>
      </a:lvl3pPr>
      <a:lvl4pPr algn="ctr" rtl="0" eaLnBrk="1" fontAlgn="base" hangingPunct="1">
        <a:spcBef>
          <a:spcPct val="0"/>
        </a:spcBef>
        <a:spcAft>
          <a:spcPct val="0"/>
        </a:spcAft>
        <a:defRPr sz="4400">
          <a:solidFill>
            <a:schemeClr val="tx1"/>
          </a:solidFill>
          <a:latin typeface="Calibri" pitchFamily="34" charset="0"/>
          <a:ea typeface="宋体" charset="-122"/>
        </a:defRPr>
      </a:lvl4pPr>
      <a:lvl5pPr algn="ctr" rtl="0" eaLnBrk="1" fontAlgn="base" hangingPunct="1">
        <a:spcBef>
          <a:spcPct val="0"/>
        </a:spcBef>
        <a:spcAft>
          <a:spcPct val="0"/>
        </a:spcAft>
        <a:defRPr sz="4400">
          <a:solidFill>
            <a:schemeClr val="tx1"/>
          </a:solidFill>
          <a:latin typeface="Calibri" pitchFamily="34" charset="0"/>
          <a:ea typeface="宋体"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 Id="rId5" Type="http://schemas.openxmlformats.org/officeDocument/2006/relationships/chart" Target="../charts/chart7.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3" descr="沃胜资产管理01.jpg"/>
          <p:cNvPicPr>
            <a:picLocks noChangeAspect="1"/>
          </p:cNvPicPr>
          <p:nvPr/>
        </p:nvPicPr>
        <p:blipFill>
          <a:blip r:embed="rId2" cstate="print"/>
          <a:srcRect/>
          <a:stretch>
            <a:fillRect/>
          </a:stretch>
        </p:blipFill>
        <p:spPr bwMode="auto">
          <a:xfrm>
            <a:off x="-36512" y="0"/>
            <a:ext cx="9144000" cy="6858000"/>
          </a:xfrm>
          <a:prstGeom prst="rect">
            <a:avLst/>
          </a:prstGeom>
          <a:noFill/>
          <a:ln w="9525">
            <a:noFill/>
            <a:miter lim="800000"/>
            <a:headEnd/>
            <a:tailEnd/>
          </a:ln>
        </p:spPr>
      </p:pic>
      <p:sp>
        <p:nvSpPr>
          <p:cNvPr id="2051" name="标题 1"/>
          <p:cNvSpPr>
            <a:spLocks noGrp="1"/>
          </p:cNvSpPr>
          <p:nvPr>
            <p:ph type="ctrTitle"/>
          </p:nvPr>
        </p:nvSpPr>
        <p:spPr/>
        <p:txBody>
          <a:bodyPr/>
          <a:lstStyle/>
          <a:p>
            <a:r>
              <a:rPr lang="zh-CN" altLang="en-US" sz="5400" b="1" dirty="0" smtClean="0">
                <a:solidFill>
                  <a:schemeClr val="bg1"/>
                </a:solidFill>
              </a:rPr>
              <a:t>沃胜资产管理</a:t>
            </a:r>
          </a:p>
        </p:txBody>
      </p:sp>
      <p:sp>
        <p:nvSpPr>
          <p:cNvPr id="3" name="副标题 2"/>
          <p:cNvSpPr>
            <a:spLocks noGrp="1"/>
          </p:cNvSpPr>
          <p:nvPr>
            <p:ph type="subTitle" idx="1"/>
          </p:nvPr>
        </p:nvSpPr>
        <p:spPr/>
        <p:txBody>
          <a:bodyPr rtlCol="0">
            <a:normAutofit/>
          </a:bodyPr>
          <a:lstStyle/>
          <a:p>
            <a:pPr fontAlgn="auto">
              <a:spcAft>
                <a:spcPts val="0"/>
              </a:spcAft>
              <a:defRPr/>
            </a:pPr>
            <a:r>
              <a:rPr lang="en-US" altLang="zh-CN" b="1" dirty="0" smtClean="0">
                <a:solidFill>
                  <a:srgbClr val="140165"/>
                </a:solidFill>
                <a:latin typeface="黑体" pitchFamily="2" charset="-122"/>
                <a:ea typeface="黑体" pitchFamily="2" charset="-122"/>
              </a:rPr>
              <a:t>20150126</a:t>
            </a:r>
          </a:p>
          <a:p>
            <a:pPr fontAlgn="auto">
              <a:spcAft>
                <a:spcPts val="0"/>
              </a:spcAft>
              <a:defRPr/>
            </a:pPr>
            <a:r>
              <a:rPr lang="zh-CN" altLang="en-US" b="1" dirty="0" smtClean="0">
                <a:solidFill>
                  <a:srgbClr val="140165"/>
                </a:solidFill>
                <a:latin typeface="黑体" pitchFamily="2" charset="-122"/>
                <a:ea typeface="黑体" pitchFamily="2" charset="-122"/>
              </a:rPr>
              <a:t>周报概览</a:t>
            </a:r>
            <a:endParaRPr lang="en-US" altLang="zh-CN" b="1" dirty="0" smtClean="0">
              <a:solidFill>
                <a:srgbClr val="140165"/>
              </a:solidFill>
              <a:latin typeface="黑体" pitchFamily="2" charset="-122"/>
              <a:ea typeface="黑体" pitchFamily="2" charset="-122"/>
            </a:endParaRPr>
          </a:p>
          <a:p>
            <a:pPr fontAlgn="auto">
              <a:spcAft>
                <a:spcPts val="0"/>
              </a:spcAft>
              <a:defRPr/>
            </a:pPr>
            <a:endParaRPr lang="zh-CN" altLang="en-US" b="1" dirty="0" smtClean="0">
              <a:solidFill>
                <a:srgbClr val="140165"/>
              </a:solidFill>
              <a:latin typeface="黑体" pitchFamily="2" charset="-122"/>
              <a:ea typeface="黑体" pitchFamily="2" charset="-122"/>
            </a:endParaRPr>
          </a:p>
          <a:p>
            <a:pPr fontAlgn="auto">
              <a:spcAft>
                <a:spcPts val="0"/>
              </a:spcAft>
              <a:buFont typeface="Arial" pitchFamily="34" charset="0"/>
              <a:buNone/>
              <a:defRPr/>
            </a:pPr>
            <a:endParaRPr lang="zh-CN" altLang="en-US" dirty="0" smtClean="0"/>
          </a:p>
        </p:txBody>
      </p:sp>
      <p:sp>
        <p:nvSpPr>
          <p:cNvPr id="2" name="灯片编号占位符 1"/>
          <p:cNvSpPr>
            <a:spLocks noGrp="1"/>
          </p:cNvSpPr>
          <p:nvPr>
            <p:ph type="sldNum" sz="quarter" idx="12"/>
          </p:nvPr>
        </p:nvSpPr>
        <p:spPr/>
        <p:txBody>
          <a:bodyPr/>
          <a:lstStyle/>
          <a:p>
            <a:pPr>
              <a:defRPr/>
            </a:pPr>
            <a:fld id="{93F3D8AA-525E-4344-981D-71FC0508C9A6}" type="slidenum">
              <a:rPr lang="zh-CN" altLang="en-US" smtClean="0"/>
              <a:pPr>
                <a:defRPr/>
              </a:pPr>
              <a:t>1</a:t>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3FF8A3D-5F6C-47EA-B332-4FED93DF0873}" type="slidenum">
              <a:rPr lang="zh-CN" altLang="en-US" smtClean="0"/>
              <a:pPr>
                <a:defRPr/>
              </a:pPr>
              <a:t>10</a:t>
            </a:fld>
            <a:endParaRPr lang="zh-CN" altLang="en-US"/>
          </a:p>
        </p:txBody>
      </p:sp>
      <p:sp>
        <p:nvSpPr>
          <p:cNvPr id="3" name="TextBox 2"/>
          <p:cNvSpPr txBox="1"/>
          <p:nvPr/>
        </p:nvSpPr>
        <p:spPr>
          <a:xfrm>
            <a:off x="214852" y="108501"/>
            <a:ext cx="666140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 </a:t>
            </a:r>
            <a:r>
              <a:rPr lang="zh-CN" altLang="en-US" sz="2000" b="1" dirty="0" smtClean="0">
                <a:solidFill>
                  <a:srgbClr val="FFFF00"/>
                </a:solidFill>
                <a:latin typeface="楷体" panose="02010609060101010101" pitchFamily="49" charset="-122"/>
                <a:ea typeface="楷体" panose="02010609060101010101" pitchFamily="49" charset="-122"/>
              </a:rPr>
              <a:t>何时降息，降准？大盘怎么</a:t>
            </a:r>
            <a:r>
              <a:rPr lang="zh-CN" altLang="en-US" sz="2000" b="1" dirty="0">
                <a:solidFill>
                  <a:srgbClr val="FFFF00"/>
                </a:solidFill>
                <a:latin typeface="楷体" panose="02010609060101010101" pitchFamily="49" charset="-122"/>
                <a:ea typeface="楷体" panose="02010609060101010101" pitchFamily="49" charset="-122"/>
              </a:rPr>
              <a:t>走？蓝筹</a:t>
            </a:r>
            <a:r>
              <a:rPr lang="zh-CN" altLang="en-US" sz="2000" b="1" dirty="0" smtClean="0">
                <a:solidFill>
                  <a:srgbClr val="FFFF00"/>
                </a:solidFill>
                <a:latin typeface="楷体" panose="02010609060101010101" pitchFamily="49" charset="-122"/>
                <a:ea typeface="楷体" panose="02010609060101010101" pitchFamily="49" charset="-122"/>
              </a:rPr>
              <a:t>股怎么配置？</a:t>
            </a:r>
            <a:endParaRPr lang="zh-CN" altLang="en-US" sz="2000" dirty="0">
              <a:latin typeface="楷体" panose="02010609060101010101" pitchFamily="49" charset="-122"/>
              <a:ea typeface="楷体" panose="02010609060101010101" pitchFamily="49" charset="-122"/>
            </a:endParaRPr>
          </a:p>
        </p:txBody>
      </p:sp>
      <p:graphicFrame>
        <p:nvGraphicFramePr>
          <p:cNvPr id="5" name="Diagram 4"/>
          <p:cNvGraphicFramePr/>
          <p:nvPr>
            <p:extLst>
              <p:ext uri="{D42A27DB-BD31-4B8C-83A1-F6EECF244321}">
                <p14:modId xmlns:p14="http://schemas.microsoft.com/office/powerpoint/2010/main" xmlns="" val="3455848052"/>
              </p:ext>
            </p:extLst>
          </p:nvPr>
        </p:nvGraphicFramePr>
        <p:xfrm>
          <a:off x="9624" y="692696"/>
          <a:ext cx="9134376" cy="53285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Explosion 2 5"/>
          <p:cNvSpPr/>
          <p:nvPr/>
        </p:nvSpPr>
        <p:spPr>
          <a:xfrm>
            <a:off x="323528" y="1124744"/>
            <a:ext cx="1944216" cy="3024336"/>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证监会管理融资融券</a:t>
            </a:r>
            <a:endParaRPr lang="zh-CN" altLang="en-US" dirty="0"/>
          </a:p>
        </p:txBody>
      </p:sp>
      <p:sp>
        <p:nvSpPr>
          <p:cNvPr id="8" name="Explosion 2 7"/>
          <p:cNvSpPr/>
          <p:nvPr/>
        </p:nvSpPr>
        <p:spPr>
          <a:xfrm>
            <a:off x="6806480" y="1196752"/>
            <a:ext cx="2446040" cy="2376264"/>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低</a:t>
            </a:r>
            <a:r>
              <a:rPr lang="en-US" altLang="zh-CN" dirty="0" smtClean="0"/>
              <a:t>CPI</a:t>
            </a:r>
            <a:r>
              <a:rPr lang="zh-CN" altLang="en-US" dirty="0" smtClean="0"/>
              <a:t>，</a:t>
            </a:r>
            <a:r>
              <a:rPr lang="en-US" altLang="zh-CN" dirty="0" smtClean="0"/>
              <a:t>PPI,</a:t>
            </a:r>
            <a:r>
              <a:rPr lang="zh-CN" altLang="en-US" dirty="0" smtClean="0"/>
              <a:t>通缩压力</a:t>
            </a:r>
            <a:r>
              <a:rPr lang="en-US" altLang="zh-CN" dirty="0" smtClean="0"/>
              <a:t>…</a:t>
            </a:r>
            <a:endParaRPr lang="zh-CN" altLang="en-US" dirty="0"/>
          </a:p>
        </p:txBody>
      </p:sp>
      <p:sp>
        <p:nvSpPr>
          <p:cNvPr id="9" name="Explosion 2 8"/>
          <p:cNvSpPr/>
          <p:nvPr/>
        </p:nvSpPr>
        <p:spPr>
          <a:xfrm>
            <a:off x="755576" y="4149080"/>
            <a:ext cx="2357930" cy="1944216"/>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PMI&lt;50</a:t>
            </a:r>
            <a:r>
              <a:rPr lang="zh-CN" altLang="en-US" dirty="0" smtClean="0"/>
              <a:t>荣枯线</a:t>
            </a:r>
            <a:endParaRPr lang="en-US" altLang="zh-CN" dirty="0" smtClean="0"/>
          </a:p>
          <a:p>
            <a:pPr algn="ctr"/>
            <a:endParaRPr lang="zh-CN" altLang="en-US" dirty="0"/>
          </a:p>
        </p:txBody>
      </p:sp>
      <p:sp>
        <p:nvSpPr>
          <p:cNvPr id="10" name="Explosion 1 9"/>
          <p:cNvSpPr/>
          <p:nvPr/>
        </p:nvSpPr>
        <p:spPr>
          <a:xfrm>
            <a:off x="2915816" y="4941168"/>
            <a:ext cx="1897360" cy="1654956"/>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GDP 7.4</a:t>
            </a:r>
          </a:p>
          <a:p>
            <a:pPr algn="ctr"/>
            <a:r>
              <a:rPr lang="zh-CN" altLang="en-US" dirty="0" smtClean="0"/>
              <a:t>是“新</a:t>
            </a:r>
            <a:r>
              <a:rPr lang="zh-CN" altLang="en-US" dirty="0"/>
              <a:t>常</a:t>
            </a:r>
            <a:r>
              <a:rPr lang="zh-CN" altLang="en-US" dirty="0" smtClean="0"/>
              <a:t>态”</a:t>
            </a:r>
            <a:endParaRPr lang="zh-CN" altLang="en-US" dirty="0"/>
          </a:p>
        </p:txBody>
      </p:sp>
      <p:sp>
        <p:nvSpPr>
          <p:cNvPr id="12" name="5-Point Star 11"/>
          <p:cNvSpPr/>
          <p:nvPr/>
        </p:nvSpPr>
        <p:spPr>
          <a:xfrm>
            <a:off x="7020272" y="4195198"/>
            <a:ext cx="2304256" cy="190821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rgbClr val="FFC000"/>
                </a:solidFill>
              </a:rPr>
              <a:t>上证</a:t>
            </a:r>
            <a:r>
              <a:rPr lang="en-US" altLang="zh-CN" b="1" dirty="0">
                <a:solidFill>
                  <a:srgbClr val="FFC000"/>
                </a:solidFill>
              </a:rPr>
              <a:t>50</a:t>
            </a:r>
            <a:r>
              <a:rPr lang="zh-CN" altLang="en-US" b="1" dirty="0">
                <a:solidFill>
                  <a:srgbClr val="FFC000"/>
                </a:solidFill>
              </a:rPr>
              <a:t>期权</a:t>
            </a:r>
          </a:p>
          <a:p>
            <a:pPr algn="ctr"/>
            <a:endParaRPr lang="zh-CN" altLang="en-US" dirty="0"/>
          </a:p>
        </p:txBody>
      </p:sp>
    </p:spTree>
    <p:extLst>
      <p:ext uri="{BB962C8B-B14F-4D97-AF65-F5344CB8AC3E}">
        <p14:creationId xmlns:p14="http://schemas.microsoft.com/office/powerpoint/2010/main" xmlns="" val="127860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图片 3" descr="沃胜资产管理01.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099" name="标题 1"/>
          <p:cNvSpPr>
            <a:spLocks noGrp="1"/>
          </p:cNvSpPr>
          <p:nvPr>
            <p:ph type="ctrTitle"/>
          </p:nvPr>
        </p:nvSpPr>
        <p:spPr>
          <a:xfrm>
            <a:off x="642938" y="2857500"/>
            <a:ext cx="7772400" cy="1470025"/>
          </a:xfrm>
        </p:spPr>
        <p:txBody>
          <a:bodyPr/>
          <a:lstStyle/>
          <a:p>
            <a:r>
              <a:rPr lang="zh-CN" altLang="en-US" sz="5400" b="1" dirty="0" smtClean="0">
                <a:solidFill>
                  <a:schemeClr val="bg1"/>
                </a:solidFill>
              </a:rPr>
              <a:t>谢     谢 </a:t>
            </a:r>
          </a:p>
        </p:txBody>
      </p:sp>
      <p:sp>
        <p:nvSpPr>
          <p:cNvPr id="2" name="灯片编号占位符 1"/>
          <p:cNvSpPr>
            <a:spLocks noGrp="1"/>
          </p:cNvSpPr>
          <p:nvPr>
            <p:ph type="sldNum" sz="quarter" idx="12"/>
          </p:nvPr>
        </p:nvSpPr>
        <p:spPr/>
        <p:txBody>
          <a:bodyPr/>
          <a:lstStyle/>
          <a:p>
            <a:pPr>
              <a:defRPr/>
            </a:pPr>
            <a:fld id="{93F3D8AA-525E-4344-981D-71FC0508C9A6}" type="slidenum">
              <a:rPr lang="zh-CN" altLang="en-US" smtClean="0"/>
              <a:pPr>
                <a:defRPr/>
              </a:pPr>
              <a:t>11</a:t>
            </a:fld>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a:t>
            </a:fld>
            <a:endParaRPr lang="zh-CN" altLang="en-US"/>
          </a:p>
        </p:txBody>
      </p:sp>
      <p:sp>
        <p:nvSpPr>
          <p:cNvPr id="5" name="文本框 4"/>
          <p:cNvSpPr txBox="1"/>
          <p:nvPr/>
        </p:nvSpPr>
        <p:spPr>
          <a:xfrm>
            <a:off x="395536" y="116632"/>
            <a:ext cx="5958682" cy="523220"/>
          </a:xfrm>
          <a:prstGeom prst="rect">
            <a:avLst/>
          </a:prstGeom>
          <a:noFill/>
        </p:spPr>
        <p:txBody>
          <a:bodyPr wrap="none" rtlCol="0">
            <a:spAutoFit/>
          </a:bodyPr>
          <a:lstStyle/>
          <a:p>
            <a:r>
              <a:rPr lang="en-US" altLang="zh-CN" sz="2800" b="1" dirty="0">
                <a:solidFill>
                  <a:srgbClr val="FFFF00"/>
                </a:solidFill>
                <a:latin typeface="楷体" panose="02010609060101010101" pitchFamily="49" charset="-122"/>
                <a:ea typeface="楷体" panose="02010609060101010101" pitchFamily="49" charset="-122"/>
              </a:rPr>
              <a:t>1</a:t>
            </a:r>
            <a:r>
              <a:rPr lang="en-US" altLang="zh-CN" sz="2800" b="1" dirty="0" smtClean="0">
                <a:solidFill>
                  <a:srgbClr val="FFFF00"/>
                </a:solidFill>
                <a:latin typeface="楷体" panose="02010609060101010101" pitchFamily="49" charset="-122"/>
                <a:ea typeface="楷体" panose="02010609060101010101" pitchFamily="49" charset="-122"/>
              </a:rPr>
              <a:t>.1 </a:t>
            </a:r>
            <a:r>
              <a:rPr lang="zh-CN" altLang="en-US" sz="2800" b="1" dirty="0" smtClean="0">
                <a:solidFill>
                  <a:srgbClr val="FFFF00"/>
                </a:solidFill>
                <a:latin typeface="楷体" panose="02010609060101010101" pitchFamily="49" charset="-122"/>
                <a:ea typeface="楷体" panose="02010609060101010101" pitchFamily="49" charset="-122"/>
              </a:rPr>
              <a:t>市场表现：沪深、香港指数表现</a:t>
            </a:r>
            <a:endParaRPr lang="zh-CN" altLang="en-US" sz="2800" b="1" dirty="0">
              <a:solidFill>
                <a:srgbClr val="FFFF00"/>
              </a:solidFill>
              <a:latin typeface="楷体" panose="02010609060101010101" pitchFamily="49" charset="-122"/>
              <a:ea typeface="楷体" panose="02010609060101010101" pitchFamily="49" charset="-122"/>
            </a:endParaRPr>
          </a:p>
        </p:txBody>
      </p:sp>
      <p:sp>
        <p:nvSpPr>
          <p:cNvPr id="6" name="文本框 5"/>
          <p:cNvSpPr txBox="1"/>
          <p:nvPr/>
        </p:nvSpPr>
        <p:spPr>
          <a:xfrm>
            <a:off x="395537" y="980728"/>
            <a:ext cx="8496944" cy="646331"/>
          </a:xfrm>
          <a:prstGeom prst="rect">
            <a:avLst/>
          </a:prstGeom>
          <a:noFill/>
        </p:spPr>
        <p:txBody>
          <a:bodyPr wrap="square" rtlCol="0">
            <a:spAutoFit/>
          </a:bodyPr>
          <a:lstStyle/>
          <a:p>
            <a:pPr marL="285750" indent="-285750">
              <a:buFont typeface="Arial" panose="020B0604020202020204" pitchFamily="34" charset="0"/>
              <a:buChar char="•"/>
            </a:pPr>
            <a:r>
              <a:rPr lang="zh-CN" altLang="en-US" dirty="0" smtClean="0">
                <a:latin typeface="楷体" panose="02010609060101010101" pitchFamily="49" charset="-122"/>
                <a:ea typeface="楷体" panose="02010609060101010101" pitchFamily="49" charset="-122"/>
              </a:rPr>
              <a:t>沪深两市：增量下跌</a:t>
            </a:r>
            <a:endParaRPr lang="en-US" altLang="zh-CN" dirty="0" smtClean="0">
              <a:latin typeface="楷体" panose="02010609060101010101" pitchFamily="49" charset="-122"/>
              <a:ea typeface="楷体" panose="02010609060101010101" pitchFamily="49" charset="-122"/>
            </a:endParaRPr>
          </a:p>
          <a:p>
            <a:pPr marL="285750" indent="-285750">
              <a:buFont typeface="Arial" panose="020B0604020202020204" pitchFamily="34" charset="0"/>
              <a:buChar char="•"/>
            </a:pPr>
            <a:r>
              <a:rPr lang="zh-CN" altLang="en-US" dirty="0" smtClean="0">
                <a:latin typeface="楷体" panose="02010609060101010101" pitchFamily="49" charset="-122"/>
                <a:ea typeface="楷体" panose="02010609060101010101" pitchFamily="49" charset="-122"/>
              </a:rPr>
              <a:t>香港：增量上涨</a:t>
            </a:r>
            <a:endParaRPr lang="en-US" altLang="zh-CN" dirty="0" smtClean="0">
              <a:latin typeface="楷体" panose="02010609060101010101" pitchFamily="49" charset="-122"/>
              <a:ea typeface="楷体" panose="02010609060101010101" pitchFamily="49" charset="-122"/>
            </a:endParaRPr>
          </a:p>
        </p:txBody>
      </p:sp>
      <p:graphicFrame>
        <p:nvGraphicFramePr>
          <p:cNvPr id="9" name="Table 8"/>
          <p:cNvGraphicFramePr>
            <a:graphicFrameLocks noGrp="1"/>
          </p:cNvGraphicFramePr>
          <p:nvPr>
            <p:extLst>
              <p:ext uri="{D42A27DB-BD31-4B8C-83A1-F6EECF244321}">
                <p14:modId xmlns:p14="http://schemas.microsoft.com/office/powerpoint/2010/main" xmlns="" val="367918081"/>
              </p:ext>
            </p:extLst>
          </p:nvPr>
        </p:nvGraphicFramePr>
        <p:xfrm>
          <a:off x="0" y="4077072"/>
          <a:ext cx="9036496" cy="2232248"/>
        </p:xfrm>
        <a:graphic>
          <a:graphicData uri="http://schemas.openxmlformats.org/drawingml/2006/table">
            <a:tbl>
              <a:tblPr>
                <a:tableStyleId>{5C22544A-7EE6-4342-B048-85BDC9FD1C3A}</a:tableStyleId>
              </a:tblPr>
              <a:tblGrid>
                <a:gridCol w="1233056"/>
                <a:gridCol w="1005369"/>
                <a:gridCol w="875263"/>
                <a:gridCol w="1020153"/>
                <a:gridCol w="878220"/>
                <a:gridCol w="875263"/>
                <a:gridCol w="863436"/>
                <a:gridCol w="792468"/>
                <a:gridCol w="736285"/>
                <a:gridCol w="756983"/>
              </a:tblGrid>
              <a:tr h="558062">
                <a:tc>
                  <a:txBody>
                    <a:bodyPr/>
                    <a:lstStyle/>
                    <a:p>
                      <a:pPr algn="l" fontAlgn="ctr"/>
                      <a:r>
                        <a:rPr lang="zh-CN" altLang="en-US" sz="1100" b="0" i="0" u="none" strike="noStrike" dirty="0">
                          <a:solidFill>
                            <a:srgbClr val="000000"/>
                          </a:solidFill>
                          <a:effectLst/>
                          <a:latin typeface="宋体"/>
                        </a:rPr>
                        <a:t>板块</a:t>
                      </a:r>
                    </a:p>
                  </a:txBody>
                  <a:tcPr marL="0" marR="0" marT="0" marB="0" anchor="ctr"/>
                </a:tc>
                <a:tc>
                  <a:txBody>
                    <a:bodyPr/>
                    <a:lstStyle/>
                    <a:p>
                      <a:pPr algn="ctr" fontAlgn="ctr"/>
                      <a:r>
                        <a:rPr lang="zh-CN" altLang="en-US" sz="1100" b="0" i="0" u="none" strike="noStrike">
                          <a:solidFill>
                            <a:srgbClr val="000000"/>
                          </a:solidFill>
                          <a:effectLst/>
                          <a:latin typeface="宋体"/>
                        </a:rPr>
                        <a:t>创业板指</a:t>
                      </a:r>
                    </a:p>
                  </a:txBody>
                  <a:tcPr marL="0" marR="0" marT="0" marB="0" anchor="ctr"/>
                </a:tc>
                <a:tc>
                  <a:txBody>
                    <a:bodyPr/>
                    <a:lstStyle/>
                    <a:p>
                      <a:pPr algn="ctr" fontAlgn="ctr"/>
                      <a:r>
                        <a:rPr lang="zh-CN" altLang="en-US" sz="1100" b="0" i="0" u="none" strike="noStrike">
                          <a:solidFill>
                            <a:srgbClr val="000000"/>
                          </a:solidFill>
                          <a:effectLst/>
                          <a:latin typeface="宋体"/>
                        </a:rPr>
                        <a:t>恒生指数</a:t>
                      </a:r>
                    </a:p>
                  </a:txBody>
                  <a:tcPr marL="0" marR="0" marT="0" marB="0" anchor="ctr"/>
                </a:tc>
                <a:tc>
                  <a:txBody>
                    <a:bodyPr/>
                    <a:lstStyle/>
                    <a:p>
                      <a:pPr algn="ctr" fontAlgn="ctr"/>
                      <a:r>
                        <a:rPr lang="zh-CN" altLang="en-US" sz="1100" b="0" i="0" u="none" strike="noStrike">
                          <a:solidFill>
                            <a:srgbClr val="000000"/>
                          </a:solidFill>
                          <a:effectLst/>
                          <a:latin typeface="宋体"/>
                        </a:rPr>
                        <a:t>中小板指</a:t>
                      </a:r>
                    </a:p>
                  </a:txBody>
                  <a:tcPr marL="0" marR="0" marT="0" marB="0" anchor="ctr"/>
                </a:tc>
                <a:tc>
                  <a:txBody>
                    <a:bodyPr/>
                    <a:lstStyle/>
                    <a:p>
                      <a:pPr algn="ctr" fontAlgn="ctr"/>
                      <a:r>
                        <a:rPr lang="zh-CN" altLang="en-US" sz="1100" b="0" i="0" u="none" strike="noStrike">
                          <a:solidFill>
                            <a:srgbClr val="000000"/>
                          </a:solidFill>
                          <a:effectLst/>
                          <a:latin typeface="宋体"/>
                        </a:rPr>
                        <a:t>红筹指数</a:t>
                      </a:r>
                    </a:p>
                  </a:txBody>
                  <a:tcPr marL="0" marR="0" marT="0" marB="0" anchor="ctr"/>
                </a:tc>
                <a:tc>
                  <a:txBody>
                    <a:bodyPr/>
                    <a:lstStyle/>
                    <a:p>
                      <a:pPr algn="ctr" fontAlgn="ctr"/>
                      <a:r>
                        <a:rPr lang="zh-CN" altLang="en-US" sz="1100" b="0" i="0" u="none" strike="noStrike">
                          <a:solidFill>
                            <a:srgbClr val="000000"/>
                          </a:solidFill>
                          <a:effectLst/>
                          <a:latin typeface="宋体"/>
                        </a:rPr>
                        <a:t>国企指数</a:t>
                      </a:r>
                    </a:p>
                  </a:txBody>
                  <a:tcPr marL="0" marR="0" marT="0" marB="0" anchor="ctr"/>
                </a:tc>
                <a:tc>
                  <a:txBody>
                    <a:bodyPr/>
                    <a:lstStyle/>
                    <a:p>
                      <a:pPr algn="ctr" fontAlgn="ctr"/>
                      <a:r>
                        <a:rPr lang="zh-CN" altLang="en-US" sz="1100" b="0" i="0" u="none" strike="noStrike">
                          <a:solidFill>
                            <a:srgbClr val="000000"/>
                          </a:solidFill>
                          <a:effectLst/>
                          <a:latin typeface="宋体"/>
                        </a:rPr>
                        <a:t>上证综指</a:t>
                      </a:r>
                    </a:p>
                  </a:txBody>
                  <a:tcPr marL="0" marR="0" marT="0" marB="0" anchor="ctr"/>
                </a:tc>
                <a:tc>
                  <a:txBody>
                    <a:bodyPr/>
                    <a:lstStyle/>
                    <a:p>
                      <a:pPr algn="ctr" fontAlgn="ctr"/>
                      <a:r>
                        <a:rPr lang="zh-CN" altLang="en-US" sz="1100" b="0" i="0" u="none" strike="noStrike">
                          <a:solidFill>
                            <a:srgbClr val="000000"/>
                          </a:solidFill>
                          <a:effectLst/>
                          <a:latin typeface="宋体"/>
                        </a:rPr>
                        <a:t>深证成指</a:t>
                      </a:r>
                    </a:p>
                  </a:txBody>
                  <a:tcPr marL="0" marR="0" marT="0" marB="0" anchor="ctr"/>
                </a:tc>
                <a:tc>
                  <a:txBody>
                    <a:bodyPr/>
                    <a:lstStyle/>
                    <a:p>
                      <a:pPr algn="ctr" fontAlgn="ctr"/>
                      <a:r>
                        <a:rPr lang="zh-CN" altLang="en-US" sz="1100" b="0" i="0" u="none" strike="noStrike">
                          <a:solidFill>
                            <a:srgbClr val="000000"/>
                          </a:solidFill>
                          <a:effectLst/>
                          <a:latin typeface="宋体"/>
                        </a:rPr>
                        <a:t>沪深</a:t>
                      </a:r>
                      <a:r>
                        <a:rPr lang="en-US" altLang="zh-CN" sz="1100" b="0" i="0" u="none" strike="noStrike">
                          <a:solidFill>
                            <a:srgbClr val="000000"/>
                          </a:solidFill>
                          <a:effectLst/>
                          <a:latin typeface="宋体"/>
                        </a:rPr>
                        <a:t>300</a:t>
                      </a:r>
                      <a:r>
                        <a:rPr lang="zh-CN" altLang="en-US" sz="1100" b="0" i="0" u="none" strike="noStrike">
                          <a:solidFill>
                            <a:srgbClr val="000000"/>
                          </a:solidFill>
                          <a:effectLst/>
                          <a:latin typeface="宋体"/>
                        </a:rPr>
                        <a:t>指数</a:t>
                      </a:r>
                    </a:p>
                  </a:txBody>
                  <a:tcPr marL="0" marR="0" marT="0" marB="0" anchor="ctr"/>
                </a:tc>
                <a:tc>
                  <a:txBody>
                    <a:bodyPr/>
                    <a:lstStyle/>
                    <a:p>
                      <a:pPr algn="ctr" fontAlgn="ctr"/>
                      <a:r>
                        <a:rPr lang="zh-CN" altLang="en-US" sz="1100" b="0" i="0" u="none" strike="noStrike" dirty="0">
                          <a:solidFill>
                            <a:srgbClr val="000000"/>
                          </a:solidFill>
                          <a:effectLst/>
                          <a:latin typeface="宋体"/>
                        </a:rPr>
                        <a:t>上证</a:t>
                      </a:r>
                      <a:r>
                        <a:rPr lang="en-US" altLang="zh-CN" sz="1100" b="0" i="0" u="none" strike="noStrike" dirty="0">
                          <a:solidFill>
                            <a:srgbClr val="000000"/>
                          </a:solidFill>
                          <a:effectLst/>
                          <a:latin typeface="宋体"/>
                        </a:rPr>
                        <a:t>50</a:t>
                      </a:r>
                      <a:r>
                        <a:rPr lang="zh-CN" altLang="en-US" sz="1100" b="0" i="0" u="none" strike="noStrike" dirty="0">
                          <a:solidFill>
                            <a:srgbClr val="000000"/>
                          </a:solidFill>
                          <a:effectLst/>
                          <a:latin typeface="宋体"/>
                        </a:rPr>
                        <a:t>指数</a:t>
                      </a:r>
                    </a:p>
                  </a:txBody>
                  <a:tcPr marL="0" marR="0" marT="0" marB="0" anchor="ctr"/>
                </a:tc>
              </a:tr>
              <a:tr h="558062">
                <a:tc>
                  <a:txBody>
                    <a:bodyPr/>
                    <a:lstStyle/>
                    <a:p>
                      <a:pPr algn="l" fontAlgn="ctr"/>
                      <a:r>
                        <a:rPr lang="zh-CN" altLang="en-US" sz="1100" b="0" i="0" u="none" strike="noStrike">
                          <a:solidFill>
                            <a:srgbClr val="000000"/>
                          </a:solidFill>
                          <a:effectLst/>
                          <a:latin typeface="宋体"/>
                        </a:rPr>
                        <a:t>涨跌幅</a:t>
                      </a:r>
                      <a:r>
                        <a:rPr lang="en-US" altLang="zh-CN" sz="1100" b="0" i="0" u="none" strike="noStrike">
                          <a:solidFill>
                            <a:srgbClr val="000000"/>
                          </a:solidFill>
                          <a:effectLst/>
                          <a:latin typeface="宋体"/>
                        </a:rPr>
                        <a:t>(%)</a:t>
                      </a:r>
                    </a:p>
                  </a:txBody>
                  <a:tcPr marL="0" marR="0" marT="0" marB="0" anchor="ctr"/>
                </a:tc>
                <a:tc>
                  <a:txBody>
                    <a:bodyPr/>
                    <a:lstStyle/>
                    <a:p>
                      <a:pPr algn="r" fontAlgn="ctr"/>
                      <a:r>
                        <a:rPr lang="en-US" altLang="zh-CN" sz="1100" b="0" i="0" u="none" strike="noStrike">
                          <a:solidFill>
                            <a:srgbClr val="000000"/>
                          </a:solidFill>
                          <a:effectLst/>
                          <a:latin typeface="宋体"/>
                        </a:rPr>
                        <a:t>3.52 </a:t>
                      </a:r>
                    </a:p>
                  </a:txBody>
                  <a:tcPr marL="0" marR="0" marT="0" marB="0" anchor="ctr"/>
                </a:tc>
                <a:tc>
                  <a:txBody>
                    <a:bodyPr/>
                    <a:lstStyle/>
                    <a:p>
                      <a:pPr algn="r" fontAlgn="ctr"/>
                      <a:r>
                        <a:rPr lang="en-US" altLang="zh-CN" sz="1100" b="0" i="0" u="none" strike="noStrike">
                          <a:solidFill>
                            <a:srgbClr val="000000"/>
                          </a:solidFill>
                          <a:effectLst/>
                          <a:latin typeface="宋体"/>
                        </a:rPr>
                        <a:t>3.10 </a:t>
                      </a:r>
                    </a:p>
                  </a:txBody>
                  <a:tcPr marL="0" marR="0" marT="0" marB="0" anchor="ctr"/>
                </a:tc>
                <a:tc>
                  <a:txBody>
                    <a:bodyPr/>
                    <a:lstStyle/>
                    <a:p>
                      <a:pPr algn="r" fontAlgn="ctr"/>
                      <a:r>
                        <a:rPr lang="en-US" altLang="zh-CN" sz="1100" b="0" i="0" u="none" strike="noStrike">
                          <a:solidFill>
                            <a:srgbClr val="000000"/>
                          </a:solidFill>
                          <a:effectLst/>
                          <a:latin typeface="宋体"/>
                        </a:rPr>
                        <a:t>2.81 </a:t>
                      </a:r>
                    </a:p>
                  </a:txBody>
                  <a:tcPr marL="0" marR="0" marT="0" marB="0" anchor="ctr"/>
                </a:tc>
                <a:tc>
                  <a:txBody>
                    <a:bodyPr/>
                    <a:lstStyle/>
                    <a:p>
                      <a:pPr algn="r" fontAlgn="ctr"/>
                      <a:r>
                        <a:rPr lang="en-US" altLang="zh-CN" sz="1100" b="0" i="0" u="none" strike="noStrike">
                          <a:solidFill>
                            <a:srgbClr val="000000"/>
                          </a:solidFill>
                          <a:effectLst/>
                          <a:latin typeface="宋体"/>
                        </a:rPr>
                        <a:t>2.81 </a:t>
                      </a:r>
                    </a:p>
                  </a:txBody>
                  <a:tcPr marL="0" marR="0" marT="0" marB="0" anchor="ctr"/>
                </a:tc>
                <a:tc>
                  <a:txBody>
                    <a:bodyPr/>
                    <a:lstStyle/>
                    <a:p>
                      <a:pPr algn="r" fontAlgn="ctr"/>
                      <a:r>
                        <a:rPr lang="en-US" altLang="zh-CN" sz="1100" b="0" i="0" u="none" strike="noStrike">
                          <a:solidFill>
                            <a:srgbClr val="000000"/>
                          </a:solidFill>
                          <a:effectLst/>
                          <a:latin typeface="宋体"/>
                        </a:rPr>
                        <a:t>1.52 </a:t>
                      </a:r>
                    </a:p>
                  </a:txBody>
                  <a:tcPr marL="0" marR="0" marT="0" marB="0" anchor="ctr"/>
                </a:tc>
                <a:tc>
                  <a:txBody>
                    <a:bodyPr/>
                    <a:lstStyle/>
                    <a:p>
                      <a:pPr algn="r" fontAlgn="ctr"/>
                      <a:r>
                        <a:rPr lang="en-US" altLang="zh-CN" sz="1100" b="0" i="0" u="none" strike="noStrike">
                          <a:solidFill>
                            <a:srgbClr val="000000"/>
                          </a:solidFill>
                          <a:effectLst/>
                          <a:latin typeface="宋体"/>
                        </a:rPr>
                        <a:t>-0.73 </a:t>
                      </a:r>
                    </a:p>
                  </a:txBody>
                  <a:tcPr marL="0" marR="0" marT="0" marB="0" anchor="ctr"/>
                </a:tc>
                <a:tc>
                  <a:txBody>
                    <a:bodyPr/>
                    <a:lstStyle/>
                    <a:p>
                      <a:pPr algn="r" fontAlgn="ctr"/>
                      <a:r>
                        <a:rPr lang="en-US" altLang="zh-CN" sz="1100" b="0" i="0" u="none" strike="noStrike">
                          <a:solidFill>
                            <a:srgbClr val="000000"/>
                          </a:solidFill>
                          <a:effectLst/>
                          <a:latin typeface="宋体"/>
                        </a:rPr>
                        <a:t>-0.84 </a:t>
                      </a:r>
                    </a:p>
                  </a:txBody>
                  <a:tcPr marL="0" marR="0" marT="0" marB="0" anchor="ctr"/>
                </a:tc>
                <a:tc>
                  <a:txBody>
                    <a:bodyPr/>
                    <a:lstStyle/>
                    <a:p>
                      <a:pPr algn="r" fontAlgn="ctr"/>
                      <a:r>
                        <a:rPr lang="en-US" altLang="zh-CN" sz="1100" b="0" i="0" u="none" strike="noStrike">
                          <a:solidFill>
                            <a:srgbClr val="000000"/>
                          </a:solidFill>
                          <a:effectLst/>
                          <a:latin typeface="宋体"/>
                        </a:rPr>
                        <a:t>-1.74 </a:t>
                      </a:r>
                    </a:p>
                  </a:txBody>
                  <a:tcPr marL="0" marR="0" marT="0" marB="0" anchor="ctr"/>
                </a:tc>
                <a:tc>
                  <a:txBody>
                    <a:bodyPr/>
                    <a:lstStyle/>
                    <a:p>
                      <a:pPr algn="r" fontAlgn="ctr"/>
                      <a:r>
                        <a:rPr lang="en-US" altLang="zh-CN" sz="1100" b="0" i="0" u="none" strike="noStrike">
                          <a:solidFill>
                            <a:srgbClr val="000000"/>
                          </a:solidFill>
                          <a:effectLst/>
                          <a:latin typeface="宋体"/>
                        </a:rPr>
                        <a:t>-3.34 </a:t>
                      </a:r>
                    </a:p>
                  </a:txBody>
                  <a:tcPr marL="0" marR="0" marT="0" marB="0" anchor="ctr"/>
                </a:tc>
              </a:tr>
              <a:tr h="558062">
                <a:tc>
                  <a:txBody>
                    <a:bodyPr/>
                    <a:lstStyle/>
                    <a:p>
                      <a:pPr algn="l" fontAlgn="ctr"/>
                      <a:r>
                        <a:rPr lang="zh-CN" altLang="en-US" sz="1100" b="0" i="0" u="none" strike="noStrike">
                          <a:solidFill>
                            <a:srgbClr val="000000"/>
                          </a:solidFill>
                          <a:effectLst/>
                          <a:latin typeface="宋体"/>
                        </a:rPr>
                        <a:t>成交量变动</a:t>
                      </a:r>
                    </a:p>
                  </a:txBody>
                  <a:tcPr marL="0" marR="0" marT="0" marB="0" anchor="ctr"/>
                </a:tc>
                <a:tc>
                  <a:txBody>
                    <a:bodyPr/>
                    <a:lstStyle/>
                    <a:p>
                      <a:pPr algn="r" fontAlgn="ctr"/>
                      <a:r>
                        <a:rPr lang="en-US" altLang="zh-CN" sz="1100" b="0" i="0" u="none" strike="noStrike">
                          <a:solidFill>
                            <a:srgbClr val="000000"/>
                          </a:solidFill>
                          <a:effectLst/>
                          <a:latin typeface="宋体"/>
                        </a:rPr>
                        <a:t>53.63%</a:t>
                      </a:r>
                    </a:p>
                  </a:txBody>
                  <a:tcPr marL="0" marR="0" marT="0" marB="0" anchor="ctr"/>
                </a:tc>
                <a:tc>
                  <a:txBody>
                    <a:bodyPr/>
                    <a:lstStyle/>
                    <a:p>
                      <a:pPr algn="r" fontAlgn="ctr"/>
                      <a:r>
                        <a:rPr lang="en-US" altLang="zh-CN" sz="1100" b="0" i="0" u="none" strike="noStrike">
                          <a:solidFill>
                            <a:srgbClr val="000000"/>
                          </a:solidFill>
                          <a:effectLst/>
                          <a:latin typeface="宋体"/>
                        </a:rPr>
                        <a:t>17.22%</a:t>
                      </a:r>
                    </a:p>
                  </a:txBody>
                  <a:tcPr marL="0" marR="0" marT="0" marB="0" anchor="ctr"/>
                </a:tc>
                <a:tc>
                  <a:txBody>
                    <a:bodyPr/>
                    <a:lstStyle/>
                    <a:p>
                      <a:pPr algn="r" fontAlgn="ctr"/>
                      <a:r>
                        <a:rPr lang="en-US" altLang="zh-CN" sz="1100" b="0" i="0" u="none" strike="noStrike">
                          <a:solidFill>
                            <a:srgbClr val="000000"/>
                          </a:solidFill>
                          <a:effectLst/>
                          <a:latin typeface="宋体"/>
                        </a:rPr>
                        <a:t>50.58%</a:t>
                      </a:r>
                    </a:p>
                  </a:txBody>
                  <a:tcPr marL="0" marR="0" marT="0" marB="0" anchor="ctr"/>
                </a:tc>
                <a:tc>
                  <a:txBody>
                    <a:bodyPr/>
                    <a:lstStyle/>
                    <a:p>
                      <a:pPr algn="r" fontAlgn="ctr"/>
                      <a:r>
                        <a:rPr lang="en-US" altLang="zh-CN" sz="1100" b="0" i="0" u="none" strike="noStrike">
                          <a:solidFill>
                            <a:srgbClr val="000000"/>
                          </a:solidFill>
                          <a:effectLst/>
                          <a:latin typeface="宋体"/>
                        </a:rPr>
                        <a:t>19.33%</a:t>
                      </a:r>
                    </a:p>
                  </a:txBody>
                  <a:tcPr marL="0" marR="0" marT="0" marB="0" anchor="ctr"/>
                </a:tc>
                <a:tc>
                  <a:txBody>
                    <a:bodyPr/>
                    <a:lstStyle/>
                    <a:p>
                      <a:pPr algn="r" fontAlgn="ctr"/>
                      <a:r>
                        <a:rPr lang="en-US" altLang="zh-CN" sz="1100" b="0" i="0" u="none" strike="noStrike">
                          <a:solidFill>
                            <a:srgbClr val="000000"/>
                          </a:solidFill>
                          <a:effectLst/>
                          <a:latin typeface="宋体"/>
                        </a:rPr>
                        <a:t>34.99%</a:t>
                      </a:r>
                    </a:p>
                  </a:txBody>
                  <a:tcPr marL="0" marR="0" marT="0" marB="0" anchor="ctr"/>
                </a:tc>
                <a:tc>
                  <a:txBody>
                    <a:bodyPr/>
                    <a:lstStyle/>
                    <a:p>
                      <a:pPr algn="r" fontAlgn="ctr"/>
                      <a:r>
                        <a:rPr lang="en-US" altLang="zh-CN" sz="1100" b="0" i="0" u="none" strike="noStrike">
                          <a:solidFill>
                            <a:srgbClr val="000000"/>
                          </a:solidFill>
                          <a:effectLst/>
                          <a:latin typeface="宋体"/>
                        </a:rPr>
                        <a:t>30.61%</a:t>
                      </a:r>
                    </a:p>
                  </a:txBody>
                  <a:tcPr marL="0" marR="0" marT="0" marB="0" anchor="ctr"/>
                </a:tc>
                <a:tc>
                  <a:txBody>
                    <a:bodyPr/>
                    <a:lstStyle/>
                    <a:p>
                      <a:pPr algn="r" fontAlgn="ctr"/>
                      <a:r>
                        <a:rPr lang="en-US" altLang="zh-CN" sz="1100" b="0" i="0" u="none" strike="noStrike">
                          <a:solidFill>
                            <a:srgbClr val="000000"/>
                          </a:solidFill>
                          <a:effectLst/>
                          <a:latin typeface="宋体"/>
                        </a:rPr>
                        <a:t>28.21%</a:t>
                      </a:r>
                    </a:p>
                  </a:txBody>
                  <a:tcPr marL="0" marR="0" marT="0" marB="0" anchor="ctr"/>
                </a:tc>
                <a:tc>
                  <a:txBody>
                    <a:bodyPr/>
                    <a:lstStyle/>
                    <a:p>
                      <a:pPr algn="r" fontAlgn="ctr"/>
                      <a:r>
                        <a:rPr lang="en-US" altLang="zh-CN" sz="1100" b="0" i="0" u="none" strike="noStrike">
                          <a:solidFill>
                            <a:srgbClr val="000000"/>
                          </a:solidFill>
                          <a:effectLst/>
                          <a:latin typeface="宋体"/>
                        </a:rPr>
                        <a:t>26.58%</a:t>
                      </a:r>
                    </a:p>
                  </a:txBody>
                  <a:tcPr marL="0" marR="0" marT="0" marB="0" anchor="ctr"/>
                </a:tc>
                <a:tc>
                  <a:txBody>
                    <a:bodyPr/>
                    <a:lstStyle/>
                    <a:p>
                      <a:pPr algn="r" fontAlgn="ctr"/>
                      <a:r>
                        <a:rPr lang="en-US" altLang="zh-CN" sz="1100" b="0" i="0" u="none" strike="noStrike">
                          <a:solidFill>
                            <a:srgbClr val="000000"/>
                          </a:solidFill>
                          <a:effectLst/>
                          <a:latin typeface="宋体"/>
                        </a:rPr>
                        <a:t>20.16%</a:t>
                      </a:r>
                    </a:p>
                  </a:txBody>
                  <a:tcPr marL="0" marR="0" marT="0" marB="0" anchor="ctr"/>
                </a:tc>
              </a:tr>
              <a:tr h="558062">
                <a:tc>
                  <a:txBody>
                    <a:bodyPr/>
                    <a:lstStyle/>
                    <a:p>
                      <a:pPr algn="l" fontAlgn="ctr"/>
                      <a:r>
                        <a:rPr lang="zh-CN" altLang="en-US" sz="1100" b="0" i="0" u="none" strike="noStrike">
                          <a:solidFill>
                            <a:srgbClr val="000000"/>
                          </a:solidFill>
                          <a:effectLst/>
                          <a:latin typeface="宋体"/>
                        </a:rPr>
                        <a:t>今年以来涨跌幅</a:t>
                      </a:r>
                      <a:r>
                        <a:rPr lang="en-US" altLang="zh-CN" sz="1100" b="0" i="0" u="none" strike="noStrike">
                          <a:solidFill>
                            <a:srgbClr val="000000"/>
                          </a:solidFill>
                          <a:effectLst/>
                          <a:latin typeface="宋体"/>
                        </a:rPr>
                        <a:t>(%)</a:t>
                      </a:r>
                    </a:p>
                  </a:txBody>
                  <a:tcPr marL="0" marR="0" marT="0" marB="0" anchor="ctr"/>
                </a:tc>
                <a:tc>
                  <a:txBody>
                    <a:bodyPr/>
                    <a:lstStyle/>
                    <a:p>
                      <a:pPr algn="r" fontAlgn="ctr"/>
                      <a:r>
                        <a:rPr lang="en-US" altLang="zh-CN" sz="1100" b="0" i="0" u="none" strike="noStrike">
                          <a:solidFill>
                            <a:srgbClr val="000000"/>
                          </a:solidFill>
                          <a:effectLst/>
                          <a:latin typeface="宋体"/>
                        </a:rPr>
                        <a:t>15.32 </a:t>
                      </a:r>
                    </a:p>
                  </a:txBody>
                  <a:tcPr marL="0" marR="0" marT="0" marB="0" anchor="ctr"/>
                </a:tc>
                <a:tc>
                  <a:txBody>
                    <a:bodyPr/>
                    <a:lstStyle/>
                    <a:p>
                      <a:pPr algn="r" fontAlgn="ctr"/>
                      <a:r>
                        <a:rPr lang="en-US" altLang="zh-CN" sz="1100" b="0" i="0" u="none" strike="noStrike">
                          <a:solidFill>
                            <a:srgbClr val="000000"/>
                          </a:solidFill>
                          <a:effectLst/>
                          <a:latin typeface="宋体"/>
                        </a:rPr>
                        <a:t>5.28 </a:t>
                      </a:r>
                    </a:p>
                  </a:txBody>
                  <a:tcPr marL="0" marR="0" marT="0" marB="0" anchor="ctr"/>
                </a:tc>
                <a:tc>
                  <a:txBody>
                    <a:bodyPr/>
                    <a:lstStyle/>
                    <a:p>
                      <a:pPr algn="r" fontAlgn="ctr"/>
                      <a:r>
                        <a:rPr lang="en-US" altLang="zh-CN" sz="1100" b="0" i="0" u="none" strike="noStrike">
                          <a:solidFill>
                            <a:srgbClr val="000000"/>
                          </a:solidFill>
                          <a:effectLst/>
                          <a:latin typeface="宋体"/>
                        </a:rPr>
                        <a:t>10.90 </a:t>
                      </a:r>
                    </a:p>
                  </a:txBody>
                  <a:tcPr marL="0" marR="0" marT="0" marB="0" anchor="ctr"/>
                </a:tc>
                <a:tc>
                  <a:txBody>
                    <a:bodyPr/>
                    <a:lstStyle/>
                    <a:p>
                      <a:pPr algn="r" fontAlgn="ctr"/>
                      <a:r>
                        <a:rPr lang="en-US" altLang="zh-CN" sz="1100" b="0" i="0" u="none" strike="noStrike">
                          <a:solidFill>
                            <a:srgbClr val="000000"/>
                          </a:solidFill>
                          <a:effectLst/>
                          <a:latin typeface="宋体"/>
                        </a:rPr>
                        <a:t>6.28 </a:t>
                      </a:r>
                    </a:p>
                  </a:txBody>
                  <a:tcPr marL="0" marR="0" marT="0" marB="0" anchor="ctr"/>
                </a:tc>
                <a:tc>
                  <a:txBody>
                    <a:bodyPr/>
                    <a:lstStyle/>
                    <a:p>
                      <a:pPr algn="r" fontAlgn="ctr"/>
                      <a:r>
                        <a:rPr lang="en-US" altLang="zh-CN" sz="1100" b="0" i="0" u="none" strike="noStrike">
                          <a:solidFill>
                            <a:srgbClr val="000000"/>
                          </a:solidFill>
                          <a:effectLst/>
                          <a:latin typeface="宋体"/>
                        </a:rPr>
                        <a:t>2.30 </a:t>
                      </a:r>
                    </a:p>
                  </a:txBody>
                  <a:tcPr marL="0" marR="0" marT="0" marB="0" anchor="ctr"/>
                </a:tc>
                <a:tc>
                  <a:txBody>
                    <a:bodyPr/>
                    <a:lstStyle/>
                    <a:p>
                      <a:pPr algn="r" fontAlgn="ctr"/>
                      <a:r>
                        <a:rPr lang="en-US" altLang="zh-CN" sz="1100" b="0" i="0" u="none" strike="noStrike">
                          <a:solidFill>
                            <a:srgbClr val="000000"/>
                          </a:solidFill>
                          <a:effectLst/>
                          <a:latin typeface="宋体"/>
                        </a:rPr>
                        <a:t>3.62 </a:t>
                      </a:r>
                    </a:p>
                  </a:txBody>
                  <a:tcPr marL="0" marR="0" marT="0" marB="0" anchor="ctr"/>
                </a:tc>
                <a:tc>
                  <a:txBody>
                    <a:bodyPr/>
                    <a:lstStyle/>
                    <a:p>
                      <a:pPr algn="r" fontAlgn="ctr"/>
                      <a:r>
                        <a:rPr lang="en-US" altLang="zh-CN" sz="1100" b="0" i="0" u="none" strike="noStrike">
                          <a:solidFill>
                            <a:srgbClr val="000000"/>
                          </a:solidFill>
                          <a:effectLst/>
                          <a:latin typeface="宋体"/>
                        </a:rPr>
                        <a:t>3.83 </a:t>
                      </a:r>
                    </a:p>
                  </a:txBody>
                  <a:tcPr marL="0" marR="0" marT="0" marB="0" anchor="ctr"/>
                </a:tc>
                <a:tc>
                  <a:txBody>
                    <a:bodyPr/>
                    <a:lstStyle/>
                    <a:p>
                      <a:pPr algn="r" fontAlgn="ctr"/>
                      <a:r>
                        <a:rPr lang="en-US" altLang="zh-CN" sz="1100" b="0" i="0" u="none" strike="noStrike">
                          <a:solidFill>
                            <a:srgbClr val="000000"/>
                          </a:solidFill>
                          <a:effectLst/>
                          <a:latin typeface="宋体"/>
                        </a:rPr>
                        <a:t>1.08 </a:t>
                      </a:r>
                    </a:p>
                  </a:txBody>
                  <a:tcPr marL="0" marR="0" marT="0" marB="0" anchor="ctr"/>
                </a:tc>
                <a:tc>
                  <a:txBody>
                    <a:bodyPr/>
                    <a:lstStyle/>
                    <a:p>
                      <a:pPr algn="r" fontAlgn="ctr"/>
                      <a:r>
                        <a:rPr lang="en-US" altLang="zh-CN" sz="1100" b="0" i="0" u="none" strike="noStrike" dirty="0">
                          <a:solidFill>
                            <a:srgbClr val="000000"/>
                          </a:solidFill>
                          <a:effectLst/>
                          <a:latin typeface="宋体"/>
                        </a:rPr>
                        <a:t>-0.66 </a:t>
                      </a:r>
                    </a:p>
                  </a:txBody>
                  <a:tcPr marL="0" marR="0" marT="0" marB="0" anchor="ctr"/>
                </a:tc>
              </a:tr>
            </a:tbl>
          </a:graphicData>
        </a:graphic>
      </p:graphicFrame>
      <p:graphicFrame>
        <p:nvGraphicFramePr>
          <p:cNvPr id="8" name="图表 7"/>
          <p:cNvGraphicFramePr>
            <a:graphicFrameLocks/>
          </p:cNvGraphicFramePr>
          <p:nvPr>
            <p:extLst>
              <p:ext uri="{D42A27DB-BD31-4B8C-83A1-F6EECF244321}">
                <p14:modId xmlns:p14="http://schemas.microsoft.com/office/powerpoint/2010/main" xmlns="" val="1887378505"/>
              </p:ext>
            </p:extLst>
          </p:nvPr>
        </p:nvGraphicFramePr>
        <p:xfrm>
          <a:off x="8326" y="1627059"/>
          <a:ext cx="9028170" cy="23780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306103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3</a:t>
            </a:fld>
            <a:endParaRPr lang="zh-CN" altLang="en-US"/>
          </a:p>
        </p:txBody>
      </p:sp>
      <p:sp>
        <p:nvSpPr>
          <p:cNvPr id="6" name="文本框 5"/>
          <p:cNvSpPr txBox="1"/>
          <p:nvPr/>
        </p:nvSpPr>
        <p:spPr>
          <a:xfrm>
            <a:off x="395536" y="116632"/>
            <a:ext cx="4515980" cy="523220"/>
          </a:xfrm>
          <a:prstGeom prst="rect">
            <a:avLst/>
          </a:prstGeom>
          <a:noFill/>
        </p:spPr>
        <p:txBody>
          <a:bodyPr wrap="none" rtlCol="0">
            <a:spAutoFit/>
          </a:bodyPr>
          <a:lstStyle/>
          <a:p>
            <a:r>
              <a:rPr lang="en-US" altLang="zh-CN" sz="2800" b="1" dirty="0">
                <a:solidFill>
                  <a:srgbClr val="FFFF00"/>
                </a:solidFill>
                <a:latin typeface="楷体" panose="02010609060101010101" pitchFamily="49" charset="-122"/>
                <a:ea typeface="楷体" panose="02010609060101010101" pitchFamily="49" charset="-122"/>
              </a:rPr>
              <a:t>1</a:t>
            </a:r>
            <a:r>
              <a:rPr lang="en-US" altLang="zh-CN" sz="2800" b="1" dirty="0" smtClean="0">
                <a:solidFill>
                  <a:srgbClr val="FFFF00"/>
                </a:solidFill>
                <a:latin typeface="楷体" panose="02010609060101010101" pitchFamily="49" charset="-122"/>
                <a:ea typeface="楷体" panose="02010609060101010101" pitchFamily="49" charset="-122"/>
              </a:rPr>
              <a:t>.2 </a:t>
            </a:r>
            <a:r>
              <a:rPr lang="zh-CN" altLang="en-US" sz="2800" b="1" dirty="0" smtClean="0">
                <a:solidFill>
                  <a:srgbClr val="FFFF00"/>
                </a:solidFill>
                <a:latin typeface="楷体" panose="02010609060101010101" pitchFamily="49" charset="-122"/>
                <a:ea typeface="楷体" panose="02010609060101010101" pitchFamily="49" charset="-122"/>
              </a:rPr>
              <a:t>市场表现：板块涨跌幅</a:t>
            </a:r>
            <a:endParaRPr lang="zh-CN" altLang="en-US" sz="2800" b="1" dirty="0">
              <a:solidFill>
                <a:srgbClr val="FFFF00"/>
              </a:solidFill>
              <a:latin typeface="楷体" panose="02010609060101010101" pitchFamily="49" charset="-122"/>
              <a:ea typeface="楷体" panose="02010609060101010101" pitchFamily="49" charset="-122"/>
            </a:endParaRPr>
          </a:p>
        </p:txBody>
      </p:sp>
      <p:graphicFrame>
        <p:nvGraphicFramePr>
          <p:cNvPr id="7" name="图表 6"/>
          <p:cNvGraphicFramePr/>
          <p:nvPr>
            <p:extLst>
              <p:ext uri="{D42A27DB-BD31-4B8C-83A1-F6EECF244321}">
                <p14:modId xmlns:p14="http://schemas.microsoft.com/office/powerpoint/2010/main" xmlns="" val="3497249199"/>
              </p:ext>
            </p:extLst>
          </p:nvPr>
        </p:nvGraphicFramePr>
        <p:xfrm>
          <a:off x="25772" y="1556792"/>
          <a:ext cx="8712968" cy="48668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图表 8"/>
          <p:cNvGraphicFramePr>
            <a:graphicFrameLocks/>
          </p:cNvGraphicFramePr>
          <p:nvPr>
            <p:extLst>
              <p:ext uri="{D42A27DB-BD31-4B8C-83A1-F6EECF244321}">
                <p14:modId xmlns:p14="http://schemas.microsoft.com/office/powerpoint/2010/main" xmlns="" val="622404266"/>
              </p:ext>
            </p:extLst>
          </p:nvPr>
        </p:nvGraphicFramePr>
        <p:xfrm>
          <a:off x="5883" y="764705"/>
          <a:ext cx="9030614" cy="56166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2953757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3FF8A3D-5F6C-47EA-B332-4FED93DF0873}" type="slidenum">
              <a:rPr lang="zh-CN" altLang="en-US" smtClean="0"/>
              <a:pPr>
                <a:defRPr/>
              </a:pPr>
              <a:t>4</a:t>
            </a:fld>
            <a:endParaRPr lang="zh-CN" altLang="en-US"/>
          </a:p>
        </p:txBody>
      </p:sp>
      <p:sp>
        <p:nvSpPr>
          <p:cNvPr id="3" name="文本框 5"/>
          <p:cNvSpPr txBox="1"/>
          <p:nvPr/>
        </p:nvSpPr>
        <p:spPr>
          <a:xfrm>
            <a:off x="0" y="116632"/>
            <a:ext cx="6680034" cy="523220"/>
          </a:xfrm>
          <a:prstGeom prst="rect">
            <a:avLst/>
          </a:prstGeom>
          <a:noFill/>
        </p:spPr>
        <p:txBody>
          <a:bodyPr wrap="none" rtlCol="0">
            <a:spAutoFit/>
          </a:bodyPr>
          <a:lstStyle/>
          <a:p>
            <a:r>
              <a:rPr lang="en-US" altLang="zh-CN" sz="2800" b="1" dirty="0">
                <a:solidFill>
                  <a:srgbClr val="FFFF00"/>
                </a:solidFill>
                <a:latin typeface="楷体" panose="02010609060101010101" pitchFamily="49" charset="-122"/>
                <a:ea typeface="楷体" panose="02010609060101010101" pitchFamily="49" charset="-122"/>
              </a:rPr>
              <a:t>1.3 </a:t>
            </a:r>
            <a:r>
              <a:rPr lang="zh-CN" altLang="en-US" sz="2800" b="1" dirty="0">
                <a:solidFill>
                  <a:srgbClr val="FFFF00"/>
                </a:solidFill>
                <a:latin typeface="楷体" panose="02010609060101010101" pitchFamily="49" charset="-122"/>
                <a:ea typeface="楷体" panose="02010609060101010101" pitchFamily="49" charset="-122"/>
              </a:rPr>
              <a:t>领跑板块分析：国防军工，纺织服装</a:t>
            </a:r>
          </a:p>
        </p:txBody>
      </p:sp>
      <p:sp>
        <p:nvSpPr>
          <p:cNvPr id="4" name="TextBox 3"/>
          <p:cNvSpPr txBox="1"/>
          <p:nvPr/>
        </p:nvSpPr>
        <p:spPr>
          <a:xfrm>
            <a:off x="0" y="908720"/>
            <a:ext cx="8964488" cy="4708981"/>
          </a:xfrm>
          <a:prstGeom prst="rect">
            <a:avLst/>
          </a:prstGeom>
          <a:noFill/>
        </p:spPr>
        <p:txBody>
          <a:bodyPr wrap="square" rtlCol="0">
            <a:spAutoFit/>
          </a:bodyPr>
          <a:lstStyle/>
          <a:p>
            <a:r>
              <a:rPr lang="en-US" altLang="zh-CN" sz="2000" dirty="0">
                <a:latin typeface="+mj-ea"/>
                <a:ea typeface="+mj-ea"/>
              </a:rPr>
              <a:t>1</a:t>
            </a:r>
            <a:r>
              <a:rPr lang="en-US" altLang="zh-CN" sz="2000" dirty="0" smtClean="0">
                <a:latin typeface="+mj-ea"/>
                <a:ea typeface="+mj-ea"/>
              </a:rPr>
              <a:t>.</a:t>
            </a:r>
            <a:r>
              <a:rPr lang="zh-CN" altLang="en-US" sz="2000" dirty="0" smtClean="0">
                <a:latin typeface="+mj-ea"/>
                <a:ea typeface="+mj-ea"/>
              </a:rPr>
              <a:t>国防军工</a:t>
            </a:r>
            <a:r>
              <a:rPr lang="en-US" altLang="zh-CN" sz="2000" dirty="0" smtClean="0"/>
              <a:t>:</a:t>
            </a:r>
            <a:r>
              <a:rPr lang="zh-CN" altLang="en-US" sz="2000" dirty="0" smtClean="0"/>
              <a:t> 一是</a:t>
            </a:r>
            <a:r>
              <a:rPr lang="zh-CN" altLang="en-US" sz="2000" b="1" dirty="0"/>
              <a:t>武器装备建</a:t>
            </a:r>
            <a:r>
              <a:rPr lang="zh-CN" altLang="en-US" sz="2000" b="1" dirty="0" smtClean="0"/>
              <a:t>设</a:t>
            </a:r>
            <a:r>
              <a:rPr lang="zh-CN" altLang="en-US" sz="2000" dirty="0" smtClean="0"/>
              <a:t>，周</a:t>
            </a:r>
            <a:r>
              <a:rPr lang="zh-CN" altLang="en-US" sz="2000" dirty="0"/>
              <a:t>边的局势紧张，带来军费增加投入，从而有诸多新的军品进入列装和量产，带动上市公司业绩提升预</a:t>
            </a:r>
            <a:r>
              <a:rPr lang="zh-CN" altLang="en-US" sz="2000" dirty="0" smtClean="0"/>
              <a:t>期；</a:t>
            </a:r>
            <a:r>
              <a:rPr lang="zh-CN" altLang="en-US" sz="2000" dirty="0"/>
              <a:t>二是</a:t>
            </a:r>
            <a:r>
              <a:rPr lang="zh-CN" altLang="en-US" sz="2000" b="1" dirty="0" smtClean="0"/>
              <a:t>军</a:t>
            </a:r>
            <a:r>
              <a:rPr lang="zh-CN" altLang="en-US" sz="2000" b="1" dirty="0"/>
              <a:t>工体制改</a:t>
            </a:r>
            <a:r>
              <a:rPr lang="zh-CN" altLang="en-US" sz="2000" b="1" dirty="0" smtClean="0"/>
              <a:t>革，</a:t>
            </a:r>
            <a:r>
              <a:rPr lang="zh-CN" altLang="en-US" sz="2000" dirty="0"/>
              <a:t>包</a:t>
            </a:r>
            <a:r>
              <a:rPr lang="zh-CN" altLang="en-US" sz="2000" dirty="0" smtClean="0"/>
              <a:t>括军</a:t>
            </a:r>
            <a:r>
              <a:rPr lang="zh-CN" altLang="en-US" sz="2000" dirty="0"/>
              <a:t>民融合深度改革、军工科研院所改革、军工股份制改造、军品定价机制改革等。这些改革在</a:t>
            </a:r>
            <a:r>
              <a:rPr lang="en-US" altLang="zh-CN" sz="2000" dirty="0"/>
              <a:t>2014</a:t>
            </a:r>
            <a:r>
              <a:rPr lang="zh-CN" altLang="en-US" sz="2000" dirty="0"/>
              <a:t>年都有所期待，但最终都没有兑现，</a:t>
            </a:r>
            <a:r>
              <a:rPr lang="en-US" altLang="zh-CN" sz="2000" dirty="0"/>
              <a:t>2015</a:t>
            </a:r>
            <a:r>
              <a:rPr lang="zh-CN" altLang="en-US" sz="2000" dirty="0"/>
              <a:t>年将重燃此类预期</a:t>
            </a:r>
            <a:r>
              <a:rPr lang="zh-CN" altLang="en-US" sz="2000" dirty="0" smtClean="0"/>
              <a:t>。</a:t>
            </a:r>
            <a:endParaRPr lang="en-US" altLang="zh-CN" sz="2000" dirty="0" smtClean="0"/>
          </a:p>
          <a:p>
            <a:endParaRPr lang="en-US" altLang="zh-CN" sz="2000" dirty="0" smtClean="0">
              <a:latin typeface="+mj-ea"/>
              <a:ea typeface="+mj-ea"/>
            </a:endParaRPr>
          </a:p>
          <a:p>
            <a:r>
              <a:rPr lang="en-US" altLang="zh-CN" sz="2000" dirty="0">
                <a:latin typeface="+mj-ea"/>
                <a:ea typeface="+mj-ea"/>
              </a:rPr>
              <a:t>2</a:t>
            </a:r>
            <a:r>
              <a:rPr lang="en-US" altLang="zh-CN" sz="2000" dirty="0" smtClean="0">
                <a:latin typeface="+mj-ea"/>
                <a:ea typeface="+mj-ea"/>
              </a:rPr>
              <a:t>. </a:t>
            </a:r>
            <a:r>
              <a:rPr lang="zh-CN" altLang="en-US" sz="2000" dirty="0">
                <a:latin typeface="+mj-ea"/>
                <a:ea typeface="+mj-ea"/>
              </a:rPr>
              <a:t>纺织服装</a:t>
            </a:r>
            <a:r>
              <a:rPr lang="zh-CN" altLang="en-US" sz="2000" dirty="0" smtClean="0">
                <a:latin typeface="+mj-ea"/>
                <a:ea typeface="+mj-ea"/>
              </a:rPr>
              <a:t>：</a:t>
            </a:r>
            <a:r>
              <a:rPr lang="zh-CN" altLang="en-US" sz="2000" dirty="0"/>
              <a:t>纺织服装板</a:t>
            </a:r>
            <a:r>
              <a:rPr lang="zh-CN" altLang="en-US" sz="2000" dirty="0" smtClean="0"/>
              <a:t>块上涨得益于相</a:t>
            </a:r>
            <a:r>
              <a:rPr lang="zh-CN" altLang="en-US" sz="2000" dirty="0"/>
              <a:t>关公</a:t>
            </a:r>
            <a:r>
              <a:rPr lang="zh-CN" altLang="en-US" sz="2000" dirty="0" smtClean="0"/>
              <a:t>司的</a:t>
            </a:r>
            <a:r>
              <a:rPr lang="zh-CN" altLang="en-US" sz="2000" b="1" dirty="0" smtClean="0"/>
              <a:t>体</a:t>
            </a:r>
            <a:r>
              <a:rPr lang="zh-CN" altLang="en-US" sz="2000" b="1" dirty="0"/>
              <a:t>育项目</a:t>
            </a:r>
            <a:r>
              <a:rPr lang="zh-CN" altLang="en-US" sz="2000" dirty="0"/>
              <a:t>落地升温</a:t>
            </a:r>
            <a:r>
              <a:rPr lang="zh-CN" altLang="en-US" sz="2000" dirty="0" smtClean="0"/>
              <a:t>。</a:t>
            </a:r>
            <a:r>
              <a:rPr lang="zh-CN" altLang="en-US" sz="2000" dirty="0"/>
              <a:t>周二收盘浔兴股份和贵人鸟均涨停</a:t>
            </a:r>
            <a:r>
              <a:rPr lang="en-US" altLang="zh-CN" sz="2000" dirty="0"/>
              <a:t>,</a:t>
            </a:r>
            <a:r>
              <a:rPr lang="zh-CN" altLang="en-US" sz="2000" dirty="0"/>
              <a:t>探路者上涨近</a:t>
            </a:r>
            <a:r>
              <a:rPr lang="en-US" altLang="zh-CN" sz="2000" dirty="0"/>
              <a:t>5%</a:t>
            </a:r>
            <a:r>
              <a:rPr lang="zh-CN" altLang="en-US" sz="2000" dirty="0" smtClean="0"/>
              <a:t>。</a:t>
            </a:r>
            <a:r>
              <a:rPr lang="zh-CN" altLang="en-US" sz="2000" dirty="0"/>
              <a:t>贵人鸟</a:t>
            </a:r>
            <a:r>
              <a:rPr lang="en-US" altLang="zh-CN" sz="2000" dirty="0"/>
              <a:t>:</a:t>
            </a:r>
            <a:r>
              <a:rPr lang="zh-CN" altLang="en-US" sz="2000" dirty="0"/>
              <a:t>周二公告大手笔布局体育产业</a:t>
            </a:r>
            <a:r>
              <a:rPr lang="en-US" altLang="zh-CN" sz="2000" dirty="0"/>
              <a:t>,</a:t>
            </a:r>
            <a:r>
              <a:rPr lang="zh-CN" altLang="en-US" sz="2000" dirty="0"/>
              <a:t>拟出资</a:t>
            </a:r>
            <a:r>
              <a:rPr lang="en-US" altLang="zh-CN" sz="2000" dirty="0"/>
              <a:t>23916 </a:t>
            </a:r>
            <a:r>
              <a:rPr lang="zh-CN" altLang="en-US" sz="2000" dirty="0"/>
              <a:t>万元</a:t>
            </a:r>
            <a:r>
              <a:rPr lang="en-US" altLang="zh-CN" sz="2000" dirty="0"/>
              <a:t>,</a:t>
            </a:r>
            <a:r>
              <a:rPr lang="zh-CN" altLang="en-US" sz="2000" dirty="0"/>
              <a:t>获得虎扑体育不少于</a:t>
            </a:r>
            <a:r>
              <a:rPr lang="en-US" altLang="zh-CN" sz="2000" dirty="0"/>
              <a:t>15%</a:t>
            </a:r>
            <a:r>
              <a:rPr lang="zh-CN" altLang="en-US" sz="2000" dirty="0"/>
              <a:t>股权</a:t>
            </a:r>
            <a:r>
              <a:rPr lang="en-US" altLang="zh-CN" sz="2000" dirty="0"/>
              <a:t>,</a:t>
            </a:r>
            <a:r>
              <a:rPr lang="zh-CN" altLang="en-US" sz="2000" dirty="0"/>
              <a:t>公司同时和虎扑签订战略合作协议</a:t>
            </a:r>
            <a:r>
              <a:rPr lang="en-US" altLang="zh-CN" sz="2000" dirty="0"/>
              <a:t>,</a:t>
            </a:r>
            <a:r>
              <a:rPr lang="zh-CN" altLang="en-US" sz="2000" dirty="0"/>
              <a:t>双方将成立总目标规模</a:t>
            </a:r>
            <a:r>
              <a:rPr lang="en-US" altLang="zh-CN" sz="2000" dirty="0"/>
              <a:t>20 </a:t>
            </a:r>
            <a:r>
              <a:rPr lang="zh-CN" altLang="en-US" sz="2000" dirty="0"/>
              <a:t>亿的体育产业基金共同布局体育大产业</a:t>
            </a:r>
            <a:r>
              <a:rPr lang="zh-CN" altLang="en-US" sz="2000" dirty="0" smtClean="0"/>
              <a:t>。</a:t>
            </a:r>
            <a:r>
              <a:rPr lang="zh-CN" altLang="en-US" sz="2000" dirty="0"/>
              <a:t>探路</a:t>
            </a:r>
            <a:r>
              <a:rPr lang="zh-CN" altLang="en-US" sz="2000" dirty="0" smtClean="0"/>
              <a:t>者宣布</a:t>
            </a:r>
            <a:r>
              <a:rPr lang="en-US" altLang="zh-CN" sz="2000" dirty="0" smtClean="0"/>
              <a:t>15 </a:t>
            </a:r>
            <a:r>
              <a:rPr lang="zh-CN" altLang="en-US" sz="2000" dirty="0"/>
              <a:t>年是公司体育战略的布局</a:t>
            </a:r>
            <a:r>
              <a:rPr lang="zh-CN" altLang="en-US" sz="2000" dirty="0" smtClean="0"/>
              <a:t>年。公司将借</a:t>
            </a:r>
            <a:r>
              <a:rPr lang="zh-CN" altLang="en-US" sz="2000" dirty="0"/>
              <a:t>助北京申办冬奥会的契</a:t>
            </a:r>
            <a:r>
              <a:rPr lang="zh-CN" altLang="en-US" sz="2000" dirty="0" smtClean="0"/>
              <a:t>机，</a:t>
            </a:r>
            <a:r>
              <a:rPr lang="zh-CN" altLang="en-US" sz="2000" dirty="0"/>
              <a:t>通过股权并购或代理等方式丰富冰雪项目相关品</a:t>
            </a:r>
            <a:r>
              <a:rPr lang="zh-CN" altLang="en-US" sz="2000" dirty="0" smtClean="0"/>
              <a:t>类；通</a:t>
            </a:r>
            <a:r>
              <a:rPr lang="zh-CN" altLang="en-US" sz="2000" dirty="0"/>
              <a:t>过与在体育产业拥有丰富资源的专业机构合作成立体育产业基金的方式布局相关项</a:t>
            </a:r>
            <a:r>
              <a:rPr lang="zh-CN" altLang="en-US" sz="2000" dirty="0" smtClean="0"/>
              <a:t>目等。</a:t>
            </a:r>
            <a:endParaRPr lang="en-US" altLang="zh-CN" sz="2000" dirty="0" smtClean="0"/>
          </a:p>
          <a:p>
            <a:endParaRPr lang="en-US" altLang="zh-CN" sz="2000" dirty="0" smtClean="0"/>
          </a:p>
          <a:p>
            <a:endParaRPr lang="zh-CN" altLang="en-US" sz="2000" dirty="0">
              <a:latin typeface="+mj-ea"/>
              <a:ea typeface="+mj-ea"/>
            </a:endParaRPr>
          </a:p>
        </p:txBody>
      </p:sp>
    </p:spTree>
    <p:extLst>
      <p:ext uri="{BB962C8B-B14F-4D97-AF65-F5344CB8AC3E}">
        <p14:creationId xmlns:p14="http://schemas.microsoft.com/office/powerpoint/2010/main" xmlns="" val="3874352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3FF8A3D-5F6C-47EA-B332-4FED93DF0873}" type="slidenum">
              <a:rPr lang="zh-CN" altLang="en-US" smtClean="0"/>
              <a:pPr>
                <a:defRPr/>
              </a:pPr>
              <a:t>5</a:t>
            </a:fld>
            <a:endParaRPr lang="zh-CN" altLang="en-US"/>
          </a:p>
        </p:txBody>
      </p:sp>
      <p:sp>
        <p:nvSpPr>
          <p:cNvPr id="3" name="文本框 5"/>
          <p:cNvSpPr txBox="1"/>
          <p:nvPr/>
        </p:nvSpPr>
        <p:spPr>
          <a:xfrm>
            <a:off x="0" y="118964"/>
            <a:ext cx="6684843" cy="461665"/>
          </a:xfrm>
          <a:prstGeom prst="rect">
            <a:avLst/>
          </a:prstGeom>
          <a:noFill/>
        </p:spPr>
        <p:txBody>
          <a:bodyPr wrap="none" rtlCol="0">
            <a:spAutoFit/>
          </a:bodyPr>
          <a:lstStyle/>
          <a:p>
            <a:r>
              <a:rPr lang="en-US" altLang="zh-CN" sz="2400" b="1" dirty="0">
                <a:solidFill>
                  <a:srgbClr val="FFFF00"/>
                </a:solidFill>
                <a:latin typeface="楷体" panose="02010609060101010101" pitchFamily="49" charset="-122"/>
                <a:ea typeface="楷体" panose="02010609060101010101" pitchFamily="49" charset="-122"/>
              </a:rPr>
              <a:t>1.3 </a:t>
            </a:r>
            <a:r>
              <a:rPr lang="zh-CN" altLang="en-US" sz="2400" b="1" dirty="0">
                <a:solidFill>
                  <a:srgbClr val="FFFF00"/>
                </a:solidFill>
                <a:latin typeface="楷体" panose="02010609060101010101" pitchFamily="49" charset="-122"/>
                <a:ea typeface="楷体" panose="02010609060101010101" pitchFamily="49" charset="-122"/>
              </a:rPr>
              <a:t>领跌板块分析：银行，非银金融，建筑装饰</a:t>
            </a:r>
          </a:p>
        </p:txBody>
      </p:sp>
      <p:sp>
        <p:nvSpPr>
          <p:cNvPr id="4" name="TextBox 3"/>
          <p:cNvSpPr txBox="1"/>
          <p:nvPr/>
        </p:nvSpPr>
        <p:spPr>
          <a:xfrm>
            <a:off x="0" y="908720"/>
            <a:ext cx="8964488" cy="3785652"/>
          </a:xfrm>
          <a:prstGeom prst="rect">
            <a:avLst/>
          </a:prstGeom>
          <a:noFill/>
        </p:spPr>
        <p:txBody>
          <a:bodyPr wrap="square" rtlCol="0">
            <a:spAutoFit/>
          </a:bodyPr>
          <a:lstStyle/>
          <a:p>
            <a:pPr marL="342900" indent="-342900">
              <a:buFont typeface="Arial" panose="020B0604020202020204" pitchFamily="34" charset="0"/>
              <a:buChar char="•"/>
            </a:pPr>
            <a:r>
              <a:rPr lang="zh-CN" altLang="en-US" sz="2400" dirty="0" smtClean="0">
                <a:latin typeface="+mj-ea"/>
                <a:ea typeface="+mj-ea"/>
              </a:rPr>
              <a:t>银行，非银金融：证监会</a:t>
            </a:r>
            <a:r>
              <a:rPr lang="zh-CN" altLang="en-US" sz="2400" dirty="0"/>
              <a:t>核查券商两融业务消</a:t>
            </a:r>
            <a:r>
              <a:rPr lang="zh-CN" altLang="en-US" sz="2400" dirty="0" smtClean="0"/>
              <a:t>息</a:t>
            </a:r>
            <a:r>
              <a:rPr lang="zh-CN" altLang="en-US" sz="2400" dirty="0"/>
              <a:t>至</a:t>
            </a:r>
            <a:r>
              <a:rPr lang="en-US" altLang="zh-CN" sz="2400" dirty="0" smtClean="0">
                <a:latin typeface="+mj-ea"/>
                <a:ea typeface="+mj-ea"/>
              </a:rPr>
              <a:t>1.19</a:t>
            </a:r>
            <a:r>
              <a:rPr lang="zh-CN" altLang="en-US" sz="2400" dirty="0" smtClean="0">
                <a:latin typeface="+mj-ea"/>
                <a:ea typeface="+mj-ea"/>
              </a:rPr>
              <a:t>股市暴跌；周中银行股与非银都曾有强势反弹，可能是受期权推出刺激，</a:t>
            </a:r>
            <a:r>
              <a:rPr lang="zh-CN" altLang="en-US" sz="2400" b="1" dirty="0" smtClean="0">
                <a:latin typeface="+mj-ea"/>
                <a:ea typeface="+mj-ea"/>
              </a:rPr>
              <a:t>组合策略需求</a:t>
            </a:r>
            <a:r>
              <a:rPr lang="zh-CN" altLang="en-US" sz="2400" dirty="0" smtClean="0">
                <a:latin typeface="+mj-ea"/>
                <a:ea typeface="+mj-ea"/>
              </a:rPr>
              <a:t>让投资者重新购买占上证</a:t>
            </a:r>
            <a:r>
              <a:rPr lang="en-US" altLang="zh-CN" sz="2400" dirty="0" smtClean="0">
                <a:latin typeface="+mj-ea"/>
                <a:ea typeface="+mj-ea"/>
              </a:rPr>
              <a:t>50</a:t>
            </a:r>
            <a:r>
              <a:rPr lang="zh-CN" altLang="en-US" sz="2400" dirty="0" smtClean="0">
                <a:latin typeface="+mj-ea"/>
                <a:ea typeface="+mj-ea"/>
              </a:rPr>
              <a:t>指数中</a:t>
            </a:r>
            <a:r>
              <a:rPr lang="en-US" altLang="zh-CN" sz="2400" dirty="0" smtClean="0">
                <a:latin typeface="+mj-ea"/>
                <a:ea typeface="+mj-ea"/>
              </a:rPr>
              <a:t>37.75%</a:t>
            </a:r>
            <a:r>
              <a:rPr lang="zh-CN" altLang="en-US" sz="2400" dirty="0" smtClean="0">
                <a:latin typeface="+mj-ea"/>
                <a:ea typeface="+mj-ea"/>
              </a:rPr>
              <a:t>的银行板块和</a:t>
            </a:r>
            <a:r>
              <a:rPr lang="en-US" altLang="zh-CN" sz="2400" dirty="0" smtClean="0">
                <a:latin typeface="+mj-ea"/>
                <a:ea typeface="+mj-ea"/>
              </a:rPr>
              <a:t>32.48%</a:t>
            </a:r>
            <a:r>
              <a:rPr lang="zh-CN" altLang="en-US" sz="2400" dirty="0" smtClean="0">
                <a:latin typeface="+mj-ea"/>
                <a:ea typeface="+mj-ea"/>
              </a:rPr>
              <a:t>的非银金融板块。</a:t>
            </a:r>
            <a:r>
              <a:rPr lang="zh-CN" altLang="en-US" sz="2400" b="1" dirty="0" smtClean="0">
                <a:latin typeface="+mj-ea"/>
                <a:ea typeface="+mj-ea"/>
              </a:rPr>
              <a:t>消息面刺激</a:t>
            </a:r>
            <a:r>
              <a:rPr lang="zh-CN" altLang="en-US" sz="2400" dirty="0" smtClean="0">
                <a:latin typeface="+mj-ea"/>
                <a:ea typeface="+mj-ea"/>
              </a:rPr>
              <a:t>：</a:t>
            </a:r>
            <a:r>
              <a:rPr lang="zh-CN" altLang="en-US" sz="2400" dirty="0">
                <a:latin typeface="+mj-ea"/>
                <a:ea typeface="+mj-ea"/>
              </a:rPr>
              <a:t>国务院总理李克强：货币政策将保持稳健；央行首次正式明确“人民币国际化”提</a:t>
            </a:r>
            <a:r>
              <a:rPr lang="zh-CN" altLang="en-US" sz="2400" dirty="0" smtClean="0">
                <a:latin typeface="+mj-ea"/>
                <a:ea typeface="+mj-ea"/>
              </a:rPr>
              <a:t>法。</a:t>
            </a:r>
            <a:endParaRPr lang="en-US" altLang="zh-CN" sz="2400" dirty="0">
              <a:latin typeface="+mj-ea"/>
              <a:ea typeface="+mj-ea"/>
            </a:endParaRPr>
          </a:p>
          <a:p>
            <a:pPr marL="342900" indent="-342900">
              <a:buFont typeface="Arial" panose="020B0604020202020204" pitchFamily="34" charset="0"/>
              <a:buChar char="•"/>
            </a:pPr>
            <a:endParaRPr lang="en-US" altLang="zh-CN" sz="2400" dirty="0" smtClean="0">
              <a:latin typeface="+mj-ea"/>
              <a:ea typeface="+mj-ea"/>
            </a:endParaRPr>
          </a:p>
          <a:p>
            <a:pPr marL="342900" indent="-342900">
              <a:buFont typeface="Arial" panose="020B0604020202020204" pitchFamily="34" charset="0"/>
              <a:buChar char="•"/>
            </a:pPr>
            <a:r>
              <a:rPr lang="zh-CN" altLang="en-US" sz="2400" dirty="0" smtClean="0">
                <a:latin typeface="+mj-ea"/>
                <a:ea typeface="+mj-ea"/>
              </a:rPr>
              <a:t>建筑装饰：</a:t>
            </a:r>
            <a:r>
              <a:rPr lang="en-US" altLang="zh-CN" sz="2400" dirty="0" smtClean="0">
                <a:latin typeface="+mj-ea"/>
                <a:ea typeface="+mj-ea"/>
              </a:rPr>
              <a:t>1.19</a:t>
            </a:r>
            <a:r>
              <a:rPr lang="zh-CN" altLang="en-US" sz="2400" dirty="0" smtClean="0">
                <a:latin typeface="+mj-ea"/>
                <a:ea typeface="+mj-ea"/>
              </a:rPr>
              <a:t>随大盘下跌</a:t>
            </a:r>
            <a:r>
              <a:rPr lang="en-US" altLang="zh-CN" sz="2400" dirty="0" smtClean="0">
                <a:latin typeface="+mj-ea"/>
                <a:ea typeface="+mj-ea"/>
              </a:rPr>
              <a:t>8%</a:t>
            </a:r>
            <a:r>
              <a:rPr lang="zh-CN" altLang="en-US" sz="2400" dirty="0" smtClean="0"/>
              <a:t>。随后几天逐渐收复失地，一周最后定格在</a:t>
            </a:r>
            <a:r>
              <a:rPr lang="en-US" altLang="zh-CN" sz="2400" dirty="0" smtClean="0"/>
              <a:t>-2.1%</a:t>
            </a:r>
            <a:r>
              <a:rPr lang="zh-CN" altLang="en-US" sz="2400" dirty="0" smtClean="0"/>
              <a:t>。并无重大消息面刺激。从基本面来看，板块仍将受益于“</a:t>
            </a:r>
            <a:r>
              <a:rPr lang="zh-CN" altLang="en-US" sz="2400" dirty="0"/>
              <a:t>一带一路”大战</a:t>
            </a:r>
            <a:r>
              <a:rPr lang="zh-CN" altLang="en-US" sz="2400" dirty="0" smtClean="0"/>
              <a:t>略。</a:t>
            </a:r>
            <a:endParaRPr lang="en-US" altLang="zh-CN" sz="2400" dirty="0">
              <a:latin typeface="+mj-ea"/>
              <a:ea typeface="+mj-ea"/>
            </a:endParaRPr>
          </a:p>
        </p:txBody>
      </p:sp>
    </p:spTree>
    <p:extLst>
      <p:ext uri="{BB962C8B-B14F-4D97-AF65-F5344CB8AC3E}">
        <p14:creationId xmlns:p14="http://schemas.microsoft.com/office/powerpoint/2010/main" xmlns="" val="3374092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79512" y="692696"/>
            <a:ext cx="6408712" cy="523220"/>
          </a:xfrm>
          <a:prstGeom prst="rect">
            <a:avLst/>
          </a:prstGeom>
          <a:noFill/>
        </p:spPr>
        <p:txBody>
          <a:bodyPr wrap="square" rtlCol="0">
            <a:spAutoFit/>
          </a:bodyPr>
          <a:lstStyle/>
          <a:p>
            <a:r>
              <a:rPr lang="zh-CN" altLang="en-US" sz="2800" b="1" dirty="0" smtClean="0">
                <a:solidFill>
                  <a:schemeClr val="tx2">
                    <a:lumMod val="50000"/>
                  </a:schemeClr>
                </a:solidFill>
                <a:latin typeface="楷体" panose="02010609060101010101" pitchFamily="49" charset="-122"/>
                <a:ea typeface="楷体" panose="02010609060101010101" pitchFamily="49" charset="-122"/>
              </a:rPr>
              <a:t>个股涨跌幅前二十位两周间比较</a:t>
            </a:r>
            <a:endParaRPr lang="zh-CN" altLang="en-US" sz="2800" b="1" dirty="0">
              <a:solidFill>
                <a:schemeClr val="tx2">
                  <a:lumMod val="50000"/>
                </a:schemeClr>
              </a:solidFill>
              <a:latin typeface="楷体" panose="02010609060101010101" pitchFamily="49" charset="-122"/>
              <a:ea typeface="楷体" panose="02010609060101010101" pitchFamily="49" charset="-122"/>
            </a:endParaRPr>
          </a:p>
        </p:txBody>
      </p:sp>
      <p:sp>
        <p:nvSpPr>
          <p:cNvPr id="3" name="灯片编号占位符 2"/>
          <p:cNvSpPr>
            <a:spLocks noGrp="1"/>
          </p:cNvSpPr>
          <p:nvPr>
            <p:ph type="sldNum" sz="quarter" idx="12"/>
          </p:nvPr>
        </p:nvSpPr>
        <p:spPr/>
        <p:txBody>
          <a:bodyPr/>
          <a:lstStyle/>
          <a:p>
            <a:pPr>
              <a:defRPr/>
            </a:pPr>
            <a:fld id="{33FF8A3D-5F6C-47EA-B332-4FED93DF0873}" type="slidenum">
              <a:rPr lang="zh-CN" altLang="en-US" smtClean="0"/>
              <a:pPr>
                <a:defRPr/>
              </a:pPr>
              <a:t>6</a:t>
            </a:fld>
            <a:endParaRPr lang="zh-CN" altLang="en-US"/>
          </a:p>
        </p:txBody>
      </p:sp>
      <p:sp>
        <p:nvSpPr>
          <p:cNvPr id="4" name="文本框 3"/>
          <p:cNvSpPr txBox="1"/>
          <p:nvPr/>
        </p:nvSpPr>
        <p:spPr>
          <a:xfrm>
            <a:off x="251520" y="1124744"/>
            <a:ext cx="8496944" cy="584775"/>
          </a:xfrm>
          <a:prstGeom prst="rect">
            <a:avLst/>
          </a:prstGeom>
          <a:noFill/>
        </p:spPr>
        <p:txBody>
          <a:bodyPr wrap="square" rtlCol="0">
            <a:spAutoFit/>
          </a:bodyPr>
          <a:lstStyle/>
          <a:p>
            <a:r>
              <a:rPr lang="zh-CN" altLang="en-US" sz="1600" dirty="0">
                <a:latin typeface="楷体" panose="02010609060101010101" pitchFamily="49" charset="-122"/>
                <a:ea typeface="楷体" panose="02010609060101010101" pitchFamily="49" charset="-122"/>
              </a:rPr>
              <a:t>上周涨跌幅前二十位的股票行业分布</a:t>
            </a:r>
            <a:r>
              <a:rPr lang="zh-CN" altLang="en-US" sz="1600" dirty="0" smtClean="0">
                <a:latin typeface="楷体" panose="02010609060101010101" pitchFamily="49" charset="-122"/>
                <a:ea typeface="楷体" panose="02010609060101010101" pitchFamily="49" charset="-122"/>
              </a:rPr>
              <a:t>较广；</a:t>
            </a:r>
            <a:r>
              <a:rPr lang="zh-CN" altLang="en-US" sz="1600" dirty="0">
                <a:latin typeface="楷体" panose="02010609060101010101" pitchFamily="49" charset="-122"/>
                <a:ea typeface="楷体" panose="02010609060101010101" pitchFamily="49" charset="-122"/>
              </a:rPr>
              <a:t>跌幅前</a:t>
            </a:r>
            <a:r>
              <a:rPr lang="en-US" altLang="zh-CN" sz="1600" dirty="0">
                <a:latin typeface="楷体" panose="02010609060101010101" pitchFamily="49" charset="-122"/>
                <a:ea typeface="楷体" panose="02010609060101010101" pitchFamily="49" charset="-122"/>
              </a:rPr>
              <a:t>20</a:t>
            </a:r>
            <a:r>
              <a:rPr lang="zh-CN" altLang="en-US" sz="1600" dirty="0" smtClean="0">
                <a:latin typeface="楷体" panose="02010609060101010101" pitchFamily="49" charset="-122"/>
                <a:ea typeface="楷体" panose="02010609060101010101" pitchFamily="49" charset="-122"/>
              </a:rPr>
              <a:t>中非银金融居多。再前一</a:t>
            </a:r>
            <a:r>
              <a:rPr lang="zh-CN" altLang="en-US" sz="1600" dirty="0">
                <a:latin typeface="楷体" panose="02010609060101010101" pitchFamily="49" charset="-122"/>
                <a:ea typeface="楷体" panose="02010609060101010101" pitchFamily="49" charset="-122"/>
              </a:rPr>
              <a:t>周跌幅前二十位的股票行业分布较多的是计算机和传媒；跌幅前</a:t>
            </a:r>
            <a:r>
              <a:rPr lang="en-US" altLang="zh-CN" sz="1600" dirty="0">
                <a:latin typeface="楷体" panose="02010609060101010101" pitchFamily="49" charset="-122"/>
                <a:ea typeface="楷体" panose="02010609060101010101" pitchFamily="49" charset="-122"/>
              </a:rPr>
              <a:t>20</a:t>
            </a:r>
            <a:r>
              <a:rPr lang="zh-CN" altLang="en-US" sz="1600" dirty="0">
                <a:latin typeface="楷体" panose="02010609060101010101" pitchFamily="49" charset="-122"/>
                <a:ea typeface="楷体" panose="02010609060101010101" pitchFamily="49" charset="-122"/>
              </a:rPr>
              <a:t>中有色金属，机械设备，房地产居多。</a:t>
            </a:r>
          </a:p>
        </p:txBody>
      </p:sp>
      <p:sp>
        <p:nvSpPr>
          <p:cNvPr id="8" name="文本框 7"/>
          <p:cNvSpPr txBox="1"/>
          <p:nvPr/>
        </p:nvSpPr>
        <p:spPr>
          <a:xfrm>
            <a:off x="395536" y="116632"/>
            <a:ext cx="4515980" cy="523220"/>
          </a:xfrm>
          <a:prstGeom prst="rect">
            <a:avLst/>
          </a:prstGeom>
          <a:noFill/>
        </p:spPr>
        <p:txBody>
          <a:bodyPr wrap="non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1.4 </a:t>
            </a:r>
            <a:r>
              <a:rPr lang="zh-CN" altLang="en-US" sz="2800" b="1" dirty="0" smtClean="0">
                <a:solidFill>
                  <a:srgbClr val="FFFF00"/>
                </a:solidFill>
                <a:latin typeface="楷体" panose="02010609060101010101" pitchFamily="49" charset="-122"/>
                <a:ea typeface="楷体" panose="02010609060101010101" pitchFamily="49" charset="-122"/>
              </a:rPr>
              <a:t>市场表现：领涨领跌股</a:t>
            </a:r>
            <a:endParaRPr lang="zh-CN" altLang="en-US" sz="2800" b="1" i="1" dirty="0">
              <a:solidFill>
                <a:srgbClr val="FFFF00"/>
              </a:solidFill>
              <a:latin typeface="楷体" panose="02010609060101010101" pitchFamily="49" charset="-122"/>
              <a:ea typeface="楷体" panose="02010609060101010101" pitchFamily="49" charset="-122"/>
            </a:endParaRPr>
          </a:p>
        </p:txBody>
      </p:sp>
      <p:graphicFrame>
        <p:nvGraphicFramePr>
          <p:cNvPr id="2" name="表格 1"/>
          <p:cNvGraphicFramePr>
            <a:graphicFrameLocks noGrp="1"/>
          </p:cNvGraphicFramePr>
          <p:nvPr>
            <p:extLst>
              <p:ext uri="{D42A27DB-BD31-4B8C-83A1-F6EECF244321}">
                <p14:modId xmlns:p14="http://schemas.microsoft.com/office/powerpoint/2010/main" xmlns="" val="1058360042"/>
              </p:ext>
            </p:extLst>
          </p:nvPr>
        </p:nvGraphicFramePr>
        <p:xfrm>
          <a:off x="251520" y="1988840"/>
          <a:ext cx="8856984" cy="4259570"/>
        </p:xfrm>
        <a:graphic>
          <a:graphicData uri="http://schemas.openxmlformats.org/drawingml/2006/table">
            <a:tbl>
              <a:tblPr/>
              <a:tblGrid>
                <a:gridCol w="974163"/>
                <a:gridCol w="834998"/>
                <a:gridCol w="950970"/>
                <a:gridCol w="1344325"/>
                <a:gridCol w="144016"/>
                <a:gridCol w="1167414"/>
                <a:gridCol w="834998"/>
                <a:gridCol w="1021924"/>
                <a:gridCol w="1584176"/>
              </a:tblGrid>
              <a:tr h="247650">
                <a:tc gridSpan="4">
                  <a:txBody>
                    <a:bodyPr/>
                    <a:lstStyle/>
                    <a:p>
                      <a:pPr algn="ctr" fontAlgn="ctr"/>
                      <a:r>
                        <a:rPr lang="zh-CN" altLang="en-US" sz="1400" b="0" i="0" u="none" strike="noStrike" dirty="0">
                          <a:solidFill>
                            <a:srgbClr val="000000"/>
                          </a:solidFill>
                          <a:effectLst/>
                          <a:latin typeface="楷体" panose="02010609060101010101" pitchFamily="49" charset="-122"/>
                          <a:ea typeface="楷体" panose="02010609060101010101" pitchFamily="49" charset="-122"/>
                        </a:rPr>
                        <a:t>涨幅</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前</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20</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4">
                  <a:txBody>
                    <a:bodyPr/>
                    <a:lstStyle/>
                    <a:p>
                      <a:pPr algn="ctr" fontAlgn="ctr"/>
                      <a:r>
                        <a:rPr lang="zh-CN" altLang="en-US" sz="1400" b="0" i="0" u="none" strike="noStrike" dirty="0">
                          <a:solidFill>
                            <a:srgbClr val="000000"/>
                          </a:solidFill>
                          <a:effectLst/>
                          <a:latin typeface="楷体" panose="02010609060101010101" pitchFamily="49" charset="-122"/>
                          <a:ea typeface="楷体" panose="02010609060101010101" pitchFamily="49" charset="-122"/>
                        </a:rPr>
                        <a:t>跌幅</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前</a:t>
                      </a:r>
                      <a:r>
                        <a:rPr lang="en-US" altLang="zh-CN" sz="1400" b="0" i="0" u="none" strike="noStrike" dirty="0">
                          <a:solidFill>
                            <a:srgbClr val="000000"/>
                          </a:solidFill>
                          <a:effectLst/>
                          <a:latin typeface="楷体" panose="02010609060101010101" pitchFamily="49" charset="-122"/>
                          <a:ea typeface="楷体" panose="02010609060101010101" pitchFamily="49" charset="-122"/>
                        </a:rPr>
                        <a:t>20</a:t>
                      </a:r>
                      <a:r>
                        <a:rPr lang="zh-CN" altLang="en-US" sz="1400" b="0" i="0" u="none" strike="noStrike" dirty="0">
                          <a:solidFill>
                            <a:srgbClr val="000000"/>
                          </a:solidFill>
                          <a:effectLst/>
                          <a:latin typeface="楷体" panose="02010609060101010101" pitchFamily="49" charset="-122"/>
                          <a:ea typeface="楷体" panose="02010609060101010101" pitchFamily="49" charset="-122"/>
                        </a:rPr>
                        <a:t>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71450">
                <a:tc>
                  <a:txBody>
                    <a:bodyPr/>
                    <a:lstStyle/>
                    <a:p>
                      <a:pPr algn="ctr" fontAlgn="ctr"/>
                      <a:r>
                        <a:rPr lang="zh-CN" altLang="en-US" sz="1100" b="0" i="0" u="none" strike="noStrike" dirty="0">
                          <a:solidFill>
                            <a:srgbClr val="000000"/>
                          </a:solidFill>
                          <a:effectLst/>
                          <a:latin typeface="宋体"/>
                        </a:rPr>
                        <a:t>证券代码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证券简称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周涨跌幅</a:t>
                      </a:r>
                      <a:br>
                        <a:rPr lang="zh-CN" altLang="en-US" sz="1100" b="0" i="0" u="none" strike="noStrike">
                          <a:solidFill>
                            <a:srgbClr val="000000"/>
                          </a:solidFill>
                          <a:effectLst/>
                          <a:latin typeface="宋体"/>
                        </a:rPr>
                      </a:br>
                      <a:r>
                        <a:rPr lang="en-US" altLang="zh-CN" sz="1100" b="0" i="0" u="none" strike="noStrike">
                          <a:solidFill>
                            <a:srgbClr val="000000"/>
                          </a:solidFill>
                          <a:effectLst/>
                          <a:latin typeface="宋体"/>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申万行业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zh-CN" altLang="en-US" sz="1100" b="0" i="0" u="none" strike="noStrike" dirty="0">
                          <a:solidFill>
                            <a:srgbClr val="000000"/>
                          </a:solidFill>
                          <a:effectLst/>
                          <a:latin typeface="宋体"/>
                        </a:rPr>
                        <a:t>证券代码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证券简称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周涨跌幅</a:t>
                      </a:r>
                      <a:br>
                        <a:rPr lang="zh-CN" altLang="en-US" sz="1100" b="0" i="0" u="none" strike="noStrike">
                          <a:solidFill>
                            <a:srgbClr val="000000"/>
                          </a:solidFill>
                          <a:effectLst/>
                          <a:latin typeface="宋体"/>
                        </a:rPr>
                      </a:br>
                      <a:r>
                        <a:rPr lang="en-US" altLang="zh-CN" sz="1100" b="0" i="0" u="none" strike="noStrike">
                          <a:solidFill>
                            <a:srgbClr val="000000"/>
                          </a:solidFill>
                          <a:effectLst/>
                          <a:latin typeface="宋体"/>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100" b="0" i="0" u="none" strike="noStrike">
                          <a:solidFill>
                            <a:srgbClr val="000000"/>
                          </a:solidFill>
                          <a:effectLst/>
                          <a:latin typeface="宋体"/>
                        </a:rPr>
                        <a:t>申万行业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980">
                <a:tc>
                  <a:txBody>
                    <a:bodyPr/>
                    <a:lstStyle/>
                    <a:p>
                      <a:pPr algn="l" fontAlgn="t"/>
                      <a:r>
                        <a:rPr lang="en-GB" sz="1100" b="0" i="0" u="none" strike="noStrike" dirty="0">
                          <a:solidFill>
                            <a:srgbClr val="000000"/>
                          </a:solidFill>
                          <a:effectLst/>
                          <a:latin typeface="宋体"/>
                        </a:rPr>
                        <a:t>000627.SZ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天茂集团</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61.1973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dirty="0">
                          <a:solidFill>
                            <a:srgbClr val="000000"/>
                          </a:solidFill>
                          <a:effectLst/>
                          <a:latin typeface="宋体"/>
                        </a:rPr>
                        <a:t>002240.SZ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威华股份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-18.9927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轻工制造</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600288.SH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大恒科技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48.6320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电子</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601688.SH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华泰证券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-11.3530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300292.SZ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吴通通讯</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46.4558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通信</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600030.SH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中信证券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-11.2428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300242.SZ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明家科技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40.5031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电气设备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601788.SH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光大证券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-10.2071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GB" sz="1100" b="0" i="0" u="none" strike="noStrike">
                          <a:solidFill>
                            <a:srgbClr val="000000"/>
                          </a:solidFill>
                          <a:effectLst/>
                          <a:latin typeface="宋体"/>
                        </a:rPr>
                        <a:t>600716.SH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凤凰股份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35.7981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房地产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600864.SH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哈投股份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-9.2871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dirty="0">
                          <a:solidFill>
                            <a:srgbClr val="000000"/>
                          </a:solidFill>
                          <a:effectLst/>
                          <a:latin typeface="宋体"/>
                        </a:rPr>
                        <a:t>公用事业</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600986.SH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科达股份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33.1915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建筑装饰</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300059.SZ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东方财富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-8.9982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603788.SH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宁波高发</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33.1081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300033.SZ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同花顺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-8.9114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600241.SH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时代万恒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33.0918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商业贸易</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600091.SH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b="0" i="0" u="none" strike="noStrike">
                          <a:solidFill>
                            <a:srgbClr val="000000"/>
                          </a:solidFill>
                          <a:effectLst/>
                          <a:latin typeface="宋体"/>
                        </a:rPr>
                        <a:t>ST</a:t>
                      </a:r>
                      <a:r>
                        <a:rPr lang="zh-CN" altLang="en-US" sz="1100" b="0" i="0" u="none" strike="noStrike">
                          <a:solidFill>
                            <a:srgbClr val="000000"/>
                          </a:solidFill>
                          <a:effectLst/>
                          <a:latin typeface="宋体"/>
                        </a:rPr>
                        <a:t>明科</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-8.6751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GB" sz="1100" b="0" i="0" u="none" strike="noStrike">
                          <a:solidFill>
                            <a:srgbClr val="000000"/>
                          </a:solidFill>
                          <a:effectLst/>
                          <a:latin typeface="宋体"/>
                        </a:rPr>
                        <a:t>000150.SZ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宜华地产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32.1728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房地产</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600375.SH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华菱星马</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-8.6367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机械设备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300304.SZ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云意电气</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31.2796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汽车</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300288.SZ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朗玛信息</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US" altLang="zh-CN" sz="1100" b="0" i="0" u="none" strike="noStrike">
                          <a:solidFill>
                            <a:srgbClr val="000000"/>
                          </a:solidFill>
                          <a:effectLst/>
                          <a:latin typeface="宋体"/>
                        </a:rPr>
                        <a:t>-8.5980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zh-CN" altLang="en-US" sz="1100" b="0" i="0" u="none" strike="noStrike">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GB" sz="1100" b="0" i="0" u="none" strike="noStrike">
                          <a:solidFill>
                            <a:srgbClr val="000000"/>
                          </a:solidFill>
                          <a:effectLst/>
                          <a:latin typeface="宋体"/>
                        </a:rPr>
                        <a:t>002095.SZ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生意宝</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31.2068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传媒</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600109.SH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国金证券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-8.4344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002066.SZ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瑞泰科技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27.2727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建筑材料</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002673.SZ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西部证券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-8.3092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000547.SZ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闽福发</a:t>
                      </a:r>
                      <a:r>
                        <a:rPr lang="en-GB" sz="1100" b="0" i="0" u="none" strike="noStrike">
                          <a:solidFill>
                            <a:srgbClr val="000000"/>
                          </a:solidFill>
                          <a:effectLst/>
                          <a:latin typeface="宋体"/>
                        </a:rPr>
                        <a:t>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26.2115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通信</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601818.SH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光大银行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-8.2645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银行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002681.SZ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奋达科技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25.3063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家用电器</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600588.SH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用友软件</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-8.1823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300067.SZ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安诺其</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25.2101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002464.SZ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金利科技</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-8.0866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化工</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600415.SH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小商品城</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24.9150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商业贸易</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601166.SH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兴业银行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-7.9809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银行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GB" sz="1100" b="0" i="0" u="none" strike="noStrike">
                          <a:solidFill>
                            <a:srgbClr val="000000"/>
                          </a:solidFill>
                          <a:effectLst/>
                          <a:latin typeface="宋体"/>
                        </a:rPr>
                        <a:t>002103.SZ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广博股份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23.8468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轻工制造</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600578.SH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京能电力</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-7.8727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公用事业</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GB" sz="1100" b="0" i="0" u="none" strike="noStrike">
                          <a:solidFill>
                            <a:srgbClr val="000000"/>
                          </a:solidFill>
                          <a:effectLst/>
                          <a:latin typeface="宋体"/>
                        </a:rPr>
                        <a:t>300411.SZ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金盾股份</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23.4823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机械设备</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601998.SH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中信银行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-7.8680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银行</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450">
                <a:tc>
                  <a:txBody>
                    <a:bodyPr/>
                    <a:lstStyle/>
                    <a:p>
                      <a:pPr algn="l" fontAlgn="t"/>
                      <a:r>
                        <a:rPr lang="en-GB" sz="1100" b="0" i="0" u="none" strike="noStrike">
                          <a:solidFill>
                            <a:srgbClr val="000000"/>
                          </a:solidFill>
                          <a:effectLst/>
                          <a:latin typeface="宋体"/>
                        </a:rPr>
                        <a:t>300096.SZ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易联众</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23.0769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计算机</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000776.SZ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广发证券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-7.5944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1450">
                <a:tc>
                  <a:txBody>
                    <a:bodyPr/>
                    <a:lstStyle/>
                    <a:p>
                      <a:pPr algn="l" fontAlgn="t"/>
                      <a:r>
                        <a:rPr lang="en-GB" sz="1100" b="0" i="0" u="none" strike="noStrike">
                          <a:solidFill>
                            <a:srgbClr val="000000"/>
                          </a:solidFill>
                          <a:effectLst/>
                          <a:latin typeface="宋体"/>
                        </a:rPr>
                        <a:t>600071.SH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凤凰光学</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23.0463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电子</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zh-CN" altLang="en-US" sz="1100" b="0" i="0" u="none" strike="noStrike" dirty="0">
                        <a:solidFill>
                          <a:srgbClr val="000000"/>
                        </a:solidFill>
                        <a:effectLst/>
                        <a:latin typeface="宋体" panose="02010600030101010101" pitchFamily="2" charset="-122"/>
                        <a:ea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GB" sz="1100" b="0" i="0" u="none" strike="noStrike">
                          <a:solidFill>
                            <a:srgbClr val="000000"/>
                          </a:solidFill>
                          <a:effectLst/>
                          <a:latin typeface="宋体"/>
                        </a:rPr>
                        <a:t>600369.SH</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a:solidFill>
                            <a:srgbClr val="000000"/>
                          </a:solidFill>
                          <a:effectLst/>
                          <a:latin typeface="宋体"/>
                        </a:rPr>
                        <a:t>西南证券</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altLang="zh-CN" sz="1100" b="0" i="0" u="none" strike="noStrike">
                          <a:solidFill>
                            <a:srgbClr val="000000"/>
                          </a:solidFill>
                          <a:effectLst/>
                          <a:latin typeface="宋体"/>
                        </a:rPr>
                        <a:t>-7.5931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zh-CN" altLang="en-US" sz="1100" b="0" i="0" u="none" strike="noStrike" dirty="0">
                          <a:solidFill>
                            <a:srgbClr val="000000"/>
                          </a:solidFill>
                          <a:effectLst/>
                          <a:latin typeface="宋体"/>
                        </a:rPr>
                        <a:t>非银金融</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7</a:t>
            </a:fld>
            <a:endParaRPr lang="zh-CN" altLang="en-US"/>
          </a:p>
        </p:txBody>
      </p:sp>
      <p:sp>
        <p:nvSpPr>
          <p:cNvPr id="9" name="文本框 9"/>
          <p:cNvSpPr txBox="1"/>
          <p:nvPr/>
        </p:nvSpPr>
        <p:spPr>
          <a:xfrm>
            <a:off x="467544" y="116632"/>
            <a:ext cx="4515980" cy="523220"/>
          </a:xfrm>
          <a:prstGeom prst="rect">
            <a:avLst/>
          </a:prstGeom>
          <a:noFill/>
        </p:spPr>
        <p:txBody>
          <a:bodyPr wrap="none" rtlCol="0">
            <a:spAutoFit/>
          </a:bodyPr>
          <a:lstStyle/>
          <a:p>
            <a:r>
              <a:rPr lang="en-US" altLang="zh-CN" sz="2800" b="1" dirty="0">
                <a:solidFill>
                  <a:srgbClr val="FFFF00"/>
                </a:solidFill>
                <a:latin typeface="楷体" panose="02010609060101010101" pitchFamily="49" charset="-122"/>
                <a:ea typeface="楷体" panose="02010609060101010101" pitchFamily="49" charset="-122"/>
              </a:rPr>
              <a:t>2</a:t>
            </a:r>
            <a:r>
              <a:rPr lang="en-US" altLang="zh-CN" sz="2800" b="1" dirty="0" smtClean="0">
                <a:solidFill>
                  <a:srgbClr val="FFFF00"/>
                </a:solidFill>
                <a:latin typeface="楷体" panose="02010609060101010101" pitchFamily="49" charset="-122"/>
                <a:ea typeface="楷体" panose="02010609060101010101" pitchFamily="49" charset="-122"/>
              </a:rPr>
              <a:t>.1 </a:t>
            </a:r>
            <a:r>
              <a:rPr lang="zh-CN" altLang="en-US" sz="2800" b="1" dirty="0" smtClean="0">
                <a:solidFill>
                  <a:srgbClr val="FFFF00"/>
                </a:solidFill>
                <a:latin typeface="楷体" panose="02010609060101010101" pitchFamily="49" charset="-122"/>
                <a:ea typeface="楷体" panose="02010609060101010101" pitchFamily="49" charset="-122"/>
              </a:rPr>
              <a:t>基金仓位与净值走势图</a:t>
            </a:r>
            <a:endParaRPr lang="zh-CN" altLang="en-US" sz="2800" b="1" dirty="0">
              <a:solidFill>
                <a:srgbClr val="FFFF00"/>
              </a:solidFill>
              <a:latin typeface="楷体" panose="02010609060101010101" pitchFamily="49" charset="-122"/>
              <a:ea typeface="楷体" panose="02010609060101010101" pitchFamily="49" charset="-122"/>
            </a:endParaRPr>
          </a:p>
        </p:txBody>
      </p:sp>
      <p:graphicFrame>
        <p:nvGraphicFramePr>
          <p:cNvPr id="11" name="图表 3"/>
          <p:cNvGraphicFramePr>
            <a:graphicFrameLocks/>
          </p:cNvGraphicFramePr>
          <p:nvPr>
            <p:extLst>
              <p:ext uri="{D42A27DB-BD31-4B8C-83A1-F6EECF244321}">
                <p14:modId xmlns:p14="http://schemas.microsoft.com/office/powerpoint/2010/main" xmlns="" val="568651453"/>
              </p:ext>
            </p:extLst>
          </p:nvPr>
        </p:nvGraphicFramePr>
        <p:xfrm>
          <a:off x="-28972" y="764704"/>
          <a:ext cx="4312940" cy="28083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图表 2"/>
          <p:cNvGraphicFramePr>
            <a:graphicFrameLocks/>
          </p:cNvGraphicFramePr>
          <p:nvPr>
            <p:extLst>
              <p:ext uri="{D42A27DB-BD31-4B8C-83A1-F6EECF244321}">
                <p14:modId xmlns:p14="http://schemas.microsoft.com/office/powerpoint/2010/main" xmlns="" val="3556168083"/>
              </p:ext>
            </p:extLst>
          </p:nvPr>
        </p:nvGraphicFramePr>
        <p:xfrm>
          <a:off x="4427984" y="764704"/>
          <a:ext cx="4608512" cy="28083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图表 3"/>
          <p:cNvGraphicFramePr>
            <a:graphicFrameLocks/>
          </p:cNvGraphicFramePr>
          <p:nvPr>
            <p:extLst>
              <p:ext uri="{D42A27DB-BD31-4B8C-83A1-F6EECF244321}">
                <p14:modId xmlns:p14="http://schemas.microsoft.com/office/powerpoint/2010/main" xmlns="" val="1917517109"/>
              </p:ext>
            </p:extLst>
          </p:nvPr>
        </p:nvGraphicFramePr>
        <p:xfrm>
          <a:off x="34653" y="3573016"/>
          <a:ext cx="4321324" cy="273630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图表 5"/>
          <p:cNvGraphicFramePr>
            <a:graphicFrameLocks/>
          </p:cNvGraphicFramePr>
          <p:nvPr>
            <p:extLst>
              <p:ext uri="{D42A27DB-BD31-4B8C-83A1-F6EECF244321}">
                <p14:modId xmlns:p14="http://schemas.microsoft.com/office/powerpoint/2010/main" xmlns="" val="536935418"/>
              </p:ext>
            </p:extLst>
          </p:nvPr>
        </p:nvGraphicFramePr>
        <p:xfrm>
          <a:off x="4495800" y="3501008"/>
          <a:ext cx="46482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xmlns="" val="563447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3FF8A3D-5F6C-47EA-B332-4FED93DF0873}" type="slidenum">
              <a:rPr lang="zh-CN" altLang="en-US" smtClean="0"/>
              <a:pPr>
                <a:defRPr/>
              </a:pPr>
              <a:t>8</a:t>
            </a:fld>
            <a:endParaRPr lang="zh-CN" altLang="en-US"/>
          </a:p>
        </p:txBody>
      </p:sp>
      <p:sp>
        <p:nvSpPr>
          <p:cNvPr id="3" name="TextBox 2"/>
          <p:cNvSpPr txBox="1"/>
          <p:nvPr/>
        </p:nvSpPr>
        <p:spPr>
          <a:xfrm>
            <a:off x="142844" y="119698"/>
            <a:ext cx="6733412"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 </a:t>
            </a:r>
            <a:r>
              <a:rPr lang="zh-CN" altLang="en-US" sz="2800" b="1" dirty="0" smtClean="0">
                <a:solidFill>
                  <a:srgbClr val="FFFF00"/>
                </a:solidFill>
                <a:latin typeface="楷体" panose="02010609060101010101" pitchFamily="49" charset="-122"/>
                <a:ea typeface="楷体" panose="02010609060101010101" pitchFamily="49" charset="-122"/>
              </a:rPr>
              <a:t>近期市场分析：上周推荐板块回顾</a:t>
            </a:r>
          </a:p>
        </p:txBody>
      </p:sp>
      <p:sp>
        <p:nvSpPr>
          <p:cNvPr id="4" name="TextBox 3"/>
          <p:cNvSpPr txBox="1"/>
          <p:nvPr/>
        </p:nvSpPr>
        <p:spPr>
          <a:xfrm>
            <a:off x="142844" y="908720"/>
            <a:ext cx="8461604" cy="2123658"/>
          </a:xfrm>
          <a:prstGeom prst="rect">
            <a:avLst/>
          </a:prstGeom>
          <a:noFill/>
        </p:spPr>
        <p:txBody>
          <a:bodyPr wrap="square" rtlCol="0">
            <a:spAutoFit/>
          </a:bodyPr>
          <a:lstStyle/>
          <a:p>
            <a:r>
              <a:rPr lang="zh-CN" altLang="en-US" sz="2400" dirty="0" smtClean="0"/>
              <a:t>上周建</a:t>
            </a:r>
            <a:r>
              <a:rPr lang="zh-CN" altLang="en-US" sz="2400" dirty="0"/>
              <a:t>议：</a:t>
            </a:r>
            <a:endParaRPr lang="en-US" altLang="zh-CN" sz="2400" dirty="0"/>
          </a:p>
          <a:p>
            <a:r>
              <a:rPr lang="zh-CN" altLang="en-US" sz="2400" dirty="0" smtClean="0"/>
              <a:t>继</a:t>
            </a:r>
            <a:r>
              <a:rPr lang="zh-CN" altLang="en-US" sz="2400" dirty="0"/>
              <a:t>续</a:t>
            </a:r>
            <a:r>
              <a:rPr lang="zh-CN" altLang="en-US" sz="2400" dirty="0" smtClean="0"/>
              <a:t>推荐调味品，适当考虑电影</a:t>
            </a:r>
            <a:r>
              <a:rPr lang="zh-CN" altLang="en-US" sz="2400" dirty="0"/>
              <a:t>动画</a:t>
            </a:r>
            <a:r>
              <a:rPr lang="zh-CN" altLang="en-US" sz="2400" dirty="0" smtClean="0"/>
              <a:t>板块和农业板块。</a:t>
            </a:r>
            <a:endParaRPr lang="en-US" altLang="zh-CN" sz="2400" dirty="0"/>
          </a:p>
          <a:p>
            <a:endParaRPr lang="en-US" altLang="zh-CN" sz="2400" dirty="0"/>
          </a:p>
          <a:p>
            <a:r>
              <a:rPr lang="zh-CN" altLang="en-US" sz="2400" dirty="0" smtClean="0"/>
              <a:t>表现</a:t>
            </a:r>
            <a:r>
              <a:rPr lang="zh-CN" altLang="en-US" sz="2400" dirty="0"/>
              <a:t>分析</a:t>
            </a:r>
            <a:r>
              <a:rPr lang="en-US" altLang="zh-CN" sz="2400" dirty="0" smtClean="0"/>
              <a:t>:</a:t>
            </a:r>
          </a:p>
          <a:p>
            <a:endParaRPr lang="en-US" altLang="zh-CN" dirty="0"/>
          </a:p>
          <a:p>
            <a:endParaRPr lang="zh-CN" altLang="en-US" dirty="0"/>
          </a:p>
        </p:txBody>
      </p:sp>
      <p:graphicFrame>
        <p:nvGraphicFramePr>
          <p:cNvPr id="5" name="Table 4"/>
          <p:cNvGraphicFramePr>
            <a:graphicFrameLocks noGrp="1"/>
          </p:cNvGraphicFramePr>
          <p:nvPr>
            <p:extLst>
              <p:ext uri="{D42A27DB-BD31-4B8C-83A1-F6EECF244321}">
                <p14:modId xmlns:p14="http://schemas.microsoft.com/office/powerpoint/2010/main" xmlns="" val="1542586766"/>
              </p:ext>
            </p:extLst>
          </p:nvPr>
        </p:nvGraphicFramePr>
        <p:xfrm>
          <a:off x="269190" y="2636912"/>
          <a:ext cx="4104456" cy="3456972"/>
        </p:xfrm>
        <a:graphic>
          <a:graphicData uri="http://schemas.openxmlformats.org/drawingml/2006/table">
            <a:tbl>
              <a:tblPr firstRow="1" bandRow="1">
                <a:tableStyleId>{5C22544A-7EE6-4342-B048-85BDC9FD1C3A}</a:tableStyleId>
              </a:tblPr>
              <a:tblGrid>
                <a:gridCol w="1026114"/>
                <a:gridCol w="1026114"/>
                <a:gridCol w="1026114"/>
                <a:gridCol w="1026114"/>
              </a:tblGrid>
              <a:tr h="756084">
                <a:tc>
                  <a:txBody>
                    <a:bodyPr/>
                    <a:lstStyle/>
                    <a:p>
                      <a:pPr algn="ctr"/>
                      <a:endParaRPr lang="zh-CN" altLang="en-US" dirty="0"/>
                    </a:p>
                  </a:txBody>
                  <a:tcPr/>
                </a:tc>
                <a:tc>
                  <a:txBody>
                    <a:bodyPr/>
                    <a:lstStyle/>
                    <a:p>
                      <a:pPr algn="ctr"/>
                      <a:r>
                        <a:rPr lang="zh-CN" altLang="en-US" dirty="0" smtClean="0"/>
                        <a:t>调味品</a:t>
                      </a:r>
                      <a:endParaRPr lang="zh-CN" altLang="en-US" dirty="0"/>
                    </a:p>
                  </a:txBody>
                  <a:tcPr/>
                </a:tc>
                <a:tc>
                  <a:txBody>
                    <a:bodyPr/>
                    <a:lstStyle/>
                    <a:p>
                      <a:pPr algn="ctr"/>
                      <a:r>
                        <a:rPr lang="zh-CN" altLang="en-US" dirty="0" smtClean="0"/>
                        <a:t>电影动画</a:t>
                      </a:r>
                      <a:endParaRPr lang="zh-CN" altLang="en-US" dirty="0"/>
                    </a:p>
                  </a:txBody>
                  <a:tcPr/>
                </a:tc>
                <a:tc>
                  <a:txBody>
                    <a:bodyPr/>
                    <a:lstStyle/>
                    <a:p>
                      <a:pPr algn="ctr"/>
                      <a:r>
                        <a:rPr lang="zh-CN" altLang="en-US" dirty="0" smtClean="0"/>
                        <a:t>农业</a:t>
                      </a:r>
                      <a:endParaRPr lang="zh-CN" altLang="en-US" dirty="0"/>
                    </a:p>
                  </a:txBody>
                  <a:tcPr/>
                </a:tc>
              </a:tr>
              <a:tr h="756084">
                <a:tc>
                  <a:txBody>
                    <a:bodyPr/>
                    <a:lstStyle/>
                    <a:p>
                      <a:pPr algn="ctr"/>
                      <a:r>
                        <a:rPr lang="zh-CN" altLang="en-US" dirty="0" smtClean="0"/>
                        <a:t>上周涨幅</a:t>
                      </a:r>
                      <a:endParaRPr lang="zh-CN" altLang="en-US" dirty="0"/>
                    </a:p>
                  </a:txBody>
                  <a:tcPr/>
                </a:tc>
                <a:tc>
                  <a:txBody>
                    <a:bodyPr/>
                    <a:lstStyle/>
                    <a:p>
                      <a:pPr algn="ctr"/>
                      <a:r>
                        <a:rPr lang="en-US" altLang="zh-CN" dirty="0" smtClean="0"/>
                        <a:t>2.68%</a:t>
                      </a:r>
                      <a:endParaRPr lang="zh-CN" altLang="en-US" dirty="0"/>
                    </a:p>
                  </a:txBody>
                  <a:tcPr/>
                </a:tc>
                <a:tc>
                  <a:txBody>
                    <a:bodyPr/>
                    <a:lstStyle/>
                    <a:p>
                      <a:pPr algn="ctr"/>
                      <a:r>
                        <a:rPr lang="en-US" altLang="zh-CN" dirty="0" smtClean="0"/>
                        <a:t>3.55%</a:t>
                      </a:r>
                      <a:endParaRPr lang="zh-CN" altLang="en-US" dirty="0"/>
                    </a:p>
                  </a:txBody>
                  <a:tcPr/>
                </a:tc>
                <a:tc>
                  <a:txBody>
                    <a:bodyPr/>
                    <a:lstStyle/>
                    <a:p>
                      <a:pPr algn="ctr"/>
                      <a:r>
                        <a:rPr lang="en-US" altLang="zh-CN" dirty="0" smtClean="0"/>
                        <a:t>4%</a:t>
                      </a:r>
                      <a:endParaRPr lang="zh-CN" altLang="en-US" dirty="0"/>
                    </a:p>
                  </a:txBody>
                  <a:tcPr/>
                </a:tc>
              </a:tr>
              <a:tr h="756084">
                <a:tc>
                  <a:txBody>
                    <a:bodyPr/>
                    <a:lstStyle/>
                    <a:p>
                      <a:pPr algn="ctr"/>
                      <a:r>
                        <a:rPr lang="zh-CN" altLang="en-US" dirty="0" smtClean="0"/>
                        <a:t>自推荐涨幅</a:t>
                      </a:r>
                      <a:endParaRPr lang="zh-CN" altLang="en-US" dirty="0"/>
                    </a:p>
                  </a:txBody>
                  <a:tcPr/>
                </a:tc>
                <a:tc>
                  <a:txBody>
                    <a:bodyPr/>
                    <a:lstStyle/>
                    <a:p>
                      <a:pPr algn="ctr"/>
                      <a:r>
                        <a:rPr lang="en-US" altLang="zh-CN" dirty="0" smtClean="0"/>
                        <a:t>6.29%</a:t>
                      </a:r>
                      <a:endParaRPr lang="zh-CN" altLang="en-US" dirty="0"/>
                    </a:p>
                  </a:txBody>
                  <a:tcPr/>
                </a:tc>
                <a:tc>
                  <a:txBody>
                    <a:bodyPr/>
                    <a:lstStyle/>
                    <a:p>
                      <a:pPr algn="ctr"/>
                      <a:r>
                        <a:rPr lang="en-US" altLang="zh-CN" dirty="0" smtClean="0"/>
                        <a:t>7.86%</a:t>
                      </a:r>
                      <a:endParaRPr lang="zh-CN" altLang="en-US" dirty="0"/>
                    </a:p>
                  </a:txBody>
                  <a:tcPr/>
                </a:tc>
                <a:tc>
                  <a:txBody>
                    <a:bodyPr/>
                    <a:lstStyle/>
                    <a:p>
                      <a:pPr algn="ctr"/>
                      <a:r>
                        <a:rPr lang="en-US" altLang="zh-CN" dirty="0" smtClean="0"/>
                        <a:t>4%</a:t>
                      </a:r>
                      <a:endParaRPr lang="zh-CN" altLang="en-US" dirty="0"/>
                    </a:p>
                  </a:txBody>
                  <a:tcPr/>
                </a:tc>
              </a:tr>
              <a:tr h="756084">
                <a:tc>
                  <a:txBody>
                    <a:bodyPr/>
                    <a:lstStyle/>
                    <a:p>
                      <a:pPr algn="ctr"/>
                      <a:r>
                        <a:rPr lang="en-US" altLang="zh-CN" dirty="0" smtClean="0"/>
                        <a:t>10</a:t>
                      </a:r>
                      <a:r>
                        <a:rPr lang="zh-CN" altLang="en-US" dirty="0" smtClean="0"/>
                        <a:t>年中</a:t>
                      </a:r>
                      <a:r>
                        <a:rPr lang="en-US" altLang="zh-CN" dirty="0" smtClean="0"/>
                        <a:t>1</a:t>
                      </a:r>
                      <a:r>
                        <a:rPr lang="zh-CN" altLang="en-US" dirty="0" smtClean="0"/>
                        <a:t>月</a:t>
                      </a:r>
                      <a:r>
                        <a:rPr lang="en-US" altLang="zh-CN" dirty="0" smtClean="0"/>
                        <a:t>-2</a:t>
                      </a:r>
                      <a:r>
                        <a:rPr lang="zh-CN" altLang="en-US" dirty="0" smtClean="0"/>
                        <a:t>月平均涨幅</a:t>
                      </a:r>
                      <a:endParaRPr lang="zh-CN" altLang="en-US" dirty="0"/>
                    </a:p>
                  </a:txBody>
                  <a:tcPr/>
                </a:tc>
                <a:tc>
                  <a:txBody>
                    <a:bodyPr/>
                    <a:lstStyle/>
                    <a:p>
                      <a:pPr algn="ctr"/>
                      <a:r>
                        <a:rPr lang="en-US" altLang="zh-CN" dirty="0" smtClean="0"/>
                        <a:t>15.91%</a:t>
                      </a:r>
                      <a:endParaRPr lang="zh-CN" altLang="en-US" dirty="0"/>
                    </a:p>
                  </a:txBody>
                  <a:tcPr/>
                </a:tc>
                <a:tc>
                  <a:txBody>
                    <a:bodyPr/>
                    <a:lstStyle/>
                    <a:p>
                      <a:pPr algn="ctr"/>
                      <a:r>
                        <a:rPr lang="en-US" altLang="zh-CN" dirty="0" smtClean="0"/>
                        <a:t>11.66%</a:t>
                      </a:r>
                      <a:endParaRPr lang="zh-CN" altLang="en-US" dirty="0"/>
                    </a:p>
                  </a:txBody>
                  <a:tcPr/>
                </a:tc>
                <a:tc>
                  <a:txBody>
                    <a:bodyPr/>
                    <a:lstStyle/>
                    <a:p>
                      <a:pPr algn="ctr"/>
                      <a:r>
                        <a:rPr lang="en-US" altLang="zh-CN" dirty="0" smtClean="0"/>
                        <a:t>~9%</a:t>
                      </a:r>
                      <a:endParaRPr lang="zh-CN" altLang="en-US" dirty="0"/>
                    </a:p>
                  </a:txBody>
                  <a:tcPr/>
                </a:tc>
              </a:tr>
            </a:tbl>
          </a:graphicData>
        </a:graphic>
      </p:graphicFrame>
      <p:sp>
        <p:nvSpPr>
          <p:cNvPr id="8" name="TextBox 7"/>
          <p:cNvSpPr txBox="1"/>
          <p:nvPr/>
        </p:nvSpPr>
        <p:spPr>
          <a:xfrm>
            <a:off x="4572000" y="2663046"/>
            <a:ext cx="4896544" cy="369332"/>
          </a:xfrm>
          <a:prstGeom prst="rect">
            <a:avLst/>
          </a:prstGeom>
          <a:noFill/>
        </p:spPr>
        <p:txBody>
          <a:bodyPr wrap="square" rtlCol="0">
            <a:spAutoFit/>
          </a:bodyPr>
          <a:lstStyle/>
          <a:p>
            <a:r>
              <a:rPr lang="zh-CN" altLang="en-US" dirty="0" smtClean="0"/>
              <a:t>本周继续维持推荐这三个板块</a:t>
            </a:r>
            <a:endParaRPr lang="zh-CN" altLang="en-US" dirty="0"/>
          </a:p>
        </p:txBody>
      </p:sp>
    </p:spTree>
    <p:extLst>
      <p:ext uri="{BB962C8B-B14F-4D97-AF65-F5344CB8AC3E}">
        <p14:creationId xmlns:p14="http://schemas.microsoft.com/office/powerpoint/2010/main" xmlns="" val="74227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3FF8A3D-5F6C-47EA-B332-4FED93DF0873}" type="slidenum">
              <a:rPr lang="zh-CN" altLang="en-US" smtClean="0"/>
              <a:pPr>
                <a:defRPr/>
              </a:pPr>
              <a:t>9</a:t>
            </a:fld>
            <a:endParaRPr lang="zh-CN" altLang="en-US"/>
          </a:p>
        </p:txBody>
      </p:sp>
      <p:sp>
        <p:nvSpPr>
          <p:cNvPr id="3" name="TextBox 2"/>
          <p:cNvSpPr txBox="1"/>
          <p:nvPr/>
        </p:nvSpPr>
        <p:spPr>
          <a:xfrm>
            <a:off x="214852" y="108501"/>
            <a:ext cx="666140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 </a:t>
            </a:r>
            <a:r>
              <a:rPr lang="zh-CN" altLang="en-US" sz="2800" b="1" dirty="0" smtClean="0">
                <a:solidFill>
                  <a:srgbClr val="FFFF00"/>
                </a:solidFill>
                <a:latin typeface="楷体" panose="02010609060101010101" pitchFamily="49" charset="-122"/>
                <a:ea typeface="楷体" panose="02010609060101010101" pitchFamily="49" charset="-122"/>
              </a:rPr>
              <a:t>周小川</a:t>
            </a:r>
            <a:r>
              <a:rPr lang="en-US" altLang="zh-CN" sz="2800" b="1" dirty="0" smtClean="0">
                <a:solidFill>
                  <a:srgbClr val="FFFF00"/>
                </a:solidFill>
                <a:latin typeface="楷体" panose="02010609060101010101" pitchFamily="49" charset="-122"/>
                <a:ea typeface="楷体" panose="02010609060101010101" pitchFamily="49" charset="-122"/>
              </a:rPr>
              <a:t>2015</a:t>
            </a:r>
            <a:r>
              <a:rPr lang="zh-CN" altLang="en-US" sz="2800" b="1" dirty="0" smtClean="0">
                <a:solidFill>
                  <a:srgbClr val="FFFF00"/>
                </a:solidFill>
                <a:latin typeface="楷体" panose="02010609060101010101" pitchFamily="49" charset="-122"/>
                <a:ea typeface="楷体" panose="02010609060101010101" pitchFamily="49" charset="-122"/>
              </a:rPr>
              <a:t>达沃斯发言</a:t>
            </a:r>
            <a:endParaRPr lang="zh-CN" altLang="en-US" dirty="0">
              <a:latin typeface="楷体" panose="02010609060101010101" pitchFamily="49" charset="-122"/>
              <a:ea typeface="楷体" panose="02010609060101010101" pitchFamily="49" charset="-122"/>
            </a:endParaRPr>
          </a:p>
        </p:txBody>
      </p:sp>
      <p:sp>
        <p:nvSpPr>
          <p:cNvPr id="7" name="TextBox 6"/>
          <p:cNvSpPr txBox="1"/>
          <p:nvPr/>
        </p:nvSpPr>
        <p:spPr>
          <a:xfrm>
            <a:off x="0" y="908720"/>
            <a:ext cx="8964488" cy="5078313"/>
          </a:xfrm>
          <a:prstGeom prst="rect">
            <a:avLst/>
          </a:prstGeom>
          <a:noFill/>
        </p:spPr>
        <p:txBody>
          <a:bodyPr wrap="square" rtlCol="0">
            <a:spAutoFit/>
          </a:bodyPr>
          <a:lstStyle/>
          <a:p>
            <a:r>
              <a:rPr lang="zh-CN" altLang="en-US" dirty="0" smtClean="0"/>
              <a:t>“央</a:t>
            </a:r>
            <a:r>
              <a:rPr lang="zh-CN" altLang="en-US" dirty="0"/>
              <a:t>行希望货币政策保持稳定，而</a:t>
            </a:r>
            <a:r>
              <a:rPr lang="zh-CN" altLang="en-US" b="1" dirty="0"/>
              <a:t>不追求经济中有过多流动性</a:t>
            </a:r>
            <a:r>
              <a:rPr lang="zh-CN" altLang="en-US" dirty="0" smtClean="0"/>
              <a:t>。”</a:t>
            </a:r>
            <a:endParaRPr lang="en-US" altLang="zh-CN" dirty="0" smtClean="0"/>
          </a:p>
          <a:p>
            <a:endParaRPr lang="en-US" altLang="zh-CN" dirty="0" smtClean="0"/>
          </a:p>
          <a:p>
            <a:endParaRPr lang="en-US" altLang="zh-CN" dirty="0" smtClean="0"/>
          </a:p>
          <a:p>
            <a:r>
              <a:rPr lang="en-US" altLang="zh-CN" dirty="0" smtClean="0"/>
              <a:t>“</a:t>
            </a:r>
            <a:r>
              <a:rPr lang="zh-CN" altLang="en-US" dirty="0" smtClean="0"/>
              <a:t>货</a:t>
            </a:r>
            <a:r>
              <a:rPr lang="zh-CN" altLang="en-US" dirty="0"/>
              <a:t>币政策是总量政策，而房地产调控属结构性政策。通常</a:t>
            </a:r>
            <a:r>
              <a:rPr lang="zh-CN" altLang="en-US" b="1" dirty="0"/>
              <a:t>总量政策不针对结构性问题调控</a:t>
            </a:r>
            <a:r>
              <a:rPr lang="zh-CN" altLang="en-US" dirty="0"/>
              <a:t>，</a:t>
            </a:r>
            <a:r>
              <a:rPr lang="zh-CN" altLang="en-US" b="1" dirty="0"/>
              <a:t>但如果房地产市场出现大幅波动，出台一些措施，比如说调节贷款与价值比率</a:t>
            </a:r>
            <a:r>
              <a:rPr lang="zh-CN" altLang="en-US" dirty="0" smtClean="0"/>
              <a:t>。</a:t>
            </a:r>
            <a:r>
              <a:rPr lang="en-US" altLang="zh-CN" dirty="0" smtClean="0"/>
              <a:t>”</a:t>
            </a:r>
          </a:p>
          <a:p>
            <a:endParaRPr lang="en-US" altLang="zh-CN" b="1" dirty="0" smtClean="0"/>
          </a:p>
          <a:p>
            <a:endParaRPr lang="en-US" altLang="zh-CN" b="1" dirty="0"/>
          </a:p>
          <a:p>
            <a:r>
              <a:rPr lang="zh-CN" altLang="en-US" dirty="0" smtClean="0"/>
              <a:t>“三</a:t>
            </a:r>
            <a:r>
              <a:rPr lang="zh-CN" altLang="en-US" dirty="0"/>
              <a:t>月份即将召开的全国人民代表大会将会讨论</a:t>
            </a:r>
            <a:r>
              <a:rPr lang="en-US" altLang="zh-CN" dirty="0"/>
              <a:t>GDP</a:t>
            </a:r>
            <a:r>
              <a:rPr lang="zh-CN" altLang="en-US" dirty="0"/>
              <a:t>增速、通胀以及其他一些目标。</a:t>
            </a:r>
            <a:r>
              <a:rPr lang="zh-CN" altLang="en-US" b="1" dirty="0"/>
              <a:t>央行有信心地认为，中国经济仍然是非常稳定的，还会保持较高的增速。</a:t>
            </a:r>
            <a:r>
              <a:rPr lang="zh-CN" altLang="en-US" dirty="0"/>
              <a:t>同时，我们更加强调结构性改革。总体而言我仍然很</a:t>
            </a:r>
            <a:r>
              <a:rPr lang="zh-CN" altLang="en-US" b="1" dirty="0"/>
              <a:t>乐观</a:t>
            </a:r>
            <a:r>
              <a:rPr lang="zh-CN" altLang="en-US" dirty="0" smtClean="0"/>
              <a:t>。”</a:t>
            </a:r>
            <a:endParaRPr lang="en-US" altLang="zh-CN" dirty="0" smtClean="0"/>
          </a:p>
          <a:p>
            <a:endParaRPr lang="en-US" altLang="zh-CN" dirty="0"/>
          </a:p>
          <a:p>
            <a:endParaRPr lang="en-US" altLang="zh-CN" dirty="0" smtClean="0"/>
          </a:p>
          <a:p>
            <a:r>
              <a:rPr lang="zh-CN" altLang="en-US" dirty="0" smtClean="0"/>
              <a:t>“</a:t>
            </a:r>
            <a:r>
              <a:rPr lang="zh-CN" altLang="en-US" dirty="0"/>
              <a:t>中国也在使用</a:t>
            </a:r>
            <a:r>
              <a:rPr lang="zh-CN" altLang="en-US" b="1" dirty="0"/>
              <a:t>“新常态”</a:t>
            </a:r>
            <a:r>
              <a:rPr lang="zh-CN" altLang="en-US" dirty="0"/>
              <a:t>这个词，当中国发现过去的发展模式变得越来越不可持续、环境变得不友好，人们意识到必须做出改变。</a:t>
            </a:r>
            <a:r>
              <a:rPr lang="zh-CN" altLang="en-US" b="1" dirty="0" smtClean="0"/>
              <a:t>如</a:t>
            </a:r>
            <a:r>
              <a:rPr lang="zh-CN" altLang="en-US" b="1" dirty="0"/>
              <a:t>果中国经济增速更慢，但更可持续，我认为这是一个好消息，这也是新常态的一个元素。</a:t>
            </a:r>
            <a:r>
              <a:rPr lang="zh-CN" altLang="en-US" dirty="0"/>
              <a:t>另一方面，如果政府追求过快的增速，一定程度上会延迟结构改革。我认为现在越来越多人更关注改革，希望以更低的增长率换更大力度的结构性改革</a:t>
            </a:r>
            <a:r>
              <a:rPr lang="zh-CN" altLang="en-US" dirty="0" smtClean="0"/>
              <a:t>。”</a:t>
            </a:r>
            <a:endParaRPr lang="en-US" altLang="zh-CN" dirty="0"/>
          </a:p>
          <a:p>
            <a:endParaRPr lang="zh-CN" altLang="en-US" dirty="0"/>
          </a:p>
        </p:txBody>
      </p:sp>
    </p:spTree>
    <p:extLst>
      <p:ext uri="{BB962C8B-B14F-4D97-AF65-F5344CB8AC3E}">
        <p14:creationId xmlns:p14="http://schemas.microsoft.com/office/powerpoint/2010/main" xmlns="" val="63737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沃胜资产管理[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沃胜资产管理[1]</Template>
  <TotalTime>9840</TotalTime>
  <Words>1473</Words>
  <Application>Microsoft Office PowerPoint</Application>
  <PresentationFormat>全屏显示(4:3)</PresentationFormat>
  <Paragraphs>297</Paragraphs>
  <Slides>11</Slides>
  <Notes>6</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沃胜资产管理[1]</vt:lpstr>
      <vt:lpstr>沃胜资产管理</vt:lpstr>
      <vt:lpstr>幻灯片 2</vt:lpstr>
      <vt:lpstr>幻灯片 3</vt:lpstr>
      <vt:lpstr>幻灯片 4</vt:lpstr>
      <vt:lpstr>幻灯片 5</vt:lpstr>
      <vt:lpstr>幻灯片 6</vt:lpstr>
      <vt:lpstr>幻灯片 7</vt:lpstr>
      <vt:lpstr>幻灯片 8</vt:lpstr>
      <vt:lpstr>幻灯片 9</vt:lpstr>
      <vt:lpstr>幻灯片 10</vt:lpstr>
      <vt:lpstr>谢     谢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沃胜资产管理</dc:title>
  <dc:creator>snoy</dc:creator>
  <cp:lastModifiedBy>user</cp:lastModifiedBy>
  <cp:revision>914</cp:revision>
  <dcterms:created xsi:type="dcterms:W3CDTF">2011-05-02T03:10:03Z</dcterms:created>
  <dcterms:modified xsi:type="dcterms:W3CDTF">2015-01-26T05:49:53Z</dcterms:modified>
</cp:coreProperties>
</file>