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7" r:id="rId3"/>
    <p:sldId id="279" r:id="rId4"/>
    <p:sldId id="315" r:id="rId5"/>
    <p:sldId id="316" r:id="rId6"/>
    <p:sldId id="317" r:id="rId7"/>
    <p:sldId id="276" r:id="rId8"/>
    <p:sldId id="295" r:id="rId9"/>
    <p:sldId id="318" r:id="rId10"/>
    <p:sldId id="319" r:id="rId11"/>
    <p:sldId id="322" r:id="rId12"/>
    <p:sldId id="323" r:id="rId13"/>
    <p:sldId id="324" r:id="rId14"/>
    <p:sldId id="325" r:id="rId15"/>
    <p:sldId id="258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默认节" id="{B3977229-2FA0-4791-BC57-3BC05569A226}">
          <p14:sldIdLst>
            <p14:sldId id="256"/>
            <p14:sldId id="285"/>
            <p14:sldId id="326"/>
          </p14:sldIdLst>
        </p14:section>
        <p14:section name="无标题节" id="{2D9CBB03-6046-42C2-8048-C3B7FE469D9A}">
          <p14:sldIdLst/>
        </p14:section>
        <p14:section name="无标题节" id="{14972B7C-ADAD-4DB1-AA7B-5D559B3E829C}">
          <p14:sldIdLst>
            <p14:sldId id="287"/>
            <p14:sldId id="279"/>
            <p14:sldId id="315"/>
            <p14:sldId id="316"/>
            <p14:sldId id="317"/>
            <p14:sldId id="276"/>
            <p14:sldId id="327"/>
            <p14:sldId id="304"/>
            <p14:sldId id="313"/>
            <p14:sldId id="309"/>
            <p14:sldId id="306"/>
            <p14:sldId id="308"/>
            <p14:sldId id="295"/>
            <p14:sldId id="328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9"/>
            <p14:sldId id="330"/>
            <p14:sldId id="25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吴璠" initials="吴璠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82014" autoAdjust="0"/>
  </p:normalViewPr>
  <p:slideViewPr>
    <p:cSldViewPr>
      <p:cViewPr>
        <p:scale>
          <a:sx n="60" d="100"/>
          <a:sy n="60" d="100"/>
        </p:scale>
        <p:origin x="-168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esktop\Work\&#20844;&#21496;&#25991;&#20214;\&#24037;&#20316;&#35745;&#21010;\&#27779;&#32988;&#21608;&#25253;\2015&#24180;01&#24180;12&#26085;\&#21608;&#24230;&#23439;&#35266;&#25968;&#25454;&#32479;&#35745;&#27169;&#2649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6495;&#22359;&#25968;&#25454;&#27983;&#35272;&#2212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esktop\Work\&#20844;&#21496;&#25991;&#20214;\&#24037;&#20316;&#35745;&#21010;\&#27779;&#32988;&#21608;&#25253;\2015&#24180;01&#24180;12&#26085;\SW&#26495;&#22359;&#28072;&#36300;&#24133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dministrator\Desktop\Work\&#20844;&#21496;&#25991;&#20214;\&#24037;&#20316;&#35745;&#21010;\&#27779;&#32988;&#21608;&#25253;\2015&#24180;01&#24180;12&#26085;\CPI&#24403;&#26376;&#21516;&#27604;(&#26376;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>
        <c:manualLayout>
          <c:layoutTarget val="inner"/>
          <c:xMode val="edge"/>
          <c:yMode val="edge"/>
          <c:x val="0.12562115325104012"/>
          <c:y val="0.12930191017789444"/>
          <c:w val="0.73788407699038661"/>
          <c:h val="0.73979148439779596"/>
        </c:manualLayout>
      </c:layout>
      <c:barChart>
        <c:barDir val="col"/>
        <c:grouping val="clustered"/>
        <c:ser>
          <c:idx val="0"/>
          <c:order val="0"/>
          <c:tx>
            <c:strRef>
              <c:f>国内与香港市场!$C$1</c:f>
              <c:strCache>
                <c:ptCount val="1"/>
                <c:pt idx="0">
                  <c:v>涨跌幅</c:v>
                </c:pt>
              </c:strCache>
            </c:strRef>
          </c:tx>
          <c:spPr>
            <a:solidFill>
              <a:srgbClr val="FF0000"/>
            </a:solidFill>
            <a:ln w="12700"/>
          </c:spPr>
          <c:cat>
            <c:strRef>
              <c:f>国内与香港市场!$B$2:$B$10</c:f>
              <c:strCache>
                <c:ptCount val="9"/>
                <c:pt idx="0">
                  <c:v>创业板指</c:v>
                </c:pt>
                <c:pt idx="1">
                  <c:v>中小板指</c:v>
                </c:pt>
                <c:pt idx="2">
                  <c:v>深证成指</c:v>
                </c:pt>
                <c:pt idx="3">
                  <c:v>上证综指</c:v>
                </c:pt>
                <c:pt idx="4">
                  <c:v>红筹指数</c:v>
                </c:pt>
                <c:pt idx="5">
                  <c:v>沪深300指数</c:v>
                </c:pt>
                <c:pt idx="6">
                  <c:v>恒生指数</c:v>
                </c:pt>
                <c:pt idx="7">
                  <c:v>上证50指数</c:v>
                </c:pt>
                <c:pt idx="8">
                  <c:v>国企指数</c:v>
                </c:pt>
              </c:strCache>
            </c:strRef>
          </c:cat>
          <c:val>
            <c:numRef>
              <c:f>国内与香港市场!$C$2:$C$10</c:f>
              <c:numCache>
                <c:formatCode>#,##0.00_ </c:formatCode>
                <c:ptCount val="9"/>
                <c:pt idx="0">
                  <c:v>5.5358739580530614</c:v>
                </c:pt>
                <c:pt idx="1">
                  <c:v>3.7691412001521272</c:v>
                </c:pt>
                <c:pt idx="2">
                  <c:v>2.8156930277420278</c:v>
                </c:pt>
                <c:pt idx="3">
                  <c:v>1.5684719061594077</c:v>
                </c:pt>
                <c:pt idx="4">
                  <c:v>1.464865484612865</c:v>
                </c:pt>
                <c:pt idx="5">
                  <c:v>0.36839521125844332</c:v>
                </c:pt>
                <c:pt idx="6">
                  <c:v>0.26041775820255797</c:v>
                </c:pt>
                <c:pt idx="7">
                  <c:v>-0.48606137280187151</c:v>
                </c:pt>
                <c:pt idx="8">
                  <c:v>-1.340182191607431</c:v>
                </c:pt>
              </c:numCache>
            </c:numRef>
          </c:val>
        </c:ser>
        <c:dLbls/>
        <c:gapWidth val="226"/>
        <c:overlap val="-100"/>
        <c:axId val="62719488"/>
        <c:axId val="62721024"/>
      </c:barChart>
      <c:barChart>
        <c:barDir val="col"/>
        <c:grouping val="clustered"/>
        <c:ser>
          <c:idx val="2"/>
          <c:order val="1"/>
          <c:tx>
            <c:v>a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3"/>
          <c:order val="2"/>
          <c:tx>
            <c:v>b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4"/>
          <c:order val="3"/>
          <c:tx>
            <c:v>c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4"/>
          <c:tx>
            <c:v>成交额变化</c:v>
          </c:tx>
          <c:spPr>
            <a:solidFill>
              <a:schemeClr val="accent1">
                <a:alpha val="50000"/>
              </a:schemeClr>
            </a:solidFill>
            <a:ln w="9525" cmpd="sng">
              <a:solidFill>
                <a:srgbClr val="00B0F0"/>
              </a:solidFill>
            </a:ln>
          </c:spPr>
          <c:cat>
            <c:strRef>
              <c:f>国内与香港市场!$B$2:$B$10</c:f>
              <c:strCache>
                <c:ptCount val="9"/>
                <c:pt idx="0">
                  <c:v>创业板指</c:v>
                </c:pt>
                <c:pt idx="1">
                  <c:v>中小板指</c:v>
                </c:pt>
                <c:pt idx="2">
                  <c:v>深证成指</c:v>
                </c:pt>
                <c:pt idx="3">
                  <c:v>上证综指</c:v>
                </c:pt>
                <c:pt idx="4">
                  <c:v>红筹指数</c:v>
                </c:pt>
                <c:pt idx="5">
                  <c:v>沪深300指数</c:v>
                </c:pt>
                <c:pt idx="6">
                  <c:v>恒生指数</c:v>
                </c:pt>
                <c:pt idx="7">
                  <c:v>上证50指数</c:v>
                </c:pt>
                <c:pt idx="8">
                  <c:v>国企指数</c:v>
                </c:pt>
              </c:strCache>
            </c:strRef>
          </c:cat>
          <c:val>
            <c:numRef>
              <c:f>国内与香港市场!$F$2:$F$10</c:f>
              <c:numCache>
                <c:formatCode>0.00%</c:formatCode>
                <c:ptCount val="9"/>
                <c:pt idx="0">
                  <c:v>1.1608372301733656</c:v>
                </c:pt>
                <c:pt idx="1">
                  <c:v>0.91286409828034276</c:v>
                </c:pt>
                <c:pt idx="2">
                  <c:v>0.86945363376551421</c:v>
                </c:pt>
                <c:pt idx="3">
                  <c:v>0.66711644790627433</c:v>
                </c:pt>
                <c:pt idx="4">
                  <c:v>0.9395365260091979</c:v>
                </c:pt>
                <c:pt idx="5">
                  <c:v>0.69041243055902912</c:v>
                </c:pt>
                <c:pt idx="6">
                  <c:v>1.0680954746094107</c:v>
                </c:pt>
                <c:pt idx="7">
                  <c:v>0.57661494889287412</c:v>
                </c:pt>
                <c:pt idx="8">
                  <c:v>0.54360727175596801</c:v>
                </c:pt>
              </c:numCache>
            </c:numRef>
          </c:val>
        </c:ser>
        <c:dLbls/>
        <c:axId val="62753408"/>
        <c:axId val="62751872"/>
      </c:barChart>
      <c:catAx>
        <c:axId val="62719488"/>
        <c:scaling>
          <c:orientation val="minMax"/>
        </c:scaling>
        <c:axPos val="b"/>
        <c:numFmt formatCode="General" sourceLinked="0"/>
        <c:tickLblPos val="nextTo"/>
        <c:crossAx val="62721024"/>
        <c:crosses val="autoZero"/>
        <c:auto val="1"/>
        <c:lblAlgn val="ctr"/>
        <c:lblOffset val="1000"/>
      </c:catAx>
      <c:valAx>
        <c:axId val="62721024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altLang="zh-CN"/>
                  <a:t>%</a:t>
                </a:r>
                <a:endParaRPr lang="zh-CN" altLang="en-US"/>
              </a:p>
            </c:rich>
          </c:tx>
          <c:layout>
            <c:manualLayout>
              <c:xMode val="edge"/>
              <c:yMode val="edge"/>
              <c:x val="5.4026792184029532E-2"/>
              <c:y val="3.2024484485473202E-2"/>
            </c:manualLayout>
          </c:layout>
        </c:title>
        <c:numFmt formatCode="#,##0_ " sourceLinked="0"/>
        <c:tickLblPos val="nextTo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zh-CN"/>
          </a:p>
        </c:txPr>
        <c:crossAx val="62719488"/>
        <c:crosses val="autoZero"/>
        <c:crossBetween val="between"/>
      </c:valAx>
      <c:valAx>
        <c:axId val="62751872"/>
        <c:scaling>
          <c:orientation val="minMax"/>
        </c:scaling>
        <c:axPos val="r"/>
        <c:numFmt formatCode="0%" sourceLinked="0"/>
        <c:tickLblPos val="nextTo"/>
        <c:crossAx val="62753408"/>
        <c:crosses val="max"/>
        <c:crossBetween val="between"/>
      </c:valAx>
      <c:catAx>
        <c:axId val="62753408"/>
        <c:scaling>
          <c:orientation val="minMax"/>
        </c:scaling>
        <c:delete val="1"/>
        <c:axPos val="b"/>
        <c:numFmt formatCode="General" sourceLinked="1"/>
        <c:tickLblPos val="none"/>
        <c:crossAx val="62751872"/>
        <c:crosses val="autoZero"/>
        <c:auto val="1"/>
        <c:lblAlgn val="ctr"/>
        <c:lblOffset val="100"/>
      </c:catAx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/>
      <c:barChart>
        <c:barDir val="col"/>
        <c:grouping val="clustered"/>
        <c:dLbls/>
        <c:axId val="62760832"/>
        <c:axId val="62762368"/>
      </c:barChart>
      <c:catAx>
        <c:axId val="62760832"/>
        <c:scaling>
          <c:orientation val="minMax"/>
        </c:scaling>
        <c:axPos val="b"/>
        <c:tickLblPos val="nextTo"/>
        <c:crossAx val="62762368"/>
        <c:crosses val="autoZero"/>
        <c:auto val="1"/>
        <c:lblAlgn val="ctr"/>
        <c:lblOffset val="100"/>
      </c:catAx>
      <c:valAx>
        <c:axId val="62762368"/>
        <c:scaling>
          <c:orientation val="minMax"/>
        </c:scaling>
        <c:axPos val="l"/>
        <c:majorGridlines/>
        <c:numFmt formatCode="###,###,###,##0.00" sourceLinked="1"/>
        <c:tickLblPos val="nextTo"/>
        <c:crossAx val="62760832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tx>
        <c:rich>
          <a:bodyPr/>
          <a:lstStyle/>
          <a:p>
            <a:pPr>
              <a:defRPr/>
            </a:pPr>
            <a:r>
              <a:rPr lang="zh-CN" altLang="zh-CN" sz="1800" b="1" i="0" baseline="0">
                <a:effectLst/>
              </a:rPr>
              <a:t>申银板块涨跌幅</a:t>
            </a:r>
            <a:endParaRPr lang="zh-CN" altLang="zh-CN">
              <a:effectLst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涨跌幅</c:v>
          </c:tx>
          <c:cat>
            <c:strRef>
              <c:f>SW板块涨跌幅.xls!$A$2:$A$29</c:f>
              <c:strCache>
                <c:ptCount val="28"/>
                <c:pt idx="0">
                  <c:v>SW计算机</c:v>
                </c:pt>
                <c:pt idx="1">
                  <c:v>SW传媒</c:v>
                </c:pt>
                <c:pt idx="2">
                  <c:v>SW采掘</c:v>
                </c:pt>
                <c:pt idx="3">
                  <c:v>SW汽车</c:v>
                </c:pt>
                <c:pt idx="4">
                  <c:v>SW纺织服装</c:v>
                </c:pt>
                <c:pt idx="5">
                  <c:v>SW医药生物</c:v>
                </c:pt>
                <c:pt idx="6">
                  <c:v>SW农林牧渔</c:v>
                </c:pt>
                <c:pt idx="7">
                  <c:v>SW电子</c:v>
                </c:pt>
                <c:pt idx="8">
                  <c:v>SW食品饮料</c:v>
                </c:pt>
                <c:pt idx="9">
                  <c:v>SW有色金属</c:v>
                </c:pt>
                <c:pt idx="10">
                  <c:v>SW通信</c:v>
                </c:pt>
                <c:pt idx="11">
                  <c:v>SW轻工制造</c:v>
                </c:pt>
                <c:pt idx="12">
                  <c:v>SW家用电器</c:v>
                </c:pt>
                <c:pt idx="13">
                  <c:v>SW化工</c:v>
                </c:pt>
                <c:pt idx="14">
                  <c:v>SW电气设备</c:v>
                </c:pt>
                <c:pt idx="15">
                  <c:v>SW综合</c:v>
                </c:pt>
                <c:pt idx="16">
                  <c:v>SW休闲服务</c:v>
                </c:pt>
                <c:pt idx="17">
                  <c:v>SW国防军工</c:v>
                </c:pt>
                <c:pt idx="18">
                  <c:v>SW机械设备</c:v>
                </c:pt>
                <c:pt idx="19">
                  <c:v>SW交通运输</c:v>
                </c:pt>
                <c:pt idx="20">
                  <c:v>SW建筑材料</c:v>
                </c:pt>
                <c:pt idx="21">
                  <c:v>SW商业贸易</c:v>
                </c:pt>
                <c:pt idx="22">
                  <c:v>SW公用事业</c:v>
                </c:pt>
                <c:pt idx="23">
                  <c:v>SW钢铁</c:v>
                </c:pt>
                <c:pt idx="24">
                  <c:v>SW建筑装饰</c:v>
                </c:pt>
                <c:pt idx="25">
                  <c:v>SW房地产</c:v>
                </c:pt>
                <c:pt idx="26">
                  <c:v>SW非银金融</c:v>
                </c:pt>
                <c:pt idx="27">
                  <c:v>SW银行</c:v>
                </c:pt>
              </c:strCache>
            </c:strRef>
          </c:cat>
          <c:val>
            <c:numRef>
              <c:f>SW板块涨跌幅.xls!$B$2:$B$29</c:f>
              <c:numCache>
                <c:formatCode>###,###,###,##0.00</c:formatCode>
                <c:ptCount val="28"/>
                <c:pt idx="0">
                  <c:v>4.29</c:v>
                </c:pt>
                <c:pt idx="1">
                  <c:v>4.05</c:v>
                </c:pt>
                <c:pt idx="2">
                  <c:v>4</c:v>
                </c:pt>
                <c:pt idx="3">
                  <c:v>3.57</c:v>
                </c:pt>
                <c:pt idx="4">
                  <c:v>2.82</c:v>
                </c:pt>
                <c:pt idx="5">
                  <c:v>2.64</c:v>
                </c:pt>
                <c:pt idx="6">
                  <c:v>2.61</c:v>
                </c:pt>
                <c:pt idx="7">
                  <c:v>2.4</c:v>
                </c:pt>
                <c:pt idx="8">
                  <c:v>2.3099999999999996</c:v>
                </c:pt>
                <c:pt idx="9">
                  <c:v>2.3099999999999996</c:v>
                </c:pt>
                <c:pt idx="10">
                  <c:v>2.17</c:v>
                </c:pt>
                <c:pt idx="11">
                  <c:v>2.14</c:v>
                </c:pt>
                <c:pt idx="12">
                  <c:v>2.11</c:v>
                </c:pt>
                <c:pt idx="13">
                  <c:v>1.87</c:v>
                </c:pt>
                <c:pt idx="14">
                  <c:v>1.78</c:v>
                </c:pt>
                <c:pt idx="15">
                  <c:v>1.74</c:v>
                </c:pt>
                <c:pt idx="16">
                  <c:v>1.73</c:v>
                </c:pt>
                <c:pt idx="17">
                  <c:v>1.61</c:v>
                </c:pt>
                <c:pt idx="18">
                  <c:v>1.59</c:v>
                </c:pt>
                <c:pt idx="19">
                  <c:v>1.49</c:v>
                </c:pt>
                <c:pt idx="20">
                  <c:v>0.97000000000000008</c:v>
                </c:pt>
                <c:pt idx="21">
                  <c:v>0.28000000000000008</c:v>
                </c:pt>
                <c:pt idx="22">
                  <c:v>0.17</c:v>
                </c:pt>
                <c:pt idx="23">
                  <c:v>-0.49000000000000005</c:v>
                </c:pt>
                <c:pt idx="24">
                  <c:v>-0.64000000000000012</c:v>
                </c:pt>
                <c:pt idx="25">
                  <c:v>-1.22</c:v>
                </c:pt>
                <c:pt idx="26">
                  <c:v>-1.48</c:v>
                </c:pt>
                <c:pt idx="27">
                  <c:v>-3.08</c:v>
                </c:pt>
              </c:numCache>
            </c:numRef>
          </c:val>
        </c:ser>
        <c:dLbls/>
        <c:axId val="64900096"/>
        <c:axId val="64910080"/>
      </c:barChart>
      <c:catAx>
        <c:axId val="64900096"/>
        <c:scaling>
          <c:orientation val="minMax"/>
        </c:scaling>
        <c:axPos val="b"/>
        <c:majorTickMark val="none"/>
        <c:tickLblPos val="nextTo"/>
        <c:crossAx val="64910080"/>
        <c:crosses val="autoZero"/>
        <c:auto val="1"/>
        <c:lblAlgn val="ctr"/>
        <c:lblOffset val="100"/>
      </c:catAx>
      <c:valAx>
        <c:axId val="649100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CN" altLang="en-US"/>
                  <a:t>涨跌幅</a:t>
                </a:r>
                <a:endParaRPr lang="en-US" altLang="en-US"/>
              </a:p>
            </c:rich>
          </c:tx>
          <c:layout/>
        </c:title>
        <c:numFmt formatCode="###,###,###,##0.00" sourceLinked="1"/>
        <c:majorTickMark val="none"/>
        <c:tickLblPos val="nextTo"/>
        <c:crossAx val="649000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lineChart>
        <c:grouping val="standard"/>
        <c:ser>
          <c:idx val="0"/>
          <c:order val="0"/>
          <c:tx>
            <c:strRef>
              <c:f>Sheet1!$B$82</c:f>
              <c:strCache>
                <c:ptCount val="1"/>
                <c:pt idx="0">
                  <c:v>CPI:当月同比</c:v>
                </c:pt>
              </c:strCache>
            </c:strRef>
          </c:tx>
          <c:marker>
            <c:symbol val="none"/>
          </c:marker>
          <c:cat>
            <c:numRef>
              <c:f>Sheet1!$A$83:$A$301</c:f>
              <c:numCache>
                <c:formatCode>yyyy\-mm;@</c:formatCode>
                <c:ptCount val="219"/>
                <c:pt idx="0">
                  <c:v>35369</c:v>
                </c:pt>
                <c:pt idx="1">
                  <c:v>35399</c:v>
                </c:pt>
                <c:pt idx="2">
                  <c:v>35430</c:v>
                </c:pt>
                <c:pt idx="3">
                  <c:v>35461</c:v>
                </c:pt>
                <c:pt idx="4">
                  <c:v>35489</c:v>
                </c:pt>
                <c:pt idx="5">
                  <c:v>35520</c:v>
                </c:pt>
                <c:pt idx="6">
                  <c:v>35550</c:v>
                </c:pt>
                <c:pt idx="7">
                  <c:v>35581</c:v>
                </c:pt>
                <c:pt idx="8">
                  <c:v>35611</c:v>
                </c:pt>
                <c:pt idx="9">
                  <c:v>35642</c:v>
                </c:pt>
                <c:pt idx="10">
                  <c:v>35673</c:v>
                </c:pt>
                <c:pt idx="11">
                  <c:v>35703</c:v>
                </c:pt>
                <c:pt idx="12">
                  <c:v>35734</c:v>
                </c:pt>
                <c:pt idx="13">
                  <c:v>35764</c:v>
                </c:pt>
                <c:pt idx="14">
                  <c:v>35795</c:v>
                </c:pt>
                <c:pt idx="15">
                  <c:v>35826</c:v>
                </c:pt>
                <c:pt idx="16">
                  <c:v>35854</c:v>
                </c:pt>
                <c:pt idx="17">
                  <c:v>35885</c:v>
                </c:pt>
                <c:pt idx="18">
                  <c:v>35915</c:v>
                </c:pt>
                <c:pt idx="19">
                  <c:v>35946</c:v>
                </c:pt>
                <c:pt idx="20">
                  <c:v>35976</c:v>
                </c:pt>
                <c:pt idx="21">
                  <c:v>36007</c:v>
                </c:pt>
                <c:pt idx="22">
                  <c:v>36038</c:v>
                </c:pt>
                <c:pt idx="23">
                  <c:v>36068</c:v>
                </c:pt>
                <c:pt idx="24">
                  <c:v>36099</c:v>
                </c:pt>
                <c:pt idx="25">
                  <c:v>36129</c:v>
                </c:pt>
                <c:pt idx="26">
                  <c:v>36160</c:v>
                </c:pt>
                <c:pt idx="27">
                  <c:v>36191</c:v>
                </c:pt>
                <c:pt idx="28">
                  <c:v>36219</c:v>
                </c:pt>
                <c:pt idx="29">
                  <c:v>36250</c:v>
                </c:pt>
                <c:pt idx="30">
                  <c:v>36280</c:v>
                </c:pt>
                <c:pt idx="31">
                  <c:v>36311</c:v>
                </c:pt>
                <c:pt idx="32">
                  <c:v>36341</c:v>
                </c:pt>
                <c:pt idx="33">
                  <c:v>36372</c:v>
                </c:pt>
                <c:pt idx="34">
                  <c:v>36403</c:v>
                </c:pt>
                <c:pt idx="35">
                  <c:v>36433</c:v>
                </c:pt>
                <c:pt idx="36">
                  <c:v>36464</c:v>
                </c:pt>
                <c:pt idx="37">
                  <c:v>36494</c:v>
                </c:pt>
                <c:pt idx="38">
                  <c:v>36525</c:v>
                </c:pt>
                <c:pt idx="39">
                  <c:v>36556</c:v>
                </c:pt>
                <c:pt idx="40">
                  <c:v>36585</c:v>
                </c:pt>
                <c:pt idx="41">
                  <c:v>36616</c:v>
                </c:pt>
                <c:pt idx="42">
                  <c:v>36646</c:v>
                </c:pt>
                <c:pt idx="43">
                  <c:v>36677</c:v>
                </c:pt>
                <c:pt idx="44">
                  <c:v>36707</c:v>
                </c:pt>
                <c:pt idx="45">
                  <c:v>36738</c:v>
                </c:pt>
                <c:pt idx="46">
                  <c:v>36769</c:v>
                </c:pt>
                <c:pt idx="47">
                  <c:v>36799</c:v>
                </c:pt>
                <c:pt idx="48">
                  <c:v>36830</c:v>
                </c:pt>
                <c:pt idx="49">
                  <c:v>36860</c:v>
                </c:pt>
                <c:pt idx="50">
                  <c:v>36891</c:v>
                </c:pt>
                <c:pt idx="51">
                  <c:v>36922</c:v>
                </c:pt>
                <c:pt idx="52">
                  <c:v>36950</c:v>
                </c:pt>
                <c:pt idx="53">
                  <c:v>36981</c:v>
                </c:pt>
                <c:pt idx="54">
                  <c:v>37011</c:v>
                </c:pt>
                <c:pt idx="55">
                  <c:v>37042</c:v>
                </c:pt>
                <c:pt idx="56">
                  <c:v>37072</c:v>
                </c:pt>
                <c:pt idx="57">
                  <c:v>37103</c:v>
                </c:pt>
                <c:pt idx="58">
                  <c:v>37134</c:v>
                </c:pt>
                <c:pt idx="59">
                  <c:v>37164</c:v>
                </c:pt>
                <c:pt idx="60">
                  <c:v>37195</c:v>
                </c:pt>
                <c:pt idx="61">
                  <c:v>37225</c:v>
                </c:pt>
                <c:pt idx="62">
                  <c:v>37256</c:v>
                </c:pt>
                <c:pt idx="63">
                  <c:v>37287</c:v>
                </c:pt>
                <c:pt idx="64">
                  <c:v>37315</c:v>
                </c:pt>
                <c:pt idx="65">
                  <c:v>37346</c:v>
                </c:pt>
                <c:pt idx="66">
                  <c:v>37376</c:v>
                </c:pt>
                <c:pt idx="67">
                  <c:v>37407</c:v>
                </c:pt>
                <c:pt idx="68">
                  <c:v>37437</c:v>
                </c:pt>
                <c:pt idx="69">
                  <c:v>37468</c:v>
                </c:pt>
                <c:pt idx="70">
                  <c:v>37499</c:v>
                </c:pt>
                <c:pt idx="71">
                  <c:v>37529</c:v>
                </c:pt>
                <c:pt idx="72">
                  <c:v>37560</c:v>
                </c:pt>
                <c:pt idx="73">
                  <c:v>37590</c:v>
                </c:pt>
                <c:pt idx="74">
                  <c:v>37621</c:v>
                </c:pt>
                <c:pt idx="75">
                  <c:v>37652</c:v>
                </c:pt>
                <c:pt idx="76">
                  <c:v>37680</c:v>
                </c:pt>
                <c:pt idx="77">
                  <c:v>37711</c:v>
                </c:pt>
                <c:pt idx="78">
                  <c:v>37741</c:v>
                </c:pt>
                <c:pt idx="79">
                  <c:v>37772</c:v>
                </c:pt>
                <c:pt idx="80">
                  <c:v>37802</c:v>
                </c:pt>
                <c:pt idx="81">
                  <c:v>37833</c:v>
                </c:pt>
                <c:pt idx="82">
                  <c:v>37864</c:v>
                </c:pt>
                <c:pt idx="83">
                  <c:v>37894</c:v>
                </c:pt>
                <c:pt idx="84">
                  <c:v>37925</c:v>
                </c:pt>
                <c:pt idx="85">
                  <c:v>37955</c:v>
                </c:pt>
                <c:pt idx="86">
                  <c:v>37986</c:v>
                </c:pt>
                <c:pt idx="87">
                  <c:v>38017</c:v>
                </c:pt>
                <c:pt idx="88">
                  <c:v>38046</c:v>
                </c:pt>
                <c:pt idx="89">
                  <c:v>38077</c:v>
                </c:pt>
                <c:pt idx="90">
                  <c:v>38107</c:v>
                </c:pt>
                <c:pt idx="91">
                  <c:v>38138</c:v>
                </c:pt>
                <c:pt idx="92">
                  <c:v>38168</c:v>
                </c:pt>
                <c:pt idx="93">
                  <c:v>38199</c:v>
                </c:pt>
                <c:pt idx="94">
                  <c:v>38230</c:v>
                </c:pt>
                <c:pt idx="95">
                  <c:v>38260</c:v>
                </c:pt>
                <c:pt idx="96">
                  <c:v>38291</c:v>
                </c:pt>
                <c:pt idx="97">
                  <c:v>38321</c:v>
                </c:pt>
                <c:pt idx="98">
                  <c:v>38352</c:v>
                </c:pt>
                <c:pt idx="99">
                  <c:v>38383</c:v>
                </c:pt>
                <c:pt idx="100">
                  <c:v>38411</c:v>
                </c:pt>
                <c:pt idx="101">
                  <c:v>38442</c:v>
                </c:pt>
                <c:pt idx="102">
                  <c:v>38472</c:v>
                </c:pt>
                <c:pt idx="103">
                  <c:v>38503</c:v>
                </c:pt>
                <c:pt idx="104">
                  <c:v>38533</c:v>
                </c:pt>
                <c:pt idx="105">
                  <c:v>38564</c:v>
                </c:pt>
                <c:pt idx="106">
                  <c:v>38595</c:v>
                </c:pt>
                <c:pt idx="107">
                  <c:v>38625</c:v>
                </c:pt>
                <c:pt idx="108">
                  <c:v>38656</c:v>
                </c:pt>
                <c:pt idx="109">
                  <c:v>38686</c:v>
                </c:pt>
                <c:pt idx="110">
                  <c:v>38717</c:v>
                </c:pt>
                <c:pt idx="111">
                  <c:v>38748</c:v>
                </c:pt>
                <c:pt idx="112">
                  <c:v>38776</c:v>
                </c:pt>
                <c:pt idx="113">
                  <c:v>38807</c:v>
                </c:pt>
                <c:pt idx="114">
                  <c:v>38837</c:v>
                </c:pt>
                <c:pt idx="115">
                  <c:v>38868</c:v>
                </c:pt>
                <c:pt idx="116">
                  <c:v>38898</c:v>
                </c:pt>
                <c:pt idx="117">
                  <c:v>38929</c:v>
                </c:pt>
                <c:pt idx="118">
                  <c:v>38960</c:v>
                </c:pt>
                <c:pt idx="119">
                  <c:v>38990</c:v>
                </c:pt>
                <c:pt idx="120">
                  <c:v>39021</c:v>
                </c:pt>
                <c:pt idx="121">
                  <c:v>39051</c:v>
                </c:pt>
                <c:pt idx="122">
                  <c:v>39082</c:v>
                </c:pt>
                <c:pt idx="123">
                  <c:v>39113</c:v>
                </c:pt>
                <c:pt idx="124">
                  <c:v>39141</c:v>
                </c:pt>
                <c:pt idx="125">
                  <c:v>39172</c:v>
                </c:pt>
                <c:pt idx="126">
                  <c:v>39202</c:v>
                </c:pt>
                <c:pt idx="127">
                  <c:v>39233</c:v>
                </c:pt>
                <c:pt idx="128">
                  <c:v>39263</c:v>
                </c:pt>
                <c:pt idx="129">
                  <c:v>39294</c:v>
                </c:pt>
                <c:pt idx="130">
                  <c:v>39325</c:v>
                </c:pt>
                <c:pt idx="131">
                  <c:v>39355</c:v>
                </c:pt>
                <c:pt idx="132">
                  <c:v>39386</c:v>
                </c:pt>
                <c:pt idx="133">
                  <c:v>39416</c:v>
                </c:pt>
                <c:pt idx="134">
                  <c:v>39447</c:v>
                </c:pt>
                <c:pt idx="135">
                  <c:v>39478</c:v>
                </c:pt>
                <c:pt idx="136">
                  <c:v>39507</c:v>
                </c:pt>
                <c:pt idx="137">
                  <c:v>39538</c:v>
                </c:pt>
                <c:pt idx="138">
                  <c:v>39568</c:v>
                </c:pt>
                <c:pt idx="139">
                  <c:v>39599</c:v>
                </c:pt>
                <c:pt idx="140">
                  <c:v>39629</c:v>
                </c:pt>
                <c:pt idx="141">
                  <c:v>39660</c:v>
                </c:pt>
                <c:pt idx="142">
                  <c:v>39691</c:v>
                </c:pt>
                <c:pt idx="143">
                  <c:v>39721</c:v>
                </c:pt>
                <c:pt idx="144">
                  <c:v>39752</c:v>
                </c:pt>
                <c:pt idx="145">
                  <c:v>39782</c:v>
                </c:pt>
                <c:pt idx="146">
                  <c:v>39813</c:v>
                </c:pt>
                <c:pt idx="147">
                  <c:v>39844</c:v>
                </c:pt>
                <c:pt idx="148">
                  <c:v>39872</c:v>
                </c:pt>
                <c:pt idx="149">
                  <c:v>39903</c:v>
                </c:pt>
                <c:pt idx="150">
                  <c:v>39933</c:v>
                </c:pt>
                <c:pt idx="151">
                  <c:v>39964</c:v>
                </c:pt>
                <c:pt idx="152">
                  <c:v>39994</c:v>
                </c:pt>
                <c:pt idx="153">
                  <c:v>40025</c:v>
                </c:pt>
                <c:pt idx="154">
                  <c:v>40056</c:v>
                </c:pt>
                <c:pt idx="155">
                  <c:v>40086</c:v>
                </c:pt>
                <c:pt idx="156">
                  <c:v>40117</c:v>
                </c:pt>
                <c:pt idx="157">
                  <c:v>40147</c:v>
                </c:pt>
                <c:pt idx="158">
                  <c:v>40178</c:v>
                </c:pt>
                <c:pt idx="159">
                  <c:v>40209</c:v>
                </c:pt>
                <c:pt idx="160">
                  <c:v>40237</c:v>
                </c:pt>
                <c:pt idx="161">
                  <c:v>40268</c:v>
                </c:pt>
                <c:pt idx="162">
                  <c:v>40298</c:v>
                </c:pt>
                <c:pt idx="163">
                  <c:v>40329</c:v>
                </c:pt>
                <c:pt idx="164">
                  <c:v>40359</c:v>
                </c:pt>
                <c:pt idx="165">
                  <c:v>40390</c:v>
                </c:pt>
                <c:pt idx="166">
                  <c:v>40421</c:v>
                </c:pt>
                <c:pt idx="167">
                  <c:v>40451</c:v>
                </c:pt>
                <c:pt idx="168">
                  <c:v>40482</c:v>
                </c:pt>
                <c:pt idx="169">
                  <c:v>40512</c:v>
                </c:pt>
                <c:pt idx="170">
                  <c:v>40543</c:v>
                </c:pt>
                <c:pt idx="171">
                  <c:v>40574</c:v>
                </c:pt>
                <c:pt idx="172">
                  <c:v>40602</c:v>
                </c:pt>
                <c:pt idx="173">
                  <c:v>40633</c:v>
                </c:pt>
                <c:pt idx="174">
                  <c:v>40663</c:v>
                </c:pt>
                <c:pt idx="175">
                  <c:v>40694</c:v>
                </c:pt>
                <c:pt idx="176">
                  <c:v>40724</c:v>
                </c:pt>
                <c:pt idx="177">
                  <c:v>40755</c:v>
                </c:pt>
                <c:pt idx="178">
                  <c:v>40786</c:v>
                </c:pt>
                <c:pt idx="179">
                  <c:v>40816</c:v>
                </c:pt>
                <c:pt idx="180">
                  <c:v>40847</c:v>
                </c:pt>
                <c:pt idx="181">
                  <c:v>40877</c:v>
                </c:pt>
                <c:pt idx="182">
                  <c:v>40908</c:v>
                </c:pt>
                <c:pt idx="183">
                  <c:v>40939</c:v>
                </c:pt>
                <c:pt idx="184">
                  <c:v>40968</c:v>
                </c:pt>
                <c:pt idx="185">
                  <c:v>40999</c:v>
                </c:pt>
                <c:pt idx="186">
                  <c:v>41029</c:v>
                </c:pt>
                <c:pt idx="187">
                  <c:v>41060</c:v>
                </c:pt>
                <c:pt idx="188">
                  <c:v>41090</c:v>
                </c:pt>
                <c:pt idx="189">
                  <c:v>41121</c:v>
                </c:pt>
                <c:pt idx="190">
                  <c:v>41152</c:v>
                </c:pt>
                <c:pt idx="191">
                  <c:v>41182</c:v>
                </c:pt>
                <c:pt idx="192">
                  <c:v>41213</c:v>
                </c:pt>
                <c:pt idx="193">
                  <c:v>41243</c:v>
                </c:pt>
                <c:pt idx="194">
                  <c:v>41274</c:v>
                </c:pt>
                <c:pt idx="195">
                  <c:v>41305</c:v>
                </c:pt>
                <c:pt idx="196">
                  <c:v>41333</c:v>
                </c:pt>
                <c:pt idx="197">
                  <c:v>41364</c:v>
                </c:pt>
                <c:pt idx="198">
                  <c:v>41394</c:v>
                </c:pt>
                <c:pt idx="199">
                  <c:v>41425</c:v>
                </c:pt>
                <c:pt idx="200">
                  <c:v>41455</c:v>
                </c:pt>
                <c:pt idx="201">
                  <c:v>41486</c:v>
                </c:pt>
                <c:pt idx="202">
                  <c:v>41517</c:v>
                </c:pt>
                <c:pt idx="203">
                  <c:v>41547</c:v>
                </c:pt>
                <c:pt idx="204">
                  <c:v>41578</c:v>
                </c:pt>
                <c:pt idx="205">
                  <c:v>41608</c:v>
                </c:pt>
                <c:pt idx="206">
                  <c:v>41639</c:v>
                </c:pt>
                <c:pt idx="207">
                  <c:v>41670</c:v>
                </c:pt>
                <c:pt idx="208">
                  <c:v>41698</c:v>
                </c:pt>
                <c:pt idx="209">
                  <c:v>41729</c:v>
                </c:pt>
                <c:pt idx="210">
                  <c:v>41759</c:v>
                </c:pt>
                <c:pt idx="211">
                  <c:v>41790</c:v>
                </c:pt>
                <c:pt idx="212">
                  <c:v>41820</c:v>
                </c:pt>
                <c:pt idx="213">
                  <c:v>41851</c:v>
                </c:pt>
                <c:pt idx="214">
                  <c:v>41882</c:v>
                </c:pt>
                <c:pt idx="215">
                  <c:v>41912</c:v>
                </c:pt>
                <c:pt idx="216">
                  <c:v>41943</c:v>
                </c:pt>
                <c:pt idx="217">
                  <c:v>41973</c:v>
                </c:pt>
                <c:pt idx="218">
                  <c:v>42004</c:v>
                </c:pt>
              </c:numCache>
            </c:numRef>
          </c:cat>
          <c:val>
            <c:numRef>
              <c:f>Sheet1!$B$83:$B$301</c:f>
              <c:numCache>
                <c:formatCode>###,###,###,###,##0.00_ </c:formatCode>
                <c:ptCount val="219"/>
                <c:pt idx="0">
                  <c:v>7</c:v>
                </c:pt>
                <c:pt idx="1">
                  <c:v>6.9</c:v>
                </c:pt>
                <c:pt idx="2">
                  <c:v>7</c:v>
                </c:pt>
                <c:pt idx="3">
                  <c:v>5.9</c:v>
                </c:pt>
                <c:pt idx="4">
                  <c:v>5.6</c:v>
                </c:pt>
                <c:pt idx="5">
                  <c:v>4</c:v>
                </c:pt>
                <c:pt idx="6">
                  <c:v>3.2</c:v>
                </c:pt>
                <c:pt idx="7">
                  <c:v>2.8</c:v>
                </c:pt>
                <c:pt idx="8">
                  <c:v>2.8</c:v>
                </c:pt>
                <c:pt idx="9">
                  <c:v>2.7</c:v>
                </c:pt>
                <c:pt idx="10">
                  <c:v>1.9000000000000001</c:v>
                </c:pt>
                <c:pt idx="11">
                  <c:v>1.8</c:v>
                </c:pt>
                <c:pt idx="12">
                  <c:v>1.5</c:v>
                </c:pt>
                <c:pt idx="13">
                  <c:v>1.1000000000000001</c:v>
                </c:pt>
                <c:pt idx="14">
                  <c:v>0.4</c:v>
                </c:pt>
                <c:pt idx="15">
                  <c:v>0.30000000000000004</c:v>
                </c:pt>
                <c:pt idx="16">
                  <c:v>-0.1</c:v>
                </c:pt>
                <c:pt idx="17">
                  <c:v>0.70000000000000007</c:v>
                </c:pt>
                <c:pt idx="18">
                  <c:v>-0.30000000000000004</c:v>
                </c:pt>
                <c:pt idx="19">
                  <c:v>-1</c:v>
                </c:pt>
                <c:pt idx="20">
                  <c:v>-1.3</c:v>
                </c:pt>
                <c:pt idx="21">
                  <c:v>-1.4</c:v>
                </c:pt>
                <c:pt idx="22">
                  <c:v>-1.4</c:v>
                </c:pt>
                <c:pt idx="23">
                  <c:v>-1.5</c:v>
                </c:pt>
                <c:pt idx="24">
                  <c:v>-1.1000000000000001</c:v>
                </c:pt>
                <c:pt idx="25">
                  <c:v>-1.2</c:v>
                </c:pt>
                <c:pt idx="26">
                  <c:v>-1</c:v>
                </c:pt>
                <c:pt idx="27">
                  <c:v>-1.2</c:v>
                </c:pt>
                <c:pt idx="28">
                  <c:v>-1.3</c:v>
                </c:pt>
                <c:pt idx="29">
                  <c:v>-1.8</c:v>
                </c:pt>
                <c:pt idx="30">
                  <c:v>-2.2000000000000002</c:v>
                </c:pt>
                <c:pt idx="31">
                  <c:v>-2.2000000000000002</c:v>
                </c:pt>
                <c:pt idx="32">
                  <c:v>-2.1</c:v>
                </c:pt>
                <c:pt idx="33">
                  <c:v>-1.4</c:v>
                </c:pt>
                <c:pt idx="34">
                  <c:v>-1.3</c:v>
                </c:pt>
                <c:pt idx="35">
                  <c:v>-0.8</c:v>
                </c:pt>
                <c:pt idx="36">
                  <c:v>-0.60000000000000009</c:v>
                </c:pt>
                <c:pt idx="37">
                  <c:v>-0.9</c:v>
                </c:pt>
                <c:pt idx="38">
                  <c:v>-1</c:v>
                </c:pt>
                <c:pt idx="39">
                  <c:v>-0.2</c:v>
                </c:pt>
                <c:pt idx="40">
                  <c:v>0.70000000000000007</c:v>
                </c:pt>
                <c:pt idx="41">
                  <c:v>-0.2</c:v>
                </c:pt>
                <c:pt idx="42">
                  <c:v>-0.30000000000000004</c:v>
                </c:pt>
                <c:pt idx="43">
                  <c:v>0.1</c:v>
                </c:pt>
                <c:pt idx="44">
                  <c:v>0.5</c:v>
                </c:pt>
                <c:pt idx="45">
                  <c:v>0.5</c:v>
                </c:pt>
                <c:pt idx="46">
                  <c:v>0.30000000000000004</c:v>
                </c:pt>
                <c:pt idx="47">
                  <c:v>0</c:v>
                </c:pt>
                <c:pt idx="48">
                  <c:v>0</c:v>
                </c:pt>
                <c:pt idx="49">
                  <c:v>1.3</c:v>
                </c:pt>
                <c:pt idx="50">
                  <c:v>1.5</c:v>
                </c:pt>
                <c:pt idx="51">
                  <c:v>1.2</c:v>
                </c:pt>
                <c:pt idx="52">
                  <c:v>0</c:v>
                </c:pt>
                <c:pt idx="53">
                  <c:v>0.8</c:v>
                </c:pt>
                <c:pt idx="54">
                  <c:v>1.6</c:v>
                </c:pt>
                <c:pt idx="55">
                  <c:v>1.7</c:v>
                </c:pt>
                <c:pt idx="56">
                  <c:v>1.4</c:v>
                </c:pt>
                <c:pt idx="57">
                  <c:v>1.5</c:v>
                </c:pt>
                <c:pt idx="58">
                  <c:v>1</c:v>
                </c:pt>
                <c:pt idx="59">
                  <c:v>-0.1</c:v>
                </c:pt>
                <c:pt idx="60">
                  <c:v>0.2</c:v>
                </c:pt>
                <c:pt idx="61">
                  <c:v>-0.30000000000000004</c:v>
                </c:pt>
                <c:pt idx="62">
                  <c:v>-0.30000000000000004</c:v>
                </c:pt>
                <c:pt idx="63">
                  <c:v>-1</c:v>
                </c:pt>
                <c:pt idx="64">
                  <c:v>0</c:v>
                </c:pt>
                <c:pt idx="65">
                  <c:v>-0.8</c:v>
                </c:pt>
                <c:pt idx="66">
                  <c:v>-1.3</c:v>
                </c:pt>
                <c:pt idx="67">
                  <c:v>-1.1000000000000001</c:v>
                </c:pt>
                <c:pt idx="68">
                  <c:v>-0.8</c:v>
                </c:pt>
                <c:pt idx="69">
                  <c:v>-0.9</c:v>
                </c:pt>
                <c:pt idx="70">
                  <c:v>-0.70000000000000007</c:v>
                </c:pt>
                <c:pt idx="71">
                  <c:v>-0.70000000000000007</c:v>
                </c:pt>
                <c:pt idx="72">
                  <c:v>-0.8</c:v>
                </c:pt>
                <c:pt idx="73">
                  <c:v>-0.70000000000000007</c:v>
                </c:pt>
                <c:pt idx="74">
                  <c:v>-0.4</c:v>
                </c:pt>
                <c:pt idx="75">
                  <c:v>0.4</c:v>
                </c:pt>
                <c:pt idx="76">
                  <c:v>0.2</c:v>
                </c:pt>
                <c:pt idx="77">
                  <c:v>0.9</c:v>
                </c:pt>
                <c:pt idx="78">
                  <c:v>1</c:v>
                </c:pt>
                <c:pt idx="79">
                  <c:v>0.70000000000000007</c:v>
                </c:pt>
                <c:pt idx="80">
                  <c:v>0.30000000000000004</c:v>
                </c:pt>
                <c:pt idx="81">
                  <c:v>0.5</c:v>
                </c:pt>
                <c:pt idx="82">
                  <c:v>0.9</c:v>
                </c:pt>
                <c:pt idx="83">
                  <c:v>1.1000000000000001</c:v>
                </c:pt>
                <c:pt idx="84">
                  <c:v>1.8</c:v>
                </c:pt>
                <c:pt idx="85">
                  <c:v>3</c:v>
                </c:pt>
                <c:pt idx="86">
                  <c:v>3.2</c:v>
                </c:pt>
                <c:pt idx="87">
                  <c:v>3.2</c:v>
                </c:pt>
                <c:pt idx="88">
                  <c:v>2.1</c:v>
                </c:pt>
                <c:pt idx="89">
                  <c:v>3</c:v>
                </c:pt>
                <c:pt idx="90">
                  <c:v>3.8</c:v>
                </c:pt>
                <c:pt idx="91">
                  <c:v>4.4000000000000004</c:v>
                </c:pt>
                <c:pt idx="92">
                  <c:v>5</c:v>
                </c:pt>
                <c:pt idx="93">
                  <c:v>5.3</c:v>
                </c:pt>
                <c:pt idx="94">
                  <c:v>5.3</c:v>
                </c:pt>
                <c:pt idx="95">
                  <c:v>5.2</c:v>
                </c:pt>
                <c:pt idx="96">
                  <c:v>4.3</c:v>
                </c:pt>
                <c:pt idx="97">
                  <c:v>2.8</c:v>
                </c:pt>
                <c:pt idx="98">
                  <c:v>2.4</c:v>
                </c:pt>
                <c:pt idx="99">
                  <c:v>1.9000000000000001</c:v>
                </c:pt>
                <c:pt idx="100">
                  <c:v>3.9</c:v>
                </c:pt>
                <c:pt idx="101">
                  <c:v>2.7</c:v>
                </c:pt>
                <c:pt idx="102">
                  <c:v>1.8</c:v>
                </c:pt>
                <c:pt idx="103">
                  <c:v>1.8</c:v>
                </c:pt>
                <c:pt idx="104">
                  <c:v>1.6</c:v>
                </c:pt>
                <c:pt idx="105">
                  <c:v>1.8</c:v>
                </c:pt>
                <c:pt idx="106">
                  <c:v>1.3</c:v>
                </c:pt>
                <c:pt idx="107">
                  <c:v>0.9</c:v>
                </c:pt>
                <c:pt idx="108">
                  <c:v>1.2</c:v>
                </c:pt>
                <c:pt idx="109">
                  <c:v>1.3</c:v>
                </c:pt>
                <c:pt idx="110">
                  <c:v>1.6</c:v>
                </c:pt>
                <c:pt idx="111">
                  <c:v>1.9000000000000001</c:v>
                </c:pt>
                <c:pt idx="112">
                  <c:v>0.9</c:v>
                </c:pt>
                <c:pt idx="113">
                  <c:v>0.8</c:v>
                </c:pt>
                <c:pt idx="114">
                  <c:v>1.2</c:v>
                </c:pt>
                <c:pt idx="115">
                  <c:v>1.4</c:v>
                </c:pt>
                <c:pt idx="116">
                  <c:v>1.5</c:v>
                </c:pt>
                <c:pt idx="117">
                  <c:v>1</c:v>
                </c:pt>
                <c:pt idx="118">
                  <c:v>1.3</c:v>
                </c:pt>
                <c:pt idx="119">
                  <c:v>1.5</c:v>
                </c:pt>
                <c:pt idx="120">
                  <c:v>1.4</c:v>
                </c:pt>
                <c:pt idx="121">
                  <c:v>1.9000000000000001</c:v>
                </c:pt>
                <c:pt idx="122">
                  <c:v>2.8</c:v>
                </c:pt>
                <c:pt idx="123">
                  <c:v>2.2000000000000002</c:v>
                </c:pt>
                <c:pt idx="124">
                  <c:v>2.7</c:v>
                </c:pt>
                <c:pt idx="125">
                  <c:v>3.3</c:v>
                </c:pt>
                <c:pt idx="126">
                  <c:v>3</c:v>
                </c:pt>
                <c:pt idx="127">
                  <c:v>3.4</c:v>
                </c:pt>
                <c:pt idx="128">
                  <c:v>4.4000000000000004</c:v>
                </c:pt>
                <c:pt idx="129">
                  <c:v>5.6</c:v>
                </c:pt>
                <c:pt idx="130">
                  <c:v>6.5</c:v>
                </c:pt>
                <c:pt idx="131">
                  <c:v>6.2</c:v>
                </c:pt>
                <c:pt idx="132">
                  <c:v>6.5</c:v>
                </c:pt>
                <c:pt idx="133">
                  <c:v>6.9</c:v>
                </c:pt>
                <c:pt idx="134">
                  <c:v>6.5</c:v>
                </c:pt>
                <c:pt idx="135">
                  <c:v>7.1</c:v>
                </c:pt>
                <c:pt idx="136">
                  <c:v>8.7000000000000011</c:v>
                </c:pt>
                <c:pt idx="137">
                  <c:v>8.3000000000000007</c:v>
                </c:pt>
                <c:pt idx="138">
                  <c:v>8.5</c:v>
                </c:pt>
                <c:pt idx="139">
                  <c:v>7.7</c:v>
                </c:pt>
                <c:pt idx="140">
                  <c:v>7.1</c:v>
                </c:pt>
                <c:pt idx="141">
                  <c:v>6.3</c:v>
                </c:pt>
                <c:pt idx="142">
                  <c:v>4.9000000000000004</c:v>
                </c:pt>
                <c:pt idx="143">
                  <c:v>4.5999999999999996</c:v>
                </c:pt>
                <c:pt idx="144">
                  <c:v>4</c:v>
                </c:pt>
                <c:pt idx="145">
                  <c:v>2.4</c:v>
                </c:pt>
                <c:pt idx="146">
                  <c:v>1.2</c:v>
                </c:pt>
                <c:pt idx="147">
                  <c:v>1</c:v>
                </c:pt>
                <c:pt idx="148">
                  <c:v>-1.6</c:v>
                </c:pt>
                <c:pt idx="149">
                  <c:v>-1.2</c:v>
                </c:pt>
                <c:pt idx="150">
                  <c:v>-1.5</c:v>
                </c:pt>
                <c:pt idx="151">
                  <c:v>-1.4</c:v>
                </c:pt>
                <c:pt idx="152">
                  <c:v>-1.7</c:v>
                </c:pt>
                <c:pt idx="153">
                  <c:v>-1.8</c:v>
                </c:pt>
                <c:pt idx="154">
                  <c:v>-1.2</c:v>
                </c:pt>
                <c:pt idx="155">
                  <c:v>-0.8</c:v>
                </c:pt>
                <c:pt idx="156">
                  <c:v>-0.5</c:v>
                </c:pt>
                <c:pt idx="157">
                  <c:v>0.60000000000000009</c:v>
                </c:pt>
                <c:pt idx="158">
                  <c:v>1.9000000000000001</c:v>
                </c:pt>
                <c:pt idx="159">
                  <c:v>1.5</c:v>
                </c:pt>
                <c:pt idx="160">
                  <c:v>2.7</c:v>
                </c:pt>
                <c:pt idx="161">
                  <c:v>2.4</c:v>
                </c:pt>
                <c:pt idx="162">
                  <c:v>2.8</c:v>
                </c:pt>
                <c:pt idx="163">
                  <c:v>3.1</c:v>
                </c:pt>
                <c:pt idx="164">
                  <c:v>2.9</c:v>
                </c:pt>
                <c:pt idx="165">
                  <c:v>3.3</c:v>
                </c:pt>
                <c:pt idx="166">
                  <c:v>3.5</c:v>
                </c:pt>
                <c:pt idx="167">
                  <c:v>3.6</c:v>
                </c:pt>
                <c:pt idx="168">
                  <c:v>4.4000000000000004</c:v>
                </c:pt>
                <c:pt idx="169">
                  <c:v>5.0999999999999996</c:v>
                </c:pt>
                <c:pt idx="170">
                  <c:v>4.5999999999999996</c:v>
                </c:pt>
                <c:pt idx="171">
                  <c:v>4.9000000000000004</c:v>
                </c:pt>
                <c:pt idx="172">
                  <c:v>4.944</c:v>
                </c:pt>
                <c:pt idx="173">
                  <c:v>5.383</c:v>
                </c:pt>
                <c:pt idx="174">
                  <c:v>5.3439999999999994</c:v>
                </c:pt>
                <c:pt idx="175">
                  <c:v>5.5149999999999988</c:v>
                </c:pt>
                <c:pt idx="176">
                  <c:v>6.3549999999999995</c:v>
                </c:pt>
                <c:pt idx="177">
                  <c:v>6.4509999999999996</c:v>
                </c:pt>
                <c:pt idx="178">
                  <c:v>6.1509999999999989</c:v>
                </c:pt>
                <c:pt idx="179">
                  <c:v>6.0669999999999993</c:v>
                </c:pt>
                <c:pt idx="180">
                  <c:v>5.4950000000000001</c:v>
                </c:pt>
                <c:pt idx="181">
                  <c:v>4.2249999999999988</c:v>
                </c:pt>
                <c:pt idx="182">
                  <c:v>4.07</c:v>
                </c:pt>
                <c:pt idx="183">
                  <c:v>4.5</c:v>
                </c:pt>
                <c:pt idx="184">
                  <c:v>3.2</c:v>
                </c:pt>
                <c:pt idx="185">
                  <c:v>3.6</c:v>
                </c:pt>
                <c:pt idx="186">
                  <c:v>3.4</c:v>
                </c:pt>
                <c:pt idx="187">
                  <c:v>3</c:v>
                </c:pt>
                <c:pt idx="188">
                  <c:v>2.2000000000000002</c:v>
                </c:pt>
                <c:pt idx="189">
                  <c:v>1.8</c:v>
                </c:pt>
                <c:pt idx="190">
                  <c:v>2</c:v>
                </c:pt>
                <c:pt idx="191">
                  <c:v>1.9000000000000001</c:v>
                </c:pt>
                <c:pt idx="192">
                  <c:v>1.7</c:v>
                </c:pt>
                <c:pt idx="193">
                  <c:v>2</c:v>
                </c:pt>
                <c:pt idx="194">
                  <c:v>2.5</c:v>
                </c:pt>
                <c:pt idx="195">
                  <c:v>2.0305</c:v>
                </c:pt>
                <c:pt idx="196">
                  <c:v>3.2197999999999998</c:v>
                </c:pt>
                <c:pt idx="197">
                  <c:v>2.0695999999999999</c:v>
                </c:pt>
                <c:pt idx="198">
                  <c:v>2.3860999999999994</c:v>
                </c:pt>
                <c:pt idx="199">
                  <c:v>2.0981000000000001</c:v>
                </c:pt>
                <c:pt idx="200">
                  <c:v>2.6684000000000001</c:v>
                </c:pt>
                <c:pt idx="201">
                  <c:v>2.6741000000000001</c:v>
                </c:pt>
                <c:pt idx="202">
                  <c:v>2.5665999999999998</c:v>
                </c:pt>
                <c:pt idx="203">
                  <c:v>3.0518999999999994</c:v>
                </c:pt>
                <c:pt idx="204">
                  <c:v>3.2058</c:v>
                </c:pt>
                <c:pt idx="205">
                  <c:v>3.0179999999999998</c:v>
                </c:pt>
                <c:pt idx="206">
                  <c:v>2.4986999999999995</c:v>
                </c:pt>
                <c:pt idx="207">
                  <c:v>2.4861</c:v>
                </c:pt>
                <c:pt idx="208">
                  <c:v>1.9511000000000001</c:v>
                </c:pt>
                <c:pt idx="209">
                  <c:v>2.3847999999999998</c:v>
                </c:pt>
                <c:pt idx="210">
                  <c:v>1.8013999999999997</c:v>
                </c:pt>
                <c:pt idx="211">
                  <c:v>2.4773000000000001</c:v>
                </c:pt>
                <c:pt idx="212">
                  <c:v>2.3360999999999996</c:v>
                </c:pt>
                <c:pt idx="213">
                  <c:v>2.2852000000000001</c:v>
                </c:pt>
                <c:pt idx="214">
                  <c:v>1.9908999999999999</c:v>
                </c:pt>
                <c:pt idx="215">
                  <c:v>1.6274999999999997</c:v>
                </c:pt>
                <c:pt idx="216">
                  <c:v>1.6011</c:v>
                </c:pt>
                <c:pt idx="217">
                  <c:v>1.4392999999999998</c:v>
                </c:pt>
                <c:pt idx="218">
                  <c:v>1.5</c:v>
                </c:pt>
              </c:numCache>
            </c:numRef>
          </c:val>
        </c:ser>
        <c:ser>
          <c:idx val="1"/>
          <c:order val="1"/>
          <c:tx>
            <c:strRef>
              <c:f>Sheet1!$C$82</c:f>
              <c:strCache>
                <c:ptCount val="1"/>
                <c:pt idx="0">
                  <c:v>PPI:全部工业品:当月同比</c:v>
                </c:pt>
              </c:strCache>
            </c:strRef>
          </c:tx>
          <c:marker>
            <c:symbol val="none"/>
          </c:marker>
          <c:cat>
            <c:numRef>
              <c:f>Sheet1!$A$83:$A$301</c:f>
              <c:numCache>
                <c:formatCode>yyyy\-mm;@</c:formatCode>
                <c:ptCount val="219"/>
                <c:pt idx="0">
                  <c:v>35369</c:v>
                </c:pt>
                <c:pt idx="1">
                  <c:v>35399</c:v>
                </c:pt>
                <c:pt idx="2">
                  <c:v>35430</c:v>
                </c:pt>
                <c:pt idx="3">
                  <c:v>35461</c:v>
                </c:pt>
                <c:pt idx="4">
                  <c:v>35489</c:v>
                </c:pt>
                <c:pt idx="5">
                  <c:v>35520</c:v>
                </c:pt>
                <c:pt idx="6">
                  <c:v>35550</c:v>
                </c:pt>
                <c:pt idx="7">
                  <c:v>35581</c:v>
                </c:pt>
                <c:pt idx="8">
                  <c:v>35611</c:v>
                </c:pt>
                <c:pt idx="9">
                  <c:v>35642</c:v>
                </c:pt>
                <c:pt idx="10">
                  <c:v>35673</c:v>
                </c:pt>
                <c:pt idx="11">
                  <c:v>35703</c:v>
                </c:pt>
                <c:pt idx="12">
                  <c:v>35734</c:v>
                </c:pt>
                <c:pt idx="13">
                  <c:v>35764</c:v>
                </c:pt>
                <c:pt idx="14">
                  <c:v>35795</c:v>
                </c:pt>
                <c:pt idx="15">
                  <c:v>35826</c:v>
                </c:pt>
                <c:pt idx="16">
                  <c:v>35854</c:v>
                </c:pt>
                <c:pt idx="17">
                  <c:v>35885</c:v>
                </c:pt>
                <c:pt idx="18">
                  <c:v>35915</c:v>
                </c:pt>
                <c:pt idx="19">
                  <c:v>35946</c:v>
                </c:pt>
                <c:pt idx="20">
                  <c:v>35976</c:v>
                </c:pt>
                <c:pt idx="21">
                  <c:v>36007</c:v>
                </c:pt>
                <c:pt idx="22">
                  <c:v>36038</c:v>
                </c:pt>
                <c:pt idx="23">
                  <c:v>36068</c:v>
                </c:pt>
                <c:pt idx="24">
                  <c:v>36099</c:v>
                </c:pt>
                <c:pt idx="25">
                  <c:v>36129</c:v>
                </c:pt>
                <c:pt idx="26">
                  <c:v>36160</c:v>
                </c:pt>
                <c:pt idx="27">
                  <c:v>36191</c:v>
                </c:pt>
                <c:pt idx="28">
                  <c:v>36219</c:v>
                </c:pt>
                <c:pt idx="29">
                  <c:v>36250</c:v>
                </c:pt>
                <c:pt idx="30">
                  <c:v>36280</c:v>
                </c:pt>
                <c:pt idx="31">
                  <c:v>36311</c:v>
                </c:pt>
                <c:pt idx="32">
                  <c:v>36341</c:v>
                </c:pt>
                <c:pt idx="33">
                  <c:v>36372</c:v>
                </c:pt>
                <c:pt idx="34">
                  <c:v>36403</c:v>
                </c:pt>
                <c:pt idx="35">
                  <c:v>36433</c:v>
                </c:pt>
                <c:pt idx="36">
                  <c:v>36464</c:v>
                </c:pt>
                <c:pt idx="37">
                  <c:v>36494</c:v>
                </c:pt>
                <c:pt idx="38">
                  <c:v>36525</c:v>
                </c:pt>
                <c:pt idx="39">
                  <c:v>36556</c:v>
                </c:pt>
                <c:pt idx="40">
                  <c:v>36585</c:v>
                </c:pt>
                <c:pt idx="41">
                  <c:v>36616</c:v>
                </c:pt>
                <c:pt idx="42">
                  <c:v>36646</c:v>
                </c:pt>
                <c:pt idx="43">
                  <c:v>36677</c:v>
                </c:pt>
                <c:pt idx="44">
                  <c:v>36707</c:v>
                </c:pt>
                <c:pt idx="45">
                  <c:v>36738</c:v>
                </c:pt>
                <c:pt idx="46">
                  <c:v>36769</c:v>
                </c:pt>
                <c:pt idx="47">
                  <c:v>36799</c:v>
                </c:pt>
                <c:pt idx="48">
                  <c:v>36830</c:v>
                </c:pt>
                <c:pt idx="49">
                  <c:v>36860</c:v>
                </c:pt>
                <c:pt idx="50">
                  <c:v>36891</c:v>
                </c:pt>
                <c:pt idx="51">
                  <c:v>36922</c:v>
                </c:pt>
                <c:pt idx="52">
                  <c:v>36950</c:v>
                </c:pt>
                <c:pt idx="53">
                  <c:v>36981</c:v>
                </c:pt>
                <c:pt idx="54">
                  <c:v>37011</c:v>
                </c:pt>
                <c:pt idx="55">
                  <c:v>37042</c:v>
                </c:pt>
                <c:pt idx="56">
                  <c:v>37072</c:v>
                </c:pt>
                <c:pt idx="57">
                  <c:v>37103</c:v>
                </c:pt>
                <c:pt idx="58">
                  <c:v>37134</c:v>
                </c:pt>
                <c:pt idx="59">
                  <c:v>37164</c:v>
                </c:pt>
                <c:pt idx="60">
                  <c:v>37195</c:v>
                </c:pt>
                <c:pt idx="61">
                  <c:v>37225</c:v>
                </c:pt>
                <c:pt idx="62">
                  <c:v>37256</c:v>
                </c:pt>
                <c:pt idx="63">
                  <c:v>37287</c:v>
                </c:pt>
                <c:pt idx="64">
                  <c:v>37315</c:v>
                </c:pt>
                <c:pt idx="65">
                  <c:v>37346</c:v>
                </c:pt>
                <c:pt idx="66">
                  <c:v>37376</c:v>
                </c:pt>
                <c:pt idx="67">
                  <c:v>37407</c:v>
                </c:pt>
                <c:pt idx="68">
                  <c:v>37437</c:v>
                </c:pt>
                <c:pt idx="69">
                  <c:v>37468</c:v>
                </c:pt>
                <c:pt idx="70">
                  <c:v>37499</c:v>
                </c:pt>
                <c:pt idx="71">
                  <c:v>37529</c:v>
                </c:pt>
                <c:pt idx="72">
                  <c:v>37560</c:v>
                </c:pt>
                <c:pt idx="73">
                  <c:v>37590</c:v>
                </c:pt>
                <c:pt idx="74">
                  <c:v>37621</c:v>
                </c:pt>
                <c:pt idx="75">
                  <c:v>37652</c:v>
                </c:pt>
                <c:pt idx="76">
                  <c:v>37680</c:v>
                </c:pt>
                <c:pt idx="77">
                  <c:v>37711</c:v>
                </c:pt>
                <c:pt idx="78">
                  <c:v>37741</c:v>
                </c:pt>
                <c:pt idx="79">
                  <c:v>37772</c:v>
                </c:pt>
                <c:pt idx="80">
                  <c:v>37802</c:v>
                </c:pt>
                <c:pt idx="81">
                  <c:v>37833</c:v>
                </c:pt>
                <c:pt idx="82">
                  <c:v>37864</c:v>
                </c:pt>
                <c:pt idx="83">
                  <c:v>37894</c:v>
                </c:pt>
                <c:pt idx="84">
                  <c:v>37925</c:v>
                </c:pt>
                <c:pt idx="85">
                  <c:v>37955</c:v>
                </c:pt>
                <c:pt idx="86">
                  <c:v>37986</c:v>
                </c:pt>
                <c:pt idx="87">
                  <c:v>38017</c:v>
                </c:pt>
                <c:pt idx="88">
                  <c:v>38046</c:v>
                </c:pt>
                <c:pt idx="89">
                  <c:v>38077</c:v>
                </c:pt>
                <c:pt idx="90">
                  <c:v>38107</c:v>
                </c:pt>
                <c:pt idx="91">
                  <c:v>38138</c:v>
                </c:pt>
                <c:pt idx="92">
                  <c:v>38168</c:v>
                </c:pt>
                <c:pt idx="93">
                  <c:v>38199</c:v>
                </c:pt>
                <c:pt idx="94">
                  <c:v>38230</c:v>
                </c:pt>
                <c:pt idx="95">
                  <c:v>38260</c:v>
                </c:pt>
                <c:pt idx="96">
                  <c:v>38291</c:v>
                </c:pt>
                <c:pt idx="97">
                  <c:v>38321</c:v>
                </c:pt>
                <c:pt idx="98">
                  <c:v>38352</c:v>
                </c:pt>
                <c:pt idx="99">
                  <c:v>38383</c:v>
                </c:pt>
                <c:pt idx="100">
                  <c:v>38411</c:v>
                </c:pt>
                <c:pt idx="101">
                  <c:v>38442</c:v>
                </c:pt>
                <c:pt idx="102">
                  <c:v>38472</c:v>
                </c:pt>
                <c:pt idx="103">
                  <c:v>38503</c:v>
                </c:pt>
                <c:pt idx="104">
                  <c:v>38533</c:v>
                </c:pt>
                <c:pt idx="105">
                  <c:v>38564</c:v>
                </c:pt>
                <c:pt idx="106">
                  <c:v>38595</c:v>
                </c:pt>
                <c:pt idx="107">
                  <c:v>38625</c:v>
                </c:pt>
                <c:pt idx="108">
                  <c:v>38656</c:v>
                </c:pt>
                <c:pt idx="109">
                  <c:v>38686</c:v>
                </c:pt>
                <c:pt idx="110">
                  <c:v>38717</c:v>
                </c:pt>
                <c:pt idx="111">
                  <c:v>38748</c:v>
                </c:pt>
                <c:pt idx="112">
                  <c:v>38776</c:v>
                </c:pt>
                <c:pt idx="113">
                  <c:v>38807</c:v>
                </c:pt>
                <c:pt idx="114">
                  <c:v>38837</c:v>
                </c:pt>
                <c:pt idx="115">
                  <c:v>38868</c:v>
                </c:pt>
                <c:pt idx="116">
                  <c:v>38898</c:v>
                </c:pt>
                <c:pt idx="117">
                  <c:v>38929</c:v>
                </c:pt>
                <c:pt idx="118">
                  <c:v>38960</c:v>
                </c:pt>
                <c:pt idx="119">
                  <c:v>38990</c:v>
                </c:pt>
                <c:pt idx="120">
                  <c:v>39021</c:v>
                </c:pt>
                <c:pt idx="121">
                  <c:v>39051</c:v>
                </c:pt>
                <c:pt idx="122">
                  <c:v>39082</c:v>
                </c:pt>
                <c:pt idx="123">
                  <c:v>39113</c:v>
                </c:pt>
                <c:pt idx="124">
                  <c:v>39141</c:v>
                </c:pt>
                <c:pt idx="125">
                  <c:v>39172</c:v>
                </c:pt>
                <c:pt idx="126">
                  <c:v>39202</c:v>
                </c:pt>
                <c:pt idx="127">
                  <c:v>39233</c:v>
                </c:pt>
                <c:pt idx="128">
                  <c:v>39263</c:v>
                </c:pt>
                <c:pt idx="129">
                  <c:v>39294</c:v>
                </c:pt>
                <c:pt idx="130">
                  <c:v>39325</c:v>
                </c:pt>
                <c:pt idx="131">
                  <c:v>39355</c:v>
                </c:pt>
                <c:pt idx="132">
                  <c:v>39386</c:v>
                </c:pt>
                <c:pt idx="133">
                  <c:v>39416</c:v>
                </c:pt>
                <c:pt idx="134">
                  <c:v>39447</c:v>
                </c:pt>
                <c:pt idx="135">
                  <c:v>39478</c:v>
                </c:pt>
                <c:pt idx="136">
                  <c:v>39507</c:v>
                </c:pt>
                <c:pt idx="137">
                  <c:v>39538</c:v>
                </c:pt>
                <c:pt idx="138">
                  <c:v>39568</c:v>
                </c:pt>
                <c:pt idx="139">
                  <c:v>39599</c:v>
                </c:pt>
                <c:pt idx="140">
                  <c:v>39629</c:v>
                </c:pt>
                <c:pt idx="141">
                  <c:v>39660</c:v>
                </c:pt>
                <c:pt idx="142">
                  <c:v>39691</c:v>
                </c:pt>
                <c:pt idx="143">
                  <c:v>39721</c:v>
                </c:pt>
                <c:pt idx="144">
                  <c:v>39752</c:v>
                </c:pt>
                <c:pt idx="145">
                  <c:v>39782</c:v>
                </c:pt>
                <c:pt idx="146">
                  <c:v>39813</c:v>
                </c:pt>
                <c:pt idx="147">
                  <c:v>39844</c:v>
                </c:pt>
                <c:pt idx="148">
                  <c:v>39872</c:v>
                </c:pt>
                <c:pt idx="149">
                  <c:v>39903</c:v>
                </c:pt>
                <c:pt idx="150">
                  <c:v>39933</c:v>
                </c:pt>
                <c:pt idx="151">
                  <c:v>39964</c:v>
                </c:pt>
                <c:pt idx="152">
                  <c:v>39994</c:v>
                </c:pt>
                <c:pt idx="153">
                  <c:v>40025</c:v>
                </c:pt>
                <c:pt idx="154">
                  <c:v>40056</c:v>
                </c:pt>
                <c:pt idx="155">
                  <c:v>40086</c:v>
                </c:pt>
                <c:pt idx="156">
                  <c:v>40117</c:v>
                </c:pt>
                <c:pt idx="157">
                  <c:v>40147</c:v>
                </c:pt>
                <c:pt idx="158">
                  <c:v>40178</c:v>
                </c:pt>
                <c:pt idx="159">
                  <c:v>40209</c:v>
                </c:pt>
                <c:pt idx="160">
                  <c:v>40237</c:v>
                </c:pt>
                <c:pt idx="161">
                  <c:v>40268</c:v>
                </c:pt>
                <c:pt idx="162">
                  <c:v>40298</c:v>
                </c:pt>
                <c:pt idx="163">
                  <c:v>40329</c:v>
                </c:pt>
                <c:pt idx="164">
                  <c:v>40359</c:v>
                </c:pt>
                <c:pt idx="165">
                  <c:v>40390</c:v>
                </c:pt>
                <c:pt idx="166">
                  <c:v>40421</c:v>
                </c:pt>
                <c:pt idx="167">
                  <c:v>40451</c:v>
                </c:pt>
                <c:pt idx="168">
                  <c:v>40482</c:v>
                </c:pt>
                <c:pt idx="169">
                  <c:v>40512</c:v>
                </c:pt>
                <c:pt idx="170">
                  <c:v>40543</c:v>
                </c:pt>
                <c:pt idx="171">
                  <c:v>40574</c:v>
                </c:pt>
                <c:pt idx="172">
                  <c:v>40602</c:v>
                </c:pt>
                <c:pt idx="173">
                  <c:v>40633</c:v>
                </c:pt>
                <c:pt idx="174">
                  <c:v>40663</c:v>
                </c:pt>
                <c:pt idx="175">
                  <c:v>40694</c:v>
                </c:pt>
                <c:pt idx="176">
                  <c:v>40724</c:v>
                </c:pt>
                <c:pt idx="177">
                  <c:v>40755</c:v>
                </c:pt>
                <c:pt idx="178">
                  <c:v>40786</c:v>
                </c:pt>
                <c:pt idx="179">
                  <c:v>40816</c:v>
                </c:pt>
                <c:pt idx="180">
                  <c:v>40847</c:v>
                </c:pt>
                <c:pt idx="181">
                  <c:v>40877</c:v>
                </c:pt>
                <c:pt idx="182">
                  <c:v>40908</c:v>
                </c:pt>
                <c:pt idx="183">
                  <c:v>40939</c:v>
                </c:pt>
                <c:pt idx="184">
                  <c:v>40968</c:v>
                </c:pt>
                <c:pt idx="185">
                  <c:v>40999</c:v>
                </c:pt>
                <c:pt idx="186">
                  <c:v>41029</c:v>
                </c:pt>
                <c:pt idx="187">
                  <c:v>41060</c:v>
                </c:pt>
                <c:pt idx="188">
                  <c:v>41090</c:v>
                </c:pt>
                <c:pt idx="189">
                  <c:v>41121</c:v>
                </c:pt>
                <c:pt idx="190">
                  <c:v>41152</c:v>
                </c:pt>
                <c:pt idx="191">
                  <c:v>41182</c:v>
                </c:pt>
                <c:pt idx="192">
                  <c:v>41213</c:v>
                </c:pt>
                <c:pt idx="193">
                  <c:v>41243</c:v>
                </c:pt>
                <c:pt idx="194">
                  <c:v>41274</c:v>
                </c:pt>
                <c:pt idx="195">
                  <c:v>41305</c:v>
                </c:pt>
                <c:pt idx="196">
                  <c:v>41333</c:v>
                </c:pt>
                <c:pt idx="197">
                  <c:v>41364</c:v>
                </c:pt>
                <c:pt idx="198">
                  <c:v>41394</c:v>
                </c:pt>
                <c:pt idx="199">
                  <c:v>41425</c:v>
                </c:pt>
                <c:pt idx="200">
                  <c:v>41455</c:v>
                </c:pt>
                <c:pt idx="201">
                  <c:v>41486</c:v>
                </c:pt>
                <c:pt idx="202">
                  <c:v>41517</c:v>
                </c:pt>
                <c:pt idx="203">
                  <c:v>41547</c:v>
                </c:pt>
                <c:pt idx="204">
                  <c:v>41578</c:v>
                </c:pt>
                <c:pt idx="205">
                  <c:v>41608</c:v>
                </c:pt>
                <c:pt idx="206">
                  <c:v>41639</c:v>
                </c:pt>
                <c:pt idx="207">
                  <c:v>41670</c:v>
                </c:pt>
                <c:pt idx="208">
                  <c:v>41698</c:v>
                </c:pt>
                <c:pt idx="209">
                  <c:v>41729</c:v>
                </c:pt>
                <c:pt idx="210">
                  <c:v>41759</c:v>
                </c:pt>
                <c:pt idx="211">
                  <c:v>41790</c:v>
                </c:pt>
                <c:pt idx="212">
                  <c:v>41820</c:v>
                </c:pt>
                <c:pt idx="213">
                  <c:v>41851</c:v>
                </c:pt>
                <c:pt idx="214">
                  <c:v>41882</c:v>
                </c:pt>
                <c:pt idx="215">
                  <c:v>41912</c:v>
                </c:pt>
                <c:pt idx="216">
                  <c:v>41943</c:v>
                </c:pt>
                <c:pt idx="217">
                  <c:v>41973</c:v>
                </c:pt>
                <c:pt idx="218">
                  <c:v>42004</c:v>
                </c:pt>
              </c:numCache>
            </c:numRef>
          </c:cat>
          <c:val>
            <c:numRef>
              <c:f>Sheet1!$C$83:$C$301</c:f>
              <c:numCache>
                <c:formatCode>###,###,###,###,##0.00_ </c:formatCode>
                <c:ptCount val="219"/>
                <c:pt idx="0">
                  <c:v>0.34</c:v>
                </c:pt>
                <c:pt idx="1">
                  <c:v>4.0000000000000008E-2</c:v>
                </c:pt>
                <c:pt idx="2">
                  <c:v>0.43000000000000005</c:v>
                </c:pt>
                <c:pt idx="3">
                  <c:v>0.12000000000000001</c:v>
                </c:pt>
                <c:pt idx="4">
                  <c:v>0.44</c:v>
                </c:pt>
                <c:pt idx="5">
                  <c:v>0.47000000000000003</c:v>
                </c:pt>
                <c:pt idx="6">
                  <c:v>6.0000000000000005E-2</c:v>
                </c:pt>
                <c:pt idx="7">
                  <c:v>7.0000000000000021E-2</c:v>
                </c:pt>
                <c:pt idx="8">
                  <c:v>-0.37000000000000005</c:v>
                </c:pt>
                <c:pt idx="9">
                  <c:v>-0.65000000000000013</c:v>
                </c:pt>
                <c:pt idx="10">
                  <c:v>-0.89</c:v>
                </c:pt>
                <c:pt idx="11">
                  <c:v>-0.95000000000000007</c:v>
                </c:pt>
                <c:pt idx="12">
                  <c:v>-0.92</c:v>
                </c:pt>
                <c:pt idx="13">
                  <c:v>-0.6100000000000001</c:v>
                </c:pt>
                <c:pt idx="14">
                  <c:v>-0.92</c:v>
                </c:pt>
                <c:pt idx="15">
                  <c:v>-1.32</c:v>
                </c:pt>
                <c:pt idx="16">
                  <c:v>-2.65</c:v>
                </c:pt>
                <c:pt idx="17">
                  <c:v>-3.2</c:v>
                </c:pt>
                <c:pt idx="18">
                  <c:v>-3.69</c:v>
                </c:pt>
                <c:pt idx="19">
                  <c:v>-4.4700000000000006</c:v>
                </c:pt>
                <c:pt idx="20">
                  <c:v>-4.88</c:v>
                </c:pt>
                <c:pt idx="21">
                  <c:v>-4.96</c:v>
                </c:pt>
                <c:pt idx="22">
                  <c:v>-5.54</c:v>
                </c:pt>
                <c:pt idx="23">
                  <c:v>-4.1899999999999995</c:v>
                </c:pt>
                <c:pt idx="24">
                  <c:v>-5.38</c:v>
                </c:pt>
                <c:pt idx="25">
                  <c:v>-5.68</c:v>
                </c:pt>
                <c:pt idx="26">
                  <c:v>-5.38</c:v>
                </c:pt>
                <c:pt idx="27">
                  <c:v>-4.92</c:v>
                </c:pt>
                <c:pt idx="28">
                  <c:v>-4.8899999999999997</c:v>
                </c:pt>
                <c:pt idx="29">
                  <c:v>-4.6199999999999992</c:v>
                </c:pt>
                <c:pt idx="30">
                  <c:v>-3.86</c:v>
                </c:pt>
                <c:pt idx="31">
                  <c:v>-3.42</c:v>
                </c:pt>
                <c:pt idx="32">
                  <c:v>-3.6</c:v>
                </c:pt>
                <c:pt idx="33">
                  <c:v>-2.5099999999999998</c:v>
                </c:pt>
                <c:pt idx="34">
                  <c:v>-2.2999999999999998</c:v>
                </c:pt>
                <c:pt idx="35">
                  <c:v>-2.1</c:v>
                </c:pt>
                <c:pt idx="36">
                  <c:v>-0.7400000000000001</c:v>
                </c:pt>
                <c:pt idx="37">
                  <c:v>-1.04</c:v>
                </c:pt>
                <c:pt idx="38">
                  <c:v>-0.83000000000000007</c:v>
                </c:pt>
                <c:pt idx="39">
                  <c:v>3.0000000000000002E-2</c:v>
                </c:pt>
                <c:pt idx="40">
                  <c:v>1.2</c:v>
                </c:pt>
                <c:pt idx="41">
                  <c:v>1.87</c:v>
                </c:pt>
                <c:pt idx="42">
                  <c:v>2.59</c:v>
                </c:pt>
                <c:pt idx="43">
                  <c:v>0.67000000000000015</c:v>
                </c:pt>
                <c:pt idx="44">
                  <c:v>2.9499999999999997</c:v>
                </c:pt>
                <c:pt idx="45">
                  <c:v>4.5</c:v>
                </c:pt>
                <c:pt idx="46">
                  <c:v>3.92</c:v>
                </c:pt>
                <c:pt idx="47">
                  <c:v>3.7</c:v>
                </c:pt>
                <c:pt idx="48">
                  <c:v>3.6</c:v>
                </c:pt>
                <c:pt idx="49">
                  <c:v>3.5</c:v>
                </c:pt>
                <c:pt idx="50">
                  <c:v>2.8</c:v>
                </c:pt>
                <c:pt idx="51">
                  <c:v>1.43</c:v>
                </c:pt>
                <c:pt idx="52">
                  <c:v>0.9</c:v>
                </c:pt>
                <c:pt idx="53">
                  <c:v>0.2</c:v>
                </c:pt>
                <c:pt idx="54">
                  <c:v>-0.1</c:v>
                </c:pt>
                <c:pt idx="55">
                  <c:v>-0.2</c:v>
                </c:pt>
                <c:pt idx="56">
                  <c:v>-0.60000000000000009</c:v>
                </c:pt>
                <c:pt idx="57">
                  <c:v>-1.3</c:v>
                </c:pt>
                <c:pt idx="58">
                  <c:v>-2</c:v>
                </c:pt>
                <c:pt idx="59">
                  <c:v>-2.9</c:v>
                </c:pt>
                <c:pt idx="60">
                  <c:v>-3.1</c:v>
                </c:pt>
                <c:pt idx="61">
                  <c:v>-3.7</c:v>
                </c:pt>
                <c:pt idx="62">
                  <c:v>-4</c:v>
                </c:pt>
                <c:pt idx="63">
                  <c:v>-4.2</c:v>
                </c:pt>
                <c:pt idx="64">
                  <c:v>-4.2</c:v>
                </c:pt>
                <c:pt idx="65">
                  <c:v>-4</c:v>
                </c:pt>
                <c:pt idx="66">
                  <c:v>-3.06</c:v>
                </c:pt>
                <c:pt idx="67">
                  <c:v>-2.63</c:v>
                </c:pt>
                <c:pt idx="68">
                  <c:v>-2.5</c:v>
                </c:pt>
                <c:pt idx="69">
                  <c:v>-2.2999999999999998</c:v>
                </c:pt>
                <c:pt idx="70">
                  <c:v>-1.7</c:v>
                </c:pt>
                <c:pt idx="71">
                  <c:v>-1.4</c:v>
                </c:pt>
                <c:pt idx="72">
                  <c:v>-1</c:v>
                </c:pt>
                <c:pt idx="73">
                  <c:v>-0.4</c:v>
                </c:pt>
                <c:pt idx="74">
                  <c:v>0.4</c:v>
                </c:pt>
                <c:pt idx="75">
                  <c:v>2.4</c:v>
                </c:pt>
                <c:pt idx="76">
                  <c:v>4</c:v>
                </c:pt>
                <c:pt idx="77">
                  <c:v>4.5999999999999996</c:v>
                </c:pt>
                <c:pt idx="78">
                  <c:v>3.6</c:v>
                </c:pt>
                <c:pt idx="79">
                  <c:v>2</c:v>
                </c:pt>
                <c:pt idx="80">
                  <c:v>1.3</c:v>
                </c:pt>
                <c:pt idx="81">
                  <c:v>1.4</c:v>
                </c:pt>
                <c:pt idx="82">
                  <c:v>1.4</c:v>
                </c:pt>
                <c:pt idx="83">
                  <c:v>1.4</c:v>
                </c:pt>
                <c:pt idx="84">
                  <c:v>1.2</c:v>
                </c:pt>
                <c:pt idx="85">
                  <c:v>1.9000000000000001</c:v>
                </c:pt>
                <c:pt idx="86">
                  <c:v>3</c:v>
                </c:pt>
                <c:pt idx="87">
                  <c:v>3.5</c:v>
                </c:pt>
                <c:pt idx="88">
                  <c:v>3.5</c:v>
                </c:pt>
                <c:pt idx="89">
                  <c:v>4</c:v>
                </c:pt>
                <c:pt idx="90">
                  <c:v>5</c:v>
                </c:pt>
                <c:pt idx="91">
                  <c:v>5.7</c:v>
                </c:pt>
                <c:pt idx="92">
                  <c:v>6.4</c:v>
                </c:pt>
                <c:pt idx="93">
                  <c:v>6.4</c:v>
                </c:pt>
                <c:pt idx="94">
                  <c:v>6.8</c:v>
                </c:pt>
                <c:pt idx="95">
                  <c:v>7.9</c:v>
                </c:pt>
                <c:pt idx="96">
                  <c:v>8.4</c:v>
                </c:pt>
                <c:pt idx="97">
                  <c:v>8.1</c:v>
                </c:pt>
                <c:pt idx="98">
                  <c:v>7.1</c:v>
                </c:pt>
                <c:pt idx="99">
                  <c:v>5.8</c:v>
                </c:pt>
                <c:pt idx="100">
                  <c:v>5.38</c:v>
                </c:pt>
                <c:pt idx="101">
                  <c:v>5.6</c:v>
                </c:pt>
                <c:pt idx="102">
                  <c:v>5.78</c:v>
                </c:pt>
                <c:pt idx="103">
                  <c:v>5.9</c:v>
                </c:pt>
                <c:pt idx="104">
                  <c:v>5.2</c:v>
                </c:pt>
                <c:pt idx="105">
                  <c:v>5.2</c:v>
                </c:pt>
                <c:pt idx="106">
                  <c:v>5.3</c:v>
                </c:pt>
                <c:pt idx="107">
                  <c:v>4.5</c:v>
                </c:pt>
                <c:pt idx="108">
                  <c:v>4</c:v>
                </c:pt>
                <c:pt idx="109">
                  <c:v>3.2</c:v>
                </c:pt>
                <c:pt idx="110">
                  <c:v>3.2</c:v>
                </c:pt>
                <c:pt idx="111">
                  <c:v>3.05</c:v>
                </c:pt>
                <c:pt idx="112">
                  <c:v>3.01</c:v>
                </c:pt>
                <c:pt idx="113">
                  <c:v>2.4899999999999998</c:v>
                </c:pt>
                <c:pt idx="114">
                  <c:v>1.87</c:v>
                </c:pt>
                <c:pt idx="115">
                  <c:v>2.4299999999999997</c:v>
                </c:pt>
                <c:pt idx="116">
                  <c:v>3.52</c:v>
                </c:pt>
                <c:pt idx="117">
                  <c:v>3.58</c:v>
                </c:pt>
                <c:pt idx="118">
                  <c:v>3.4</c:v>
                </c:pt>
                <c:pt idx="119">
                  <c:v>3.5</c:v>
                </c:pt>
                <c:pt idx="120">
                  <c:v>2.9</c:v>
                </c:pt>
                <c:pt idx="121">
                  <c:v>2.7800000000000002</c:v>
                </c:pt>
                <c:pt idx="122">
                  <c:v>3.1</c:v>
                </c:pt>
                <c:pt idx="123">
                  <c:v>3.3</c:v>
                </c:pt>
                <c:pt idx="124">
                  <c:v>2.6</c:v>
                </c:pt>
                <c:pt idx="125">
                  <c:v>2.7</c:v>
                </c:pt>
                <c:pt idx="126">
                  <c:v>2.9</c:v>
                </c:pt>
                <c:pt idx="127">
                  <c:v>2.8</c:v>
                </c:pt>
                <c:pt idx="128">
                  <c:v>2.4899999999999998</c:v>
                </c:pt>
                <c:pt idx="129">
                  <c:v>2.4</c:v>
                </c:pt>
                <c:pt idx="130">
                  <c:v>2.6</c:v>
                </c:pt>
                <c:pt idx="131">
                  <c:v>2.7</c:v>
                </c:pt>
                <c:pt idx="132">
                  <c:v>3.2</c:v>
                </c:pt>
                <c:pt idx="133">
                  <c:v>4.55</c:v>
                </c:pt>
                <c:pt idx="134">
                  <c:v>5.4300000000000006</c:v>
                </c:pt>
                <c:pt idx="135">
                  <c:v>6.1</c:v>
                </c:pt>
                <c:pt idx="136">
                  <c:v>6.6199999999999992</c:v>
                </c:pt>
                <c:pt idx="137">
                  <c:v>7.95</c:v>
                </c:pt>
                <c:pt idx="138">
                  <c:v>8.120000000000001</c:v>
                </c:pt>
                <c:pt idx="139">
                  <c:v>8.2199999999999989</c:v>
                </c:pt>
                <c:pt idx="140">
                  <c:v>8.84</c:v>
                </c:pt>
                <c:pt idx="141">
                  <c:v>10.030000000000001</c:v>
                </c:pt>
                <c:pt idx="142">
                  <c:v>10.06</c:v>
                </c:pt>
                <c:pt idx="143">
                  <c:v>9.129999999999999</c:v>
                </c:pt>
                <c:pt idx="144">
                  <c:v>6.59</c:v>
                </c:pt>
                <c:pt idx="145">
                  <c:v>1.9900000000000002</c:v>
                </c:pt>
                <c:pt idx="146">
                  <c:v>-1.1399999999999997</c:v>
                </c:pt>
                <c:pt idx="147">
                  <c:v>-3.3499999999999996</c:v>
                </c:pt>
                <c:pt idx="148">
                  <c:v>-4.4700000000000006</c:v>
                </c:pt>
                <c:pt idx="149">
                  <c:v>-6</c:v>
                </c:pt>
                <c:pt idx="150">
                  <c:v>-6.6</c:v>
                </c:pt>
                <c:pt idx="151">
                  <c:v>-7.2</c:v>
                </c:pt>
                <c:pt idx="152">
                  <c:v>-7.8</c:v>
                </c:pt>
                <c:pt idx="153">
                  <c:v>-8.2000000000000011</c:v>
                </c:pt>
                <c:pt idx="154">
                  <c:v>-7.8599999999999994</c:v>
                </c:pt>
                <c:pt idx="155">
                  <c:v>-6.99</c:v>
                </c:pt>
                <c:pt idx="156">
                  <c:v>-5.85</c:v>
                </c:pt>
                <c:pt idx="157">
                  <c:v>-2.08</c:v>
                </c:pt>
                <c:pt idx="158">
                  <c:v>1.7</c:v>
                </c:pt>
                <c:pt idx="159">
                  <c:v>4.3199999999999994</c:v>
                </c:pt>
                <c:pt idx="160">
                  <c:v>5.39</c:v>
                </c:pt>
                <c:pt idx="161">
                  <c:v>5.91</c:v>
                </c:pt>
                <c:pt idx="162">
                  <c:v>6.81</c:v>
                </c:pt>
                <c:pt idx="163">
                  <c:v>7.13</c:v>
                </c:pt>
                <c:pt idx="164">
                  <c:v>6.41</c:v>
                </c:pt>
                <c:pt idx="165">
                  <c:v>4.84</c:v>
                </c:pt>
                <c:pt idx="166">
                  <c:v>4.3199999999999994</c:v>
                </c:pt>
                <c:pt idx="167">
                  <c:v>4.33</c:v>
                </c:pt>
                <c:pt idx="168">
                  <c:v>5.04</c:v>
                </c:pt>
                <c:pt idx="169">
                  <c:v>6.06</c:v>
                </c:pt>
                <c:pt idx="170">
                  <c:v>5.9300000000000006</c:v>
                </c:pt>
                <c:pt idx="171">
                  <c:v>6.6</c:v>
                </c:pt>
                <c:pt idx="172">
                  <c:v>7.23</c:v>
                </c:pt>
                <c:pt idx="173">
                  <c:v>7.31</c:v>
                </c:pt>
                <c:pt idx="174">
                  <c:v>6.8199999999999994</c:v>
                </c:pt>
                <c:pt idx="175">
                  <c:v>6.79</c:v>
                </c:pt>
                <c:pt idx="176">
                  <c:v>7.1199999999999992</c:v>
                </c:pt>
                <c:pt idx="177">
                  <c:v>7.54</c:v>
                </c:pt>
                <c:pt idx="178">
                  <c:v>7.25</c:v>
                </c:pt>
                <c:pt idx="179">
                  <c:v>6.52</c:v>
                </c:pt>
                <c:pt idx="180">
                  <c:v>5</c:v>
                </c:pt>
                <c:pt idx="181">
                  <c:v>2.72</c:v>
                </c:pt>
                <c:pt idx="182">
                  <c:v>1.6900000000000002</c:v>
                </c:pt>
                <c:pt idx="183">
                  <c:v>0.73000000000000009</c:v>
                </c:pt>
                <c:pt idx="184">
                  <c:v>3.0000000000000002E-2</c:v>
                </c:pt>
                <c:pt idx="185">
                  <c:v>-0.32000000000000006</c:v>
                </c:pt>
                <c:pt idx="186">
                  <c:v>-0.70000000000000007</c:v>
                </c:pt>
                <c:pt idx="187">
                  <c:v>-1.4</c:v>
                </c:pt>
                <c:pt idx="188">
                  <c:v>-2.08</c:v>
                </c:pt>
                <c:pt idx="189">
                  <c:v>-2.8699999999999997</c:v>
                </c:pt>
                <c:pt idx="190">
                  <c:v>-3.48</c:v>
                </c:pt>
                <c:pt idx="191">
                  <c:v>-3.55</c:v>
                </c:pt>
                <c:pt idx="192">
                  <c:v>-2.7600000000000002</c:v>
                </c:pt>
                <c:pt idx="193">
                  <c:v>-2.2000000000000002</c:v>
                </c:pt>
                <c:pt idx="194">
                  <c:v>-1.9400000000000002</c:v>
                </c:pt>
                <c:pt idx="195">
                  <c:v>-1.6400000000000001</c:v>
                </c:pt>
                <c:pt idx="196">
                  <c:v>-1.6300000000000001</c:v>
                </c:pt>
                <c:pt idx="197">
                  <c:v>-1.9200000000000002</c:v>
                </c:pt>
                <c:pt idx="198">
                  <c:v>-2.62</c:v>
                </c:pt>
                <c:pt idx="199">
                  <c:v>-2.8699999999999997</c:v>
                </c:pt>
                <c:pt idx="200">
                  <c:v>-2.7</c:v>
                </c:pt>
                <c:pt idx="201">
                  <c:v>-2.27</c:v>
                </c:pt>
                <c:pt idx="202">
                  <c:v>-1.62</c:v>
                </c:pt>
                <c:pt idx="203">
                  <c:v>-1.34</c:v>
                </c:pt>
                <c:pt idx="204">
                  <c:v>-1.51</c:v>
                </c:pt>
                <c:pt idx="205">
                  <c:v>-1.42</c:v>
                </c:pt>
                <c:pt idx="206">
                  <c:v>-1.36</c:v>
                </c:pt>
                <c:pt idx="207">
                  <c:v>-1.6400000000000001</c:v>
                </c:pt>
                <c:pt idx="208">
                  <c:v>-2</c:v>
                </c:pt>
                <c:pt idx="209">
                  <c:v>-2.3018999999999994</c:v>
                </c:pt>
                <c:pt idx="210">
                  <c:v>-2.0042</c:v>
                </c:pt>
                <c:pt idx="211">
                  <c:v>-1.4463999999999997</c:v>
                </c:pt>
                <c:pt idx="212">
                  <c:v>-1.1092</c:v>
                </c:pt>
                <c:pt idx="213">
                  <c:v>-0.86880000000000013</c:v>
                </c:pt>
                <c:pt idx="214">
                  <c:v>-1.2037999999999998</c:v>
                </c:pt>
                <c:pt idx="215">
                  <c:v>-1.7995999999999999</c:v>
                </c:pt>
                <c:pt idx="216">
                  <c:v>-2.2427999999999999</c:v>
                </c:pt>
                <c:pt idx="217">
                  <c:v>-2.6927999999999996</c:v>
                </c:pt>
                <c:pt idx="218">
                  <c:v>-3.3</c:v>
                </c:pt>
              </c:numCache>
            </c:numRef>
          </c:val>
        </c:ser>
        <c:dLbls/>
        <c:marker val="1"/>
        <c:axId val="72775168"/>
        <c:axId val="72776704"/>
      </c:lineChart>
      <c:dateAx>
        <c:axId val="72775168"/>
        <c:scaling>
          <c:orientation val="minMax"/>
        </c:scaling>
        <c:axPos val="b"/>
        <c:numFmt formatCode="yyyy\-mm;@" sourceLinked="1"/>
        <c:tickLblPos val="nextTo"/>
        <c:crossAx val="72776704"/>
        <c:crosses val="autoZero"/>
        <c:auto val="1"/>
        <c:lblOffset val="100"/>
        <c:baseTimeUnit val="months"/>
      </c:dateAx>
      <c:valAx>
        <c:axId val="72776704"/>
        <c:scaling>
          <c:orientation val="minMax"/>
        </c:scaling>
        <c:axPos val="l"/>
        <c:majorGridlines/>
        <c:numFmt formatCode="###,###,###,###,##0.00_ " sourceLinked="1"/>
        <c:tickLblPos val="nextTo"/>
        <c:crossAx val="727751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0.75164</cdr:x>
      <cdr:y>0.45102</cdr:y>
    </cdr:from>
    <cdr:to>
      <cdr:x>0.79322</cdr:x>
      <cdr:y>0.74051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6543675" y="2433639"/>
          <a:ext cx="361950" cy="15621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CN"/>
        </a:p>
      </cdr:txBody>
    </cdr:sp>
  </cdr:relSizeAnchor>
  <cdr:relSizeAnchor xmlns:cdr="http://schemas.openxmlformats.org/drawingml/2006/chartDrawing">
    <cdr:from>
      <cdr:x>0.24544</cdr:x>
      <cdr:y>0.52133</cdr:y>
    </cdr:from>
    <cdr:to>
      <cdr:x>0.28702</cdr:x>
      <cdr:y>0.81083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136775" y="2813050"/>
          <a:ext cx="361950" cy="15621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zh-CN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8FB76-6F54-4D67-AD49-6E36E53A3200}" type="datetimeFigureOut">
              <a:rPr lang="zh-CN" altLang="en-US" smtClean="0"/>
              <a:pPr/>
              <a:t>2015/1/13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9099B-A300-4049-BD6C-CF59BA8622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9452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28497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62687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68044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5005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506EC-BA13-45AE-9530-AB58C999D26D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D8AA-525E-4344-981D-71FC0508C9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1359-4722-4E27-84E5-58C936D0F5B3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86FC-8F8A-44A0-BA34-D026866AE3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C230-54FB-4D18-A5B1-76A9EFABB9EB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5B8E-6273-42DC-88D2-AC82E0D7D5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F793-FD5C-4AF2-BEA5-81FE98022325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B9FCC-AC01-4548-8E71-D85C56CCA7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FDD6-E987-4B97-9352-BF4DB1F8A365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C821-8749-4D7A-8A4A-D048705672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5C50-7AB7-4D78-B0F2-500EA95C2A33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77AF-D8FA-4678-99C3-EE285B62A4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592E8-30A6-45C3-84D5-B30D579A451D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F2E2-AA7C-41FB-8CFB-0E71101142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FA50A-E1E7-4422-A95F-DBBBDF37E616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9492-B6AF-427C-A7A1-873D6097A2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17AE8-337C-4F7B-A33D-458BA8D8BADC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8A3D-5F6C-47EA-B332-4FED93DF0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7D5B2-B861-4ACE-B5D1-B6661CA50002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2341-60CE-4207-85E5-8748E60248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77DE1-DA32-4627-A77D-56075F1389FF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A54B-88E6-47B0-8B59-84559D6298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77C1CD0-A0D0-4DFE-832F-8AED63287097}" type="datetime1">
              <a:rPr lang="zh-CN" altLang="en-US" smtClean="0"/>
              <a:pPr>
                <a:defRPr/>
              </a:pPr>
              <a:t>2015/1/13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C290DCB-81EC-47C1-B9A5-3B53443554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沃胜资产管理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20150112</a:t>
            </a:r>
          </a:p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周报</a:t>
            </a: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概览</a:t>
            </a: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endParaRPr lang="zh-CN" altLang="en-US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 dirty="0" smtClean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近期市场分析：上周推荐板块回顾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67532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食品饮料（调味品）：莲花味精，梅花生物</a:t>
            </a:r>
            <a:endParaRPr lang="en-US" altLang="zh-CN" dirty="0" smtClean="0"/>
          </a:p>
          <a:p>
            <a:r>
              <a:rPr lang="zh-CN" altLang="en-US" dirty="0"/>
              <a:t>建</a:t>
            </a:r>
            <a:r>
              <a:rPr lang="zh-CN" altLang="en-US" dirty="0" smtClean="0"/>
              <a:t>筑装饰：</a:t>
            </a:r>
            <a:r>
              <a:rPr lang="zh-CN" altLang="en-US" dirty="0"/>
              <a:t>金螳螂（</a:t>
            </a:r>
            <a:r>
              <a:rPr lang="en-US" altLang="zh-CN" dirty="0"/>
              <a:t>002081</a:t>
            </a:r>
            <a:r>
              <a:rPr lang="zh-CN" altLang="en-US" dirty="0"/>
              <a:t>）</a:t>
            </a:r>
            <a:r>
              <a:rPr lang="en-US" altLang="zh-CN" dirty="0"/>
              <a:t>10.3%</a:t>
            </a:r>
            <a:r>
              <a:rPr lang="zh-CN" altLang="en-US" dirty="0"/>
              <a:t>，亚夏股份（</a:t>
            </a:r>
            <a:r>
              <a:rPr lang="en-US" altLang="zh-CN" dirty="0"/>
              <a:t>002375</a:t>
            </a:r>
            <a:r>
              <a:rPr lang="zh-CN" altLang="en-US" dirty="0"/>
              <a:t>）</a:t>
            </a:r>
            <a:r>
              <a:rPr lang="en-US" altLang="zh-CN" dirty="0"/>
              <a:t>8.07%</a:t>
            </a:r>
            <a:r>
              <a:rPr lang="zh-CN" altLang="en-US" dirty="0"/>
              <a:t>，广田股份（</a:t>
            </a:r>
            <a:r>
              <a:rPr lang="en-US" altLang="zh-CN" dirty="0"/>
              <a:t>002482</a:t>
            </a:r>
            <a:r>
              <a:rPr lang="zh-CN" altLang="en-US" dirty="0"/>
              <a:t>）</a:t>
            </a:r>
            <a:r>
              <a:rPr lang="en-US" altLang="zh-CN" dirty="0"/>
              <a:t>10.7</a:t>
            </a:r>
            <a:r>
              <a:rPr lang="en-US" altLang="zh-CN" dirty="0" smtClean="0"/>
              <a:t>%</a:t>
            </a:r>
            <a:endParaRPr lang="en-US" altLang="zh-C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4221724"/>
              </p:ext>
            </p:extLst>
          </p:nvPr>
        </p:nvGraphicFramePr>
        <p:xfrm>
          <a:off x="142844" y="1844824"/>
          <a:ext cx="874964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705"/>
                <a:gridCol w="1093705"/>
                <a:gridCol w="1093705"/>
                <a:gridCol w="1093705"/>
                <a:gridCol w="1093705"/>
                <a:gridCol w="1093705"/>
                <a:gridCol w="1093705"/>
                <a:gridCol w="1093705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PE(FY1)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PEG(FY1)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流通市值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过去一年涨幅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过去二年涨幅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过去十年</a:t>
                      </a:r>
                      <a:r>
                        <a:rPr lang="en-US" altLang="zh-CN" dirty="0" smtClean="0"/>
                        <a:t>01.01-02.28</a:t>
                      </a:r>
                      <a:r>
                        <a:rPr lang="zh-CN" altLang="en-US" dirty="0" smtClean="0"/>
                        <a:t>平均涨幅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莲花味精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N/A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11.42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N/A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r>
                        <a:rPr lang="zh-CN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亿</a:t>
                      </a:r>
                      <a:endParaRPr lang="en-US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fontAlgn="ctr" latinLnBrk="0" hangingPunct="1"/>
                      <a:endParaRPr lang="en-US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70.15%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45.85%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20.6%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梅花生物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52.7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3.11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0.58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139</a:t>
                      </a:r>
                      <a:r>
                        <a:rPr lang="zh-CN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亿</a:t>
                      </a:r>
                      <a:endParaRPr lang="en-US" altLang="zh-C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17.08%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37.78%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17.95%</a:t>
                      </a:r>
                      <a:endParaRPr lang="zh-CN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金螳螂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15.9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4.93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0.54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148</a:t>
                      </a:r>
                      <a:r>
                        <a:rPr lang="zh-CN" altLang="en-US" dirty="0" smtClean="0"/>
                        <a:t>亿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15.87%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-12.85%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2.44%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亚夏股份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16.2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2.98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0.62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665</a:t>
                      </a:r>
                      <a:r>
                        <a:rPr lang="zh-CN" altLang="en-US" dirty="0" smtClean="0"/>
                        <a:t>亿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-3.95%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-6.12%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-9.89%</a:t>
                      </a:r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3</a:t>
                      </a:r>
                      <a:r>
                        <a:rPr lang="zh-CN" altLang="en-US" dirty="0" smtClean="0"/>
                        <a:t>年）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广田股份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16.06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2.19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1.11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34</a:t>
                      </a:r>
                      <a:r>
                        <a:rPr lang="zh-CN" altLang="en-US" dirty="0" smtClean="0"/>
                        <a:t>亿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-21.81%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-25.39%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-9.26%</a:t>
                      </a:r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3</a:t>
                      </a:r>
                      <a:r>
                        <a:rPr lang="zh-CN" altLang="en-US" dirty="0" smtClean="0"/>
                        <a:t>年）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1227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关于地产板块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903649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400" dirty="0" smtClean="0"/>
              <a:t>利好面：</a:t>
            </a:r>
            <a:endParaRPr lang="en-US" altLang="zh-CN" sz="24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zh-CN" altLang="en-US" sz="2400" dirty="0" smtClean="0"/>
              <a:t>基本利好</a:t>
            </a:r>
            <a:r>
              <a:rPr lang="zh-CN" altLang="en-US" sz="2400" dirty="0"/>
              <a:t>因素</a:t>
            </a:r>
            <a:r>
              <a:rPr lang="zh-CN" altLang="en-US" sz="2400" dirty="0" smtClean="0"/>
              <a:t>未改变：信贷环境支持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地产销量回暖，价值洼地吸引增量资金，</a:t>
            </a:r>
            <a:r>
              <a:rPr lang="en-US" altLang="zh-CN" sz="2400" dirty="0"/>
              <a:t> </a:t>
            </a:r>
            <a:r>
              <a:rPr lang="zh-CN" altLang="en-US" sz="2400" dirty="0" smtClean="0"/>
              <a:t>历史上</a:t>
            </a:r>
            <a:r>
              <a:rPr lang="en-US" altLang="zh-CN" sz="2400" dirty="0" smtClean="0"/>
              <a:t>PMI&lt;50</a:t>
            </a:r>
            <a:r>
              <a:rPr lang="zh-CN" altLang="en-US" sz="2400" dirty="0" smtClean="0"/>
              <a:t>时房地产走强</a:t>
            </a:r>
            <a:endParaRPr lang="en-US" altLang="zh-CN" sz="24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zh-CN" altLang="en-US" sz="2400" dirty="0"/>
              <a:t>降</a:t>
            </a:r>
            <a:r>
              <a:rPr lang="zh-CN" altLang="en-US" sz="2400" dirty="0" smtClean="0"/>
              <a:t>息降准预测信号增强</a:t>
            </a:r>
            <a:r>
              <a:rPr lang="en-US" altLang="zh-CN" sz="2400" dirty="0" smtClean="0"/>
              <a:t>: </a:t>
            </a:r>
            <a:r>
              <a:rPr lang="en-US" altLang="zh-CN" sz="2400" b="1" dirty="0" smtClean="0"/>
              <a:t>CPI</a:t>
            </a:r>
            <a:r>
              <a:rPr lang="zh-CN" altLang="en-US" sz="2400" b="1" dirty="0" smtClean="0"/>
              <a:t>：</a:t>
            </a:r>
            <a:r>
              <a:rPr lang="en-US" altLang="zh-CN" sz="2400" b="1" dirty="0" smtClean="0"/>
              <a:t>1.5, PPI</a:t>
            </a:r>
            <a:r>
              <a:rPr lang="zh-CN" altLang="en-US" sz="2400" b="1" dirty="0" smtClean="0"/>
              <a:t>：</a:t>
            </a:r>
            <a:r>
              <a:rPr lang="en-US" altLang="zh-CN" sz="2400" b="1" dirty="0" smtClean="0"/>
              <a:t>-3.3 </a:t>
            </a:r>
            <a:r>
              <a:rPr lang="zh-CN" altLang="en-US" sz="2400" dirty="0" smtClean="0"/>
              <a:t>（周二晨会具</a:t>
            </a:r>
            <a:r>
              <a:rPr lang="zh-CN" altLang="en-US" sz="2400" dirty="0"/>
              <a:t>体分析</a:t>
            </a:r>
            <a:r>
              <a:rPr lang="zh-CN" altLang="en-US" sz="2400" dirty="0" smtClean="0"/>
              <a:t>）是高杠杆行业受益降息降准大</a:t>
            </a:r>
            <a:endParaRPr lang="en-US" altLang="zh-CN" sz="24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zh-CN" altLang="en-US" sz="2400" dirty="0"/>
              <a:t>政</a:t>
            </a:r>
            <a:r>
              <a:rPr lang="zh-CN" altLang="en-US" sz="2400" dirty="0" smtClean="0"/>
              <a:t>府继续对</a:t>
            </a:r>
            <a:r>
              <a:rPr lang="zh-CN" altLang="en-US" sz="2400" dirty="0"/>
              <a:t>行业呵</a:t>
            </a:r>
            <a:r>
              <a:rPr lang="zh-CN" altLang="en-US" sz="2400" dirty="0" smtClean="0"/>
              <a:t>护：</a:t>
            </a:r>
            <a:r>
              <a:rPr lang="zh-CN" altLang="en-US" sz="2400" dirty="0"/>
              <a:t>未来如果复苏不达预期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业界认</a:t>
            </a:r>
            <a:r>
              <a:rPr lang="zh-CN" altLang="en-US" sz="2400" dirty="0"/>
              <a:t>为还会有二手房营业税减免期限的缩短</a:t>
            </a:r>
            <a:r>
              <a:rPr lang="en-US" altLang="zh-CN" sz="2400" dirty="0"/>
              <a:t>,</a:t>
            </a:r>
            <a:r>
              <a:rPr lang="zh-CN" altLang="en-US" sz="2400" dirty="0"/>
              <a:t>一线城市限购放松等重磅政策出</a:t>
            </a:r>
            <a:r>
              <a:rPr lang="zh-CN" altLang="en-US" sz="2400" dirty="0" smtClean="0"/>
              <a:t>台</a:t>
            </a:r>
            <a:endParaRPr lang="en-US" altLang="zh-CN" sz="24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zh-CN" altLang="en-US" sz="2400" dirty="0"/>
              <a:t>多家券商均中表达了“地产股向上趋势明确”的观点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利空面：</a:t>
            </a:r>
            <a:endParaRPr lang="en-US" altLang="zh-CN" sz="2400" dirty="0" smtClean="0"/>
          </a:p>
          <a:p>
            <a:pPr marL="800100" lvl="1" indent="-342900">
              <a:buAutoNum type="arabicPeriod"/>
            </a:pPr>
            <a:r>
              <a:rPr lang="zh-CN" altLang="en-US" sz="2400" dirty="0"/>
              <a:t>地产走势可能需等到两会结束后才能更加明确</a:t>
            </a:r>
            <a:endParaRPr lang="en-US" altLang="zh-CN" sz="2400" dirty="0"/>
          </a:p>
          <a:p>
            <a:pPr marL="800100" lvl="1" indent="-342900">
              <a:buAutoNum type="arabicPeriod"/>
            </a:pPr>
            <a:r>
              <a:rPr lang="zh-CN" altLang="en-US" sz="2400" dirty="0"/>
              <a:t>一二线城市和三四线城市差别会比较大， 特别是三四线城市的楼市供应过剩，市场复苏的速度比较</a:t>
            </a:r>
            <a:r>
              <a:rPr lang="zh-CN" altLang="en-US" sz="2400" dirty="0" smtClean="0"/>
              <a:t>慢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配置可减，但可逢低吸龙头公司，如招商地产，保利地产，金地集团，万科</a:t>
            </a:r>
            <a:endParaRPr lang="en-US" altLang="zh-CN" sz="2400" dirty="0" smtClean="0"/>
          </a:p>
          <a:p>
            <a:pPr marL="800100" lvl="1" indent="-342900">
              <a:buAutoNum type="arabicPeriod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5923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12</a:t>
            </a:fld>
            <a:endParaRPr lang="zh-CN" alt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93700890"/>
              </p:ext>
            </p:extLst>
          </p:nvPr>
        </p:nvGraphicFramePr>
        <p:xfrm>
          <a:off x="0" y="836712"/>
          <a:ext cx="8705850" cy="5395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2844" y="119698"/>
            <a:ext cx="673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关于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CPI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PPI</a:t>
            </a:r>
            <a:endParaRPr lang="en-US" altLang="zh-CN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480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13</a:t>
            </a:fld>
            <a:endParaRPr lang="zh-CN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32610631"/>
              </p:ext>
            </p:extLst>
          </p:nvPr>
        </p:nvGraphicFramePr>
        <p:xfrm>
          <a:off x="0" y="764704"/>
          <a:ext cx="9036496" cy="5827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662747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CPI&lt;=1.5 &amp; PPI&lt;0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CPI &lt; =1.5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PPI&lt;0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如果历史重复</a:t>
                      </a:r>
                      <a:endParaRPr lang="zh-CN" altLang="en-US" dirty="0"/>
                    </a:p>
                  </a:txBody>
                  <a:tcPr/>
                </a:tc>
              </a:tr>
              <a:tr h="114392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非银金融，银行，家电，传媒，食品饮料，钢铁</a:t>
                      </a:r>
                      <a:r>
                        <a:rPr lang="en-US" altLang="zh-CN" dirty="0" smtClean="0"/>
                        <a:t>(2001.07-2001.12)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石油化工，汽车，钢铁，机械，非银（</a:t>
                      </a:r>
                      <a:r>
                        <a:rPr lang="en-US" altLang="zh-CN" dirty="0" smtClean="0"/>
                        <a:t>2000.1-2003.10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传媒，电力设备，有色，通信，计算机 （</a:t>
                      </a:r>
                      <a:r>
                        <a:rPr lang="en-US" altLang="zh-CN" dirty="0" smtClean="0"/>
                        <a:t>1997.6-1999.12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b="1" dirty="0" smtClean="0">
                          <a:solidFill>
                            <a:srgbClr val="FF0000"/>
                          </a:solidFill>
                        </a:rPr>
                        <a:t>一级推荐：非银，银行，传媒，食品饮料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12442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国防军工，有色金属，电力设备，非银，通信，食品饮料</a:t>
                      </a:r>
                      <a:endParaRPr lang="en-US" altLang="zh-CN" dirty="0" smtClean="0"/>
                    </a:p>
                    <a:p>
                      <a:r>
                        <a:rPr lang="zh-CN" altLang="en-US" dirty="0" smtClean="0"/>
                        <a:t>（</a:t>
                      </a:r>
                      <a:r>
                        <a:rPr lang="en-US" altLang="zh-CN" dirty="0" smtClean="0"/>
                        <a:t>2005.8-2006.9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非银，银行，传媒，石油石化，交通运输（</a:t>
                      </a:r>
                      <a:r>
                        <a:rPr lang="en-US" altLang="zh-CN" dirty="0" smtClean="0"/>
                        <a:t>2001.4-2002.11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b="1" dirty="0" smtClean="0">
                          <a:solidFill>
                            <a:srgbClr val="FF0000"/>
                          </a:solidFill>
                        </a:rPr>
                        <a:t>二级推荐：石油化工，汽车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62747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国防军工，汽车，食品饮料</a:t>
                      </a:r>
                      <a:r>
                        <a:rPr lang="en-US" altLang="zh-CN" dirty="0" smtClean="0"/>
                        <a:t>,</a:t>
                      </a:r>
                      <a:r>
                        <a:rPr lang="zh-CN" altLang="en-US" dirty="0" smtClean="0"/>
                        <a:t>石油石化</a:t>
                      </a:r>
                      <a:r>
                        <a:rPr lang="en-US" altLang="zh-CN" dirty="0" smtClean="0"/>
                        <a:t>,</a:t>
                      </a:r>
                      <a:r>
                        <a:rPr lang="zh-CN" altLang="en-US" dirty="0" smtClean="0"/>
                        <a:t>基础化工（</a:t>
                      </a:r>
                      <a:r>
                        <a:rPr lang="en-US" altLang="zh-CN" dirty="0" smtClean="0"/>
                        <a:t>2008.12-2009.11</a:t>
                      </a:r>
                      <a:r>
                        <a:rPr lang="zh-CN" altLang="en-US" dirty="0" smtClean="0"/>
                        <a:t>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62747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0" y="11219"/>
            <a:ext cx="7020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低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CPI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低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PPI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时表现优异板块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4314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14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14852" y="108501"/>
            <a:ext cx="66614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板块推荐总结</a:t>
            </a:r>
            <a:endParaRPr lang="en-US" altLang="zh-CN" sz="2800" b="1" dirty="0" smtClean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08720"/>
            <a:ext cx="8964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结</a:t>
            </a:r>
            <a:r>
              <a:rPr lang="zh-CN" altLang="en-US" sz="2400" dirty="0" smtClean="0"/>
              <a:t>合上周板块表现，模型信号，</a:t>
            </a:r>
            <a:r>
              <a:rPr lang="en-US" altLang="zh-CN" sz="2400" dirty="0" smtClean="0"/>
              <a:t>CPI/PPI</a:t>
            </a:r>
            <a:r>
              <a:rPr lang="zh-CN" altLang="en-US" sz="2400" dirty="0"/>
              <a:t>历</a:t>
            </a:r>
            <a:r>
              <a:rPr lang="zh-CN" altLang="en-US" sz="2400" dirty="0" smtClean="0"/>
              <a:t>史板块表现和上证</a:t>
            </a:r>
            <a:r>
              <a:rPr lang="en-US" altLang="zh-CN" sz="2400" dirty="0" smtClean="0"/>
              <a:t>ETF50</a:t>
            </a:r>
            <a:r>
              <a:rPr lang="zh-CN" altLang="en-US" sz="2400" dirty="0" smtClean="0"/>
              <a:t>期权影响：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/>
              <a:t>本周</a:t>
            </a:r>
            <a:r>
              <a:rPr lang="zh-CN" altLang="en-US" sz="2400" dirty="0" smtClean="0"/>
              <a:t>继续推荐食品饮料（调味</a:t>
            </a:r>
            <a:r>
              <a:rPr lang="zh-CN" altLang="en-US" sz="2400" dirty="0"/>
              <a:t>品</a:t>
            </a:r>
            <a:r>
              <a:rPr lang="zh-CN" altLang="en-US" sz="2400" dirty="0" smtClean="0"/>
              <a:t>，如梅</a:t>
            </a:r>
            <a:r>
              <a:rPr lang="zh-CN" altLang="en-US" sz="2400" dirty="0"/>
              <a:t>花生</a:t>
            </a:r>
            <a:r>
              <a:rPr lang="zh-CN" altLang="en-US" sz="2400" dirty="0" smtClean="0"/>
              <a:t>物</a:t>
            </a:r>
            <a:r>
              <a:rPr lang="en-US" altLang="zh-CN" sz="2400" dirty="0" smtClean="0"/>
              <a:t>600873</a:t>
            </a:r>
            <a:r>
              <a:rPr lang="zh-CN" altLang="en-US" sz="2400" dirty="0" smtClean="0"/>
              <a:t>），持有上证</a:t>
            </a:r>
            <a:r>
              <a:rPr lang="en-US" altLang="zh-CN" sz="2400" dirty="0" smtClean="0"/>
              <a:t>ETF50</a:t>
            </a:r>
            <a:r>
              <a:rPr lang="zh-CN" altLang="en-US" sz="2400" dirty="0" smtClean="0"/>
              <a:t>龙头非银，银行，可适当考虑传媒 （电影动画板块，</a:t>
            </a:r>
            <a:r>
              <a:rPr lang="zh-CN" altLang="en-US" sz="2400" dirty="0"/>
              <a:t>过去</a:t>
            </a:r>
            <a:r>
              <a:rPr lang="en-US" altLang="zh-CN" sz="2400" dirty="0"/>
              <a:t>10</a:t>
            </a:r>
            <a:r>
              <a:rPr lang="zh-CN" altLang="en-US" sz="2400" dirty="0"/>
              <a:t>年有</a:t>
            </a:r>
            <a:r>
              <a:rPr lang="en-US" altLang="zh-CN" sz="2400" dirty="0"/>
              <a:t>9</a:t>
            </a:r>
            <a:r>
              <a:rPr lang="zh-CN" altLang="en-US" sz="2400" dirty="0"/>
              <a:t>年板</a:t>
            </a:r>
            <a:r>
              <a:rPr lang="en-US" altLang="zh-CN" sz="2400" dirty="0"/>
              <a:t>1-2</a:t>
            </a:r>
            <a:r>
              <a:rPr lang="zh-CN" altLang="en-US" sz="2400" dirty="0"/>
              <a:t>月板块上涨</a:t>
            </a:r>
            <a:r>
              <a:rPr lang="en-US" altLang="zh-CN" sz="2400" dirty="0"/>
              <a:t>,</a:t>
            </a:r>
            <a:r>
              <a:rPr lang="zh-CN" altLang="en-US" sz="2400" dirty="0"/>
              <a:t>平均涨幅</a:t>
            </a:r>
            <a:r>
              <a:rPr lang="en-US" altLang="zh-CN" sz="2400" dirty="0"/>
              <a:t>11.66% </a:t>
            </a:r>
            <a:r>
              <a:rPr lang="zh-CN" altLang="en-US" sz="2400" dirty="0" smtClean="0"/>
              <a:t>，如创业板龙头股 华谊兄弟</a:t>
            </a:r>
            <a:r>
              <a:rPr lang="en-US" altLang="zh-CN" sz="2400" dirty="0" smtClean="0"/>
              <a:t>300027</a:t>
            </a:r>
            <a:r>
              <a:rPr lang="zh-CN" altLang="en-US" sz="2400" dirty="0" smtClean="0"/>
              <a:t>，华策影视</a:t>
            </a:r>
            <a:r>
              <a:rPr lang="en-US" altLang="zh-CN" sz="2400" dirty="0" smtClean="0"/>
              <a:t>300133</a:t>
            </a:r>
            <a:r>
              <a:rPr lang="zh-CN" altLang="en-US" sz="2400" dirty="0" smtClean="0"/>
              <a:t>等）。</a:t>
            </a:r>
            <a:endParaRPr lang="en-US" altLang="zh-CN" sz="2400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737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标题 1"/>
          <p:cNvSpPr>
            <a:spLocks noGrp="1"/>
          </p:cNvSpPr>
          <p:nvPr>
            <p:ph type="ctrTitle"/>
          </p:nvPr>
        </p:nvSpPr>
        <p:spPr>
          <a:xfrm>
            <a:off x="642938" y="2857500"/>
            <a:ext cx="7772400" cy="1470025"/>
          </a:xfrm>
        </p:spPr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谢     谢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5536" y="116632"/>
            <a:ext cx="5958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市场表现：沪深、香港指数表现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5537" y="98072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沪深两市：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增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量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上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涨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香港：增量上涨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8" name="图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873806"/>
              </p:ext>
            </p:extLst>
          </p:nvPr>
        </p:nvGraphicFramePr>
        <p:xfrm>
          <a:off x="422176" y="1600915"/>
          <a:ext cx="8614319" cy="2547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918081"/>
              </p:ext>
            </p:extLst>
          </p:nvPr>
        </p:nvGraphicFramePr>
        <p:xfrm>
          <a:off x="0" y="4077072"/>
          <a:ext cx="9036496" cy="22322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3056"/>
                <a:gridCol w="1005369"/>
                <a:gridCol w="875263"/>
                <a:gridCol w="1020153"/>
                <a:gridCol w="878220"/>
                <a:gridCol w="875263"/>
                <a:gridCol w="863436"/>
                <a:gridCol w="792468"/>
                <a:gridCol w="736285"/>
                <a:gridCol w="756983"/>
              </a:tblGrid>
              <a:tr h="5580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板块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创业板指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中小板指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深证成指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上证综指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红筹指数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沪深</a:t>
                      </a:r>
                      <a:r>
                        <a:rPr lang="en-US" altLang="zh-CN" sz="1200" u="none" strike="noStrike" dirty="0">
                          <a:effectLst/>
                        </a:rPr>
                        <a:t>300</a:t>
                      </a:r>
                      <a:r>
                        <a:rPr lang="zh-CN" altLang="en-US" sz="1200" u="none" strike="noStrike" dirty="0">
                          <a:effectLst/>
                        </a:rPr>
                        <a:t>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恒生指数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上证</a:t>
                      </a:r>
                      <a:r>
                        <a:rPr lang="en-US" altLang="zh-CN" sz="1200" u="none" strike="noStrike" dirty="0">
                          <a:effectLst/>
                        </a:rPr>
                        <a:t>50</a:t>
                      </a:r>
                      <a:r>
                        <a:rPr lang="zh-CN" altLang="en-US" sz="1200" u="none" strike="noStrike" dirty="0">
                          <a:effectLst/>
                        </a:rPr>
                        <a:t>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 dirty="0">
                          <a:effectLst/>
                        </a:rPr>
                        <a:t>国企指数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580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涨跌幅</a:t>
                      </a:r>
                      <a:r>
                        <a:rPr lang="en-US" altLang="zh-CN" sz="1200" u="none" strike="noStrike">
                          <a:effectLst/>
                        </a:rPr>
                        <a:t>(%)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5.54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3.77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2.82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1.57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1.46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0.37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0.26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-0.49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-1.34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580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成交量变动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116.08%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91.29%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86.95%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66.71%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93.95%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69.04%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106.81%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57.66%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54.36%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  <a:tr h="5580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u="none" strike="noStrike">
                          <a:effectLst/>
                        </a:rPr>
                        <a:t>今年以来涨跌幅</a:t>
                      </a:r>
                      <a:r>
                        <a:rPr lang="en-US" altLang="zh-CN" sz="1200" u="none" strike="noStrike">
                          <a:effectLst/>
                        </a:rPr>
                        <a:t>(%)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5.54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3.77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2.82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1.57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3.76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0.37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>
                          <a:effectLst/>
                        </a:rPr>
                        <a:t>1.33 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-0.49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200" u="none" strike="noStrike" dirty="0">
                          <a:effectLst/>
                        </a:rPr>
                        <a:t>0.81 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61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95536" y="11663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市场表现：板块涨跌幅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图表 6"/>
          <p:cNvGraphicFramePr/>
          <p:nvPr>
            <p:extLst>
              <p:ext uri="{D42A27DB-BD31-4B8C-83A1-F6EECF244321}">
                <p14:modId xmlns:p14="http://schemas.microsoft.com/office/powerpoint/2010/main" xmlns="" val="2880853208"/>
              </p:ext>
            </p:extLst>
          </p:nvPr>
        </p:nvGraphicFramePr>
        <p:xfrm>
          <a:off x="25772" y="1556792"/>
          <a:ext cx="8712968" cy="4866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86581863"/>
              </p:ext>
            </p:extLst>
          </p:nvPr>
        </p:nvGraphicFramePr>
        <p:xfrm>
          <a:off x="35148" y="764704"/>
          <a:ext cx="90013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537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3" name="文本框 5"/>
          <p:cNvSpPr txBox="1"/>
          <p:nvPr/>
        </p:nvSpPr>
        <p:spPr>
          <a:xfrm>
            <a:off x="395536" y="116632"/>
            <a:ext cx="6680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领跑板块分析：计算机，传媒，采掘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896448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2000" dirty="0" smtClean="0">
                <a:latin typeface="+mj-ea"/>
              </a:rPr>
              <a:t>价</a:t>
            </a:r>
            <a:r>
              <a:rPr lang="zh-CN" altLang="en-US" sz="2000" dirty="0">
                <a:latin typeface="+mj-ea"/>
              </a:rPr>
              <a:t>值回归。此前“跌跌不休”的创业板报复性反弹</a:t>
            </a:r>
            <a:r>
              <a:rPr lang="zh-CN" altLang="en-US" sz="2000" dirty="0" smtClean="0">
                <a:latin typeface="+mj-ea"/>
              </a:rPr>
              <a:t>。</a:t>
            </a:r>
            <a:endParaRPr lang="en-US" altLang="zh-CN" sz="2000" dirty="0" smtClean="0">
              <a:latin typeface="+mj-ea"/>
            </a:endParaRPr>
          </a:p>
          <a:p>
            <a:pPr marL="457200" indent="-457200">
              <a:buAutoNum type="arabicPeriod"/>
            </a:pPr>
            <a:endParaRPr lang="en-US" altLang="zh-CN" sz="2000" dirty="0" smtClean="0">
              <a:latin typeface="+mj-ea"/>
              <a:ea typeface="+mj-ea"/>
            </a:endParaRPr>
          </a:p>
          <a:p>
            <a:r>
              <a:rPr lang="en-US" altLang="zh-CN" sz="2000" dirty="0" smtClean="0">
                <a:latin typeface="+mj-ea"/>
                <a:ea typeface="+mj-ea"/>
              </a:rPr>
              <a:t>2. </a:t>
            </a:r>
            <a:r>
              <a:rPr lang="zh-CN" altLang="en-US" sz="2000" dirty="0" smtClean="0">
                <a:latin typeface="+mj-ea"/>
                <a:ea typeface="+mj-ea"/>
              </a:rPr>
              <a:t>创业板回暖得益于大多数龙头股齐涨。集中在传媒（东方财富，华谊兄弟，乐视网，蓝色光标），计算机（万达信息，卫宁软件）行业板块。</a:t>
            </a:r>
            <a:endParaRPr lang="en-US" altLang="zh-CN" sz="2000" dirty="0" smtClean="0">
              <a:latin typeface="+mj-ea"/>
              <a:ea typeface="+mj-ea"/>
            </a:endParaRPr>
          </a:p>
          <a:p>
            <a:endParaRPr lang="en-US" altLang="zh-CN" sz="2000" dirty="0" smtClean="0">
              <a:latin typeface="+mj-ea"/>
              <a:ea typeface="+mj-ea"/>
            </a:endParaRPr>
          </a:p>
          <a:p>
            <a:r>
              <a:rPr lang="en-US" altLang="zh-CN" sz="2000" dirty="0" smtClean="0">
                <a:latin typeface="+mj-ea"/>
                <a:ea typeface="+mj-ea"/>
              </a:rPr>
              <a:t>3.</a:t>
            </a:r>
            <a:r>
              <a:rPr lang="zh-CN" altLang="en-US" sz="2000" dirty="0" smtClean="0">
                <a:latin typeface="+mj-ea"/>
                <a:ea typeface="+mj-ea"/>
              </a:rPr>
              <a:t>计算机上涨</a:t>
            </a:r>
            <a:r>
              <a:rPr lang="zh-CN" altLang="en-US" sz="2000" dirty="0"/>
              <a:t>正</a:t>
            </a:r>
            <a:r>
              <a:rPr lang="zh-CN" altLang="en-US" sz="2000" dirty="0" smtClean="0"/>
              <a:t>如上周晨会所述， 一是进入价格可配置空间，二是因</a:t>
            </a:r>
            <a:r>
              <a:rPr lang="zh-CN" altLang="en-US" sz="2000" dirty="0"/>
              <a:t>为目前计算机产业正在裂变，比如大数据迅猛增长，已成为计算机产业新的产业成长引</a:t>
            </a:r>
            <a:r>
              <a:rPr lang="zh-CN" altLang="en-US" sz="2000" dirty="0" smtClean="0"/>
              <a:t>擎</a:t>
            </a:r>
            <a:r>
              <a:rPr lang="zh-CN" altLang="en-US" sz="2000" dirty="0"/>
              <a:t>；</a:t>
            </a:r>
            <a:r>
              <a:rPr lang="zh-CN" altLang="en-US" sz="2000" dirty="0" smtClean="0"/>
              <a:t>计</a:t>
            </a:r>
            <a:r>
              <a:rPr lang="zh-CN" altLang="en-US" sz="2000" dirty="0"/>
              <a:t>算机板块拥有强大的互联网基因，可迅速切入互联</a:t>
            </a:r>
            <a:r>
              <a:rPr lang="zh-CN" altLang="en-US" sz="2000" dirty="0" smtClean="0"/>
              <a:t>网金融等</a:t>
            </a:r>
            <a:r>
              <a:rPr lang="zh-CN" altLang="en-US" sz="2000" dirty="0"/>
              <a:t>领域。比如</a:t>
            </a:r>
            <a:r>
              <a:rPr lang="zh-CN" altLang="en-US" sz="2000" b="1" dirty="0"/>
              <a:t>用友软件</a:t>
            </a:r>
            <a:r>
              <a:rPr lang="zh-CN" altLang="en-US" sz="2000" dirty="0"/>
              <a:t>前期公告进军</a:t>
            </a:r>
            <a:r>
              <a:rPr lang="en-US" altLang="zh-CN" sz="2000" dirty="0"/>
              <a:t>P2P</a:t>
            </a:r>
            <a:r>
              <a:rPr lang="zh-CN" altLang="en-US" sz="2000" dirty="0"/>
              <a:t>互联网金融领域，且发展势头迅猛。</a:t>
            </a:r>
            <a:r>
              <a:rPr lang="zh-CN" altLang="en-US" sz="2000" dirty="0" smtClean="0"/>
              <a:t>而</a:t>
            </a:r>
            <a:r>
              <a:rPr lang="zh-CN" altLang="en-US" sz="2000" b="1" dirty="0" smtClean="0"/>
              <a:t>银之杰</a:t>
            </a:r>
            <a:r>
              <a:rPr lang="zh-CN" altLang="en-US" sz="2000" dirty="0" smtClean="0"/>
              <a:t>等</a:t>
            </a:r>
            <a:r>
              <a:rPr lang="zh-CN" altLang="en-US" sz="2000" dirty="0"/>
              <a:t>则因为在个人征信领域的布局，近几个交易日持续大涨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 smtClean="0">
              <a:latin typeface="+mj-ea"/>
              <a:ea typeface="+mj-ea"/>
            </a:endParaRPr>
          </a:p>
          <a:p>
            <a:r>
              <a:rPr lang="en-US" altLang="zh-CN" sz="2000" dirty="0" smtClean="0">
                <a:latin typeface="+mj-ea"/>
                <a:ea typeface="+mj-ea"/>
              </a:rPr>
              <a:t>4. </a:t>
            </a:r>
            <a:r>
              <a:rPr lang="zh-CN" altLang="en-US" sz="2000" dirty="0" smtClean="0">
                <a:latin typeface="+mj-ea"/>
                <a:ea typeface="+mj-ea"/>
              </a:rPr>
              <a:t>上周煤炭类股上涨带动采掘板块。</a:t>
            </a:r>
            <a:r>
              <a:rPr lang="zh-CN" altLang="en-US" sz="2000" dirty="0"/>
              <a:t>煤炭</a:t>
            </a:r>
            <a:r>
              <a:rPr lang="zh-CN" altLang="en-US" sz="2000" dirty="0" smtClean="0"/>
              <a:t>、此</a:t>
            </a:r>
            <a:r>
              <a:rPr lang="zh-CN" altLang="en-US" sz="2000" dirty="0"/>
              <a:t>次启动的动因与房地产板块不同，房地产板块启动有政策面的利好作为导火索，而反</a:t>
            </a:r>
            <a:r>
              <a:rPr lang="zh-CN" altLang="en-US" sz="2000" dirty="0" smtClean="0"/>
              <a:t>观</a:t>
            </a:r>
            <a:r>
              <a:rPr lang="zh-CN" altLang="en-US" sz="2000" dirty="0"/>
              <a:t>上周</a:t>
            </a:r>
            <a:r>
              <a:rPr lang="zh-CN" altLang="en-US" sz="2000" dirty="0" smtClean="0"/>
              <a:t>的</a:t>
            </a:r>
            <a:r>
              <a:rPr lang="zh-CN" altLang="en-US" sz="2000" dirty="0"/>
              <a:t>走势，煤炭板块的启动并没有消息面上的利好驱动因素</a:t>
            </a:r>
            <a:r>
              <a:rPr lang="zh-CN" altLang="en-US" sz="2000" dirty="0" smtClean="0"/>
              <a:t>，而是由央</a:t>
            </a:r>
            <a:r>
              <a:rPr lang="zh-CN" altLang="en-US" sz="2000" dirty="0"/>
              <a:t>企改革个</a:t>
            </a:r>
            <a:r>
              <a:rPr lang="zh-CN" altLang="en-US" sz="2000" dirty="0" smtClean="0"/>
              <a:t>股</a:t>
            </a:r>
            <a:r>
              <a:rPr lang="zh-CN" altLang="en-US" sz="2000" b="1" dirty="0" smtClean="0"/>
              <a:t>国投新集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(6.72, </a:t>
            </a:r>
            <a:r>
              <a:rPr lang="zh-CN" altLang="en-US" sz="2000" dirty="0" smtClean="0"/>
              <a:t>周涨幅</a:t>
            </a:r>
            <a:r>
              <a:rPr lang="en-US" altLang="zh-CN" sz="2000" dirty="0" smtClean="0"/>
              <a:t>17.3%)</a:t>
            </a:r>
            <a:r>
              <a:rPr lang="zh-CN" altLang="en-US" sz="2000" dirty="0"/>
              <a:t>的连续涨停</a:t>
            </a:r>
            <a:r>
              <a:rPr lang="zh-CN" altLang="en-US" sz="2000" dirty="0" smtClean="0"/>
              <a:t>带为导火索引起煤</a:t>
            </a:r>
            <a:r>
              <a:rPr lang="zh-CN" altLang="en-US" sz="2000" dirty="0"/>
              <a:t>炭板块</a:t>
            </a:r>
            <a:r>
              <a:rPr lang="zh-CN" altLang="en-US" sz="2000" dirty="0" smtClean="0"/>
              <a:t>的上涨，</a:t>
            </a:r>
            <a:r>
              <a:rPr lang="zh-CN" altLang="en-US" sz="2000" dirty="0"/>
              <a:t>后市密切关注消息面上是否有事件驱动因素的发</a:t>
            </a:r>
            <a:r>
              <a:rPr lang="zh-CN" altLang="en-US" sz="2000" dirty="0" smtClean="0"/>
              <a:t>生。</a:t>
            </a:r>
            <a:endParaRPr lang="en-US" altLang="zh-CN" sz="2000" dirty="0" smtClean="0"/>
          </a:p>
          <a:p>
            <a:endParaRPr lang="zh-CN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35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3" name="文本框 5"/>
          <p:cNvSpPr txBox="1"/>
          <p:nvPr/>
        </p:nvSpPr>
        <p:spPr>
          <a:xfrm>
            <a:off x="0" y="118964"/>
            <a:ext cx="7401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领跌板块分析：银行，非银金融，房地产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89644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j-ea"/>
                <a:ea typeface="+mj-ea"/>
              </a:rPr>
              <a:t>受市场风格切换影响：近期市场风格偏向中小板块和创业板</a:t>
            </a:r>
            <a:endParaRPr lang="en-US" altLang="zh-CN" sz="2400" dirty="0" smtClean="0">
              <a:latin typeface="+mj-ea"/>
              <a:ea typeface="+mj-ea"/>
            </a:endParaRPr>
          </a:p>
          <a:p>
            <a:endParaRPr lang="en-US" altLang="zh-CN" sz="2400" dirty="0" smtClean="0">
              <a:latin typeface="+mj-ea"/>
              <a:ea typeface="+mj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+mj-ea"/>
                <a:ea typeface="+mj-ea"/>
              </a:rPr>
              <a:t>未</a:t>
            </a:r>
            <a:r>
              <a:rPr lang="zh-CN" altLang="en-US" sz="2400" dirty="0" smtClean="0">
                <a:latin typeface="+mj-ea"/>
                <a:ea typeface="+mj-ea"/>
              </a:rPr>
              <a:t>来预测：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j-ea"/>
              </a:rPr>
              <a:t>利好：大量新增资金等待入场</a:t>
            </a:r>
            <a:endParaRPr lang="en-US" altLang="zh-CN" sz="2400" dirty="0" smtClean="0">
              <a:latin typeface="+mj-ea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j-ea"/>
              </a:rPr>
              <a:t>利</a:t>
            </a:r>
            <a:r>
              <a:rPr lang="zh-CN" altLang="en-US" sz="2400" dirty="0">
                <a:latin typeface="+mj-ea"/>
              </a:rPr>
              <a:t>好</a:t>
            </a:r>
            <a:r>
              <a:rPr lang="zh-CN" altLang="en-US" sz="2400" dirty="0" smtClean="0">
                <a:latin typeface="+mj-ea"/>
              </a:rPr>
              <a:t>：</a:t>
            </a:r>
            <a:r>
              <a:rPr lang="zh-CN" altLang="en-US" sz="2400" dirty="0"/>
              <a:t>一系列疲软经济数据（</a:t>
            </a:r>
            <a:r>
              <a:rPr lang="en-US" altLang="zh-CN" sz="2400" dirty="0"/>
              <a:t>PMI</a:t>
            </a:r>
            <a:r>
              <a:rPr lang="zh-CN" altLang="en-US" sz="2400" dirty="0"/>
              <a:t>，</a:t>
            </a:r>
            <a:r>
              <a:rPr lang="en-US" altLang="zh-CN" sz="2400" dirty="0"/>
              <a:t>CPI, PPI</a:t>
            </a:r>
            <a:r>
              <a:rPr lang="zh-CN" altLang="en-US" sz="2400" dirty="0" smtClean="0"/>
              <a:t>）使</a:t>
            </a:r>
            <a:r>
              <a:rPr lang="zh-CN" altLang="en-US" sz="2400" dirty="0" smtClean="0">
                <a:latin typeface="+mj-ea"/>
              </a:rPr>
              <a:t>新</a:t>
            </a:r>
            <a:r>
              <a:rPr lang="zh-CN" altLang="en-US" sz="2400" dirty="0">
                <a:latin typeface="+mj-ea"/>
              </a:rPr>
              <a:t>刺激预期保持强</a:t>
            </a:r>
            <a:r>
              <a:rPr lang="zh-CN" altLang="en-US" sz="2400" dirty="0" smtClean="0">
                <a:latin typeface="+mj-ea"/>
              </a:rPr>
              <a:t>烈</a:t>
            </a:r>
            <a:endParaRPr lang="en-US" altLang="zh-CN" sz="2400" dirty="0" smtClean="0">
              <a:latin typeface="+mj-ea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+mj-ea"/>
              </a:rPr>
              <a:t>利</a:t>
            </a:r>
            <a:r>
              <a:rPr lang="zh-CN" altLang="en-US" sz="2400" dirty="0" smtClean="0">
                <a:latin typeface="+mj-ea"/>
              </a:rPr>
              <a:t>好：可贷资金增加得益于</a:t>
            </a:r>
            <a:r>
              <a:rPr lang="en-US" altLang="zh-CN" sz="2400" dirty="0" smtClean="0">
                <a:latin typeface="+mj-ea"/>
              </a:rPr>
              <a:t>387</a:t>
            </a:r>
            <a:r>
              <a:rPr lang="zh-CN" altLang="en-US" sz="2400" dirty="0" smtClean="0">
                <a:latin typeface="+mj-ea"/>
              </a:rPr>
              <a:t>号文将</a:t>
            </a:r>
            <a:r>
              <a:rPr lang="zh-CN" altLang="en-US" sz="2400" dirty="0" smtClean="0"/>
              <a:t>非</a:t>
            </a:r>
            <a:r>
              <a:rPr lang="zh-CN" altLang="en-US" sz="2400" dirty="0"/>
              <a:t>银同业存款纳入一般性存款并且暂不缴准等一系列宽松的货币政</a:t>
            </a:r>
            <a:r>
              <a:rPr lang="zh-CN" altLang="en-US" sz="2400" dirty="0" smtClean="0"/>
              <a:t>策</a:t>
            </a:r>
            <a:endParaRPr lang="en-US" altLang="zh-CN" sz="2400" dirty="0">
              <a:latin typeface="+mj-ea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j-ea"/>
                <a:ea typeface="+mj-ea"/>
              </a:rPr>
              <a:t>风险：</a:t>
            </a:r>
            <a:r>
              <a:rPr lang="zh-CN" altLang="en-US" sz="2400" dirty="0" smtClean="0"/>
              <a:t>爆</a:t>
            </a:r>
            <a:r>
              <a:rPr lang="zh-CN" altLang="en-US" sz="2400" dirty="0"/>
              <a:t>发信用系统性风</a:t>
            </a:r>
            <a:r>
              <a:rPr lang="zh-CN" altLang="en-US" sz="2400" dirty="0" smtClean="0"/>
              <a:t>险，通缩影响，人民币贬值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409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88924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000" dirty="0" smtClean="0"/>
              <a:t>总</a:t>
            </a:r>
            <a:r>
              <a:rPr lang="zh-CN" altLang="en-US" sz="2000" dirty="0"/>
              <a:t>体来说，创业板出现反弹迹象，这可以从上周前几日创业板</a:t>
            </a:r>
            <a:r>
              <a:rPr lang="en-US" altLang="zh-CN" sz="2000" dirty="0"/>
              <a:t>B</a:t>
            </a:r>
            <a:r>
              <a:rPr lang="zh-CN" altLang="en-US" sz="2000" dirty="0"/>
              <a:t>的高溢价及周涨幅反映。蓝筹板快与创业板跷跷板效应依旧显著。但也出现了大小板齐涨的现象。另外，周五创业板</a:t>
            </a:r>
            <a:r>
              <a:rPr lang="en-US" altLang="zh-CN" sz="2000" dirty="0"/>
              <a:t>B</a:t>
            </a:r>
            <a:r>
              <a:rPr lang="zh-CN" altLang="en-US" sz="2000" dirty="0"/>
              <a:t>的大幅下跌值得警惕。业内对创业板意见分化。所以短期内创业板值得关注，特别是里面的拥有清晰产业成长前景的板块和龙头股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marL="342900" indent="-342900">
              <a:buAutoNum type="arabicPeriod"/>
            </a:pPr>
            <a:endParaRPr lang="en-US" altLang="zh-CN" sz="2000" dirty="0" smtClean="0"/>
          </a:p>
          <a:p>
            <a:pPr marL="342900" indent="-342900">
              <a:buAutoNum type="arabicPeriod"/>
            </a:pPr>
            <a:r>
              <a:rPr lang="en-US" altLang="zh-CN" sz="2000" dirty="0" smtClean="0"/>
              <a:t>2015</a:t>
            </a:r>
            <a:r>
              <a:rPr lang="zh-CN" altLang="en-US" sz="2000" dirty="0" smtClean="0"/>
              <a:t>年市场金融板</a:t>
            </a:r>
            <a:r>
              <a:rPr lang="zh-CN" altLang="en-US" sz="2000" dirty="0"/>
              <a:t>块仍是主流热</a:t>
            </a:r>
            <a:r>
              <a:rPr lang="zh-CN" altLang="en-US" sz="2000" dirty="0" smtClean="0"/>
              <a:t>点。</a:t>
            </a:r>
            <a:r>
              <a:rPr lang="zh-CN" altLang="en-US" sz="2000" dirty="0"/>
              <a:t>场外资金进场与场内资金加杠杆推动券商行业基本面向上逻辑不</a:t>
            </a:r>
            <a:r>
              <a:rPr lang="zh-CN" altLang="en-US" sz="2000" dirty="0" smtClean="0"/>
              <a:t>变。楼市继续回暖趋势不变。加上潜在的利好如“深港通”都会再度刺激主版块的上扬。但短期内可以注意由于前段时间的涨幅累计而造成的获利回吐，大盘调整等势头。</a:t>
            </a:r>
            <a:endParaRPr lang="en-US" altLang="zh-CN" sz="2000" dirty="0" smtClean="0"/>
          </a:p>
          <a:p>
            <a:pPr marL="342900" indent="-342900">
              <a:buAutoNum type="arabicPeriod"/>
            </a:pPr>
            <a:endParaRPr lang="en-US" altLang="zh-CN" sz="2000" dirty="0"/>
          </a:p>
          <a:p>
            <a:pPr marL="342900" indent="-342900">
              <a:buAutoNum type="arabicPeriod"/>
            </a:pP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文本框 5"/>
          <p:cNvSpPr txBox="1"/>
          <p:nvPr/>
        </p:nvSpPr>
        <p:spPr>
          <a:xfrm>
            <a:off x="0" y="118964"/>
            <a:ext cx="3073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1.3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总体板块分析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4502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2" y="692696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个股涨跌幅前二十位两周间比较</a:t>
            </a:r>
            <a:endParaRPr lang="zh-CN" altLang="en-US" sz="2800" b="1" dirty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1520" y="1124744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上周涨跌幅前二十位的股票行业分布较多的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是</a:t>
            </a:r>
            <a:r>
              <a:rPr lang="zh-CN" altLang="en-US" sz="1600" b="1" dirty="0">
                <a:latin typeface="楷体" panose="02010609060101010101" pitchFamily="49" charset="-122"/>
                <a:ea typeface="楷体" panose="02010609060101010101" pitchFamily="49" charset="-122"/>
              </a:rPr>
              <a:t>机械设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备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和传媒；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跌幅前</a:t>
            </a:r>
            <a:r>
              <a:rPr lang="en-US" altLang="zh-CN" sz="1600" dirty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房地产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，电子，电气设备居</a:t>
            </a: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</a:rPr>
              <a:t>多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。再前一周涨跌幅前二十位的股票行业分布较多的是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房地产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；跌幅前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</a:t>
            </a:r>
            <a:r>
              <a:rPr lang="zh-CN" altLang="en-US" sz="1600" b="1" dirty="0">
                <a:latin typeface="楷体" panose="02010609060101010101" pitchFamily="49" charset="-122"/>
                <a:ea typeface="楷体" panose="02010609060101010101" pitchFamily="49" charset="-122"/>
              </a:rPr>
              <a:t>机械设备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与电子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居多。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5536" y="11663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1.4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市场表现：领涨领跌股</a:t>
            </a:r>
            <a:endParaRPr lang="zh-CN" altLang="en-US" sz="2800" b="1" i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7778884"/>
              </p:ext>
            </p:extLst>
          </p:nvPr>
        </p:nvGraphicFramePr>
        <p:xfrm>
          <a:off x="251520" y="1988840"/>
          <a:ext cx="8856984" cy="4259570"/>
        </p:xfrm>
        <a:graphic>
          <a:graphicData uri="http://schemas.openxmlformats.org/drawingml/2006/table">
            <a:tbl>
              <a:tblPr/>
              <a:tblGrid>
                <a:gridCol w="974163"/>
                <a:gridCol w="834998"/>
                <a:gridCol w="950970"/>
                <a:gridCol w="1344325"/>
                <a:gridCol w="144016"/>
                <a:gridCol w="1167414"/>
                <a:gridCol w="834998"/>
                <a:gridCol w="1021924"/>
                <a:gridCol w="1584176"/>
              </a:tblGrid>
              <a:tr h="2476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涨幅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跌幅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证券代码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证券简称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周涨跌幅</a:t>
                      </a:r>
                      <a:b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</a:b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申万行业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证券代码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证券简称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周涨跌幅</a:t>
                      </a:r>
                      <a:b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</a:b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申万行业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002738.SZ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中矿资源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61.1343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采掘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300160.SZ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秀强股份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-25.9939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家用电器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601299.SH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中国北车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61.1268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000791.SZ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甘肃电投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-18.5885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公用事业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002736.SZ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国信证券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61.1220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非银金融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300143.SZ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星河生物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-18.5737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农林牧渔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603636.SH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南威软件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61.1064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002207.SZ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准油股份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-15.8427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采掘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300412.SZ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迦南科技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61.0827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医药生物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300200.SZ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高盟新材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-14.5000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300410.SZ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正业科技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61.0682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002522.SZ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浙江众成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-14.2336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轻工制造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300411.SZ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金盾股份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61.0418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002289.SZ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宇顺电子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-13.5255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601766.SH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中国南车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60.9718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000022.SZ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深赤湾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-12.5896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交通运输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000662.SZ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索芙特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43.3121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600657.SH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信达地产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-12.0098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600876.SH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洛阳玻璃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34.9448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建筑材料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000402.SZ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金融街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-11.5977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300268.SZ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万福生科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33.0669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农林牧渔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000533.SZ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万家乐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-11.3903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家用电器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600458.SH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时代新材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32.4302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化工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000018.SZ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中冠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-11.2840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综合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300085.SZ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银之杰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31.7582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计算机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300183.SZ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东软载波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-10.9508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603169.SH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兰石重装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29.8805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600266.SH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北京城建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-10.6086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300043.SZ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互动娱乐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27.7228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600687.SH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刚泰控股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-10.4704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有色金属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300059.SZ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东方财富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25.1788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300407.SZ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凯发电气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-10.4317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电气设备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601880.SH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大连港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24.0781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交通运输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002552.SZ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宝鼎重工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-10.4046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002438.SZ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江苏神通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23.0921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机械设备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600383.SH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金地集团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-10.1665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300319.SZ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麦捷科技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22.6504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600485.SH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信威集团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-10.1499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通信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300104.SZ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乐视网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22.0099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传媒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300153.SZ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科泰电源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-10.0375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电气设备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.5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信托公布净值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2918"/>
            <a:ext cx="821537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沃胜一期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163.63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29.68%.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沃胜二期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87.86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31.67%.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2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胜</a:t>
            </a:r>
            <a:r>
              <a:rPr lang="zh-CN" altLang="en-US" sz="22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期</a:t>
            </a:r>
            <a:r>
              <a:rPr lang="en-US" altLang="zh-CN" sz="22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zh-CN" altLang="en-US" sz="22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信托公布净值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101.96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200" b="1" dirty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今年以来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增长率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1.96%.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沃胜五期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117.61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17.63%.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沃胜六期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117.63</a:t>
            </a:r>
            <a:r>
              <a:rPr lang="zh-CN" altLang="en-US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2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17.63%.</a:t>
            </a:r>
          </a:p>
          <a:p>
            <a:pPr>
              <a:buFont typeface="Arial" pitchFamily="34" charset="0"/>
              <a:buChar char="•"/>
            </a:pPr>
            <a:endParaRPr lang="en-US" altLang="zh-CN" sz="22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69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6733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近期市场分析：上周推荐板块回顾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844" y="908720"/>
            <a:ext cx="84616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上周建</a:t>
            </a:r>
            <a:r>
              <a:rPr lang="zh-CN" altLang="en-US" dirty="0"/>
              <a:t>议：</a:t>
            </a:r>
            <a:endParaRPr lang="en-US" altLang="zh-CN" dirty="0"/>
          </a:p>
          <a:p>
            <a:r>
              <a:rPr lang="zh-CN" altLang="en-US" dirty="0"/>
              <a:t>超配房地产板块，同时加仓食品饮料（调味品等）。可等待合适机会加建筑装饰，医药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一周表现</a:t>
            </a:r>
            <a:r>
              <a:rPr lang="en-US" altLang="zh-CN" dirty="0"/>
              <a:t>:</a:t>
            </a:r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3874168"/>
              </p:ext>
            </p:extLst>
          </p:nvPr>
        </p:nvGraphicFramePr>
        <p:xfrm>
          <a:off x="251520" y="2348880"/>
          <a:ext cx="8208912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房地产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食品饮料（调味品）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mtClean="0"/>
                        <a:t>建筑装修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医药</a:t>
                      </a:r>
                      <a:endParaRPr lang="zh-CN" altLang="en-US" dirty="0"/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-1.35%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2.5%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3.35%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2.32%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4077072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食品饮料（调味品）：莲花味精（</a:t>
            </a:r>
            <a:r>
              <a:rPr lang="en-US" altLang="zh-CN" dirty="0" smtClean="0"/>
              <a:t>600186</a:t>
            </a:r>
            <a:r>
              <a:rPr lang="zh-CN" altLang="en-US" dirty="0" smtClean="0"/>
              <a:t>）</a:t>
            </a:r>
            <a:r>
              <a:rPr lang="en-US" altLang="zh-CN" dirty="0" smtClean="0"/>
              <a:t>11.39%</a:t>
            </a:r>
            <a:r>
              <a:rPr lang="zh-CN" altLang="en-US" dirty="0" smtClean="0"/>
              <a:t>，梅花生物（</a:t>
            </a:r>
            <a:r>
              <a:rPr lang="en-US" altLang="zh-CN" dirty="0" smtClean="0"/>
              <a:t>600873</a:t>
            </a:r>
            <a:r>
              <a:rPr lang="zh-CN" altLang="en-US" dirty="0" smtClean="0"/>
              <a:t>）</a:t>
            </a:r>
            <a:r>
              <a:rPr lang="en-US" altLang="zh-CN" dirty="0" smtClean="0"/>
              <a:t>11.59%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建筑装修：金螳螂（</a:t>
            </a:r>
            <a:r>
              <a:rPr lang="en-US" altLang="zh-CN" dirty="0" smtClean="0"/>
              <a:t>002081</a:t>
            </a:r>
            <a:r>
              <a:rPr lang="zh-CN" altLang="en-US" dirty="0" smtClean="0"/>
              <a:t>）</a:t>
            </a:r>
            <a:r>
              <a:rPr lang="en-US" altLang="zh-CN" dirty="0" smtClean="0"/>
              <a:t>10.3%</a:t>
            </a:r>
            <a:r>
              <a:rPr lang="zh-CN" altLang="en-US" dirty="0" smtClean="0"/>
              <a:t>，亚夏股份（</a:t>
            </a:r>
            <a:r>
              <a:rPr lang="en-US" altLang="zh-CN" dirty="0" smtClean="0"/>
              <a:t>002375</a:t>
            </a:r>
            <a:r>
              <a:rPr lang="zh-CN" altLang="en-US" dirty="0" smtClean="0"/>
              <a:t>）</a:t>
            </a:r>
            <a:r>
              <a:rPr lang="en-US" altLang="zh-CN" dirty="0" smtClean="0"/>
              <a:t>8.07%</a:t>
            </a:r>
            <a:r>
              <a:rPr lang="zh-CN" altLang="en-US" dirty="0" smtClean="0"/>
              <a:t>，广田股份（</a:t>
            </a:r>
            <a:r>
              <a:rPr lang="en-US" altLang="zh-CN" dirty="0" smtClean="0"/>
              <a:t>002482</a:t>
            </a:r>
            <a:r>
              <a:rPr lang="zh-CN" altLang="en-US" dirty="0" smtClean="0"/>
              <a:t>）</a:t>
            </a:r>
            <a:r>
              <a:rPr lang="en-US" altLang="zh-CN" dirty="0" smtClean="0"/>
              <a:t>10.7%</a:t>
            </a:r>
          </a:p>
        </p:txBody>
      </p:sp>
    </p:spTree>
    <p:extLst>
      <p:ext uri="{BB962C8B-B14F-4D97-AF65-F5344CB8AC3E}">
        <p14:creationId xmlns:p14="http://schemas.microsoft.com/office/powerpoint/2010/main" xmlns="" val="74227342"/>
      </p:ext>
    </p:extLst>
  </p:cSld>
  <p:clrMapOvr>
    <a:masterClrMapping/>
  </p:clrMapOvr>
</p:sld>
</file>

<file path=ppt/theme/theme1.xml><?xml version="1.0" encoding="utf-8"?>
<a:theme xmlns:a="http://schemas.openxmlformats.org/drawingml/2006/main" name="沃胜资产管理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沃胜资产管理[1]</Template>
  <TotalTime>8980</TotalTime>
  <Words>1794</Words>
  <Application>Microsoft Office PowerPoint</Application>
  <PresentationFormat>全屏显示(4:3)</PresentationFormat>
  <Paragraphs>372</Paragraphs>
  <Slides>15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沃胜资产管理[1]</vt:lpstr>
      <vt:lpstr>沃胜资产管理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谢     谢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沃胜资产管理</dc:title>
  <dc:creator>snoy</dc:creator>
  <cp:lastModifiedBy>user</cp:lastModifiedBy>
  <cp:revision>866</cp:revision>
  <dcterms:created xsi:type="dcterms:W3CDTF">2011-05-02T03:10:03Z</dcterms:created>
  <dcterms:modified xsi:type="dcterms:W3CDTF">2015-01-13T02:31:45Z</dcterms:modified>
</cp:coreProperties>
</file>