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9" r:id="rId4"/>
    <p:sldId id="307" r:id="rId5"/>
    <p:sldId id="311" r:id="rId6"/>
    <p:sldId id="312" r:id="rId7"/>
    <p:sldId id="263" r:id="rId8"/>
    <p:sldId id="305" r:id="rId9"/>
    <p:sldId id="298" r:id="rId10"/>
    <p:sldId id="293" r:id="rId11"/>
    <p:sldId id="276" r:id="rId12"/>
    <p:sldId id="277" r:id="rId13"/>
    <p:sldId id="278" r:id="rId14"/>
    <p:sldId id="303" r:id="rId15"/>
    <p:sldId id="313" r:id="rId16"/>
    <p:sldId id="314" r:id="rId17"/>
    <p:sldId id="258" r:id="rId1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吴璠" initials="吴璠" lastIdx="1" clrIdx="0">
    <p:extLst>
      <p:ext uri="{19B8F6BF-5375-455C-9EA6-DF929625EA0E}">
        <p15:presenceInfo xmlns:p15="http://schemas.microsoft.com/office/powerpoint/2012/main" xmlns="" userId="8c9567a6c421b24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2250" autoAdjust="0"/>
  </p:normalViewPr>
  <p:slideViewPr>
    <p:cSldViewPr>
      <p:cViewPr varScale="1">
        <p:scale>
          <a:sx n="82" d="100"/>
          <a:sy n="82" d="100"/>
        </p:scale>
        <p:origin x="-162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27779;&#32988;&#21608;&#25253;\&#21608;&#24230;&#23439;&#35266;&#25968;&#25454;&#32479;&#35745;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27779;&#32988;&#21608;&#25253;\&#21608;&#24230;&#23439;&#35266;&#25968;&#25454;&#32479;&#35745;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27779;&#32988;&#21608;&#25253;\&#21608;&#24230;&#23439;&#35266;&#25968;&#25454;&#32479;&#35745;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27779;&#32988;&#21608;&#25253;\&#21608;&#24230;&#23439;&#35266;&#25968;&#25454;&#32479;&#35745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27779;&#32988;&#21608;&#25253;\&#21608;&#24230;&#23439;&#35266;&#25968;&#25454;&#32479;&#35745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27779;&#32988;&#21608;&#25253;\&#21608;&#24230;&#23439;&#35266;&#25968;&#25454;&#32479;&#35745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27779;&#32988;&#21608;&#25253;\&#21608;&#24230;&#23439;&#35266;&#25968;&#25454;&#32479;&#35745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27779;&#32988;&#21608;&#25253;\&#21608;&#24230;&#23439;&#35266;&#25968;&#25454;&#32479;&#35745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27779;&#32988;&#21608;&#25253;\&#21608;&#24230;&#23439;&#35266;&#25968;&#25454;&#32479;&#35745;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27779;&#32988;&#21608;&#25253;\&#21608;&#24230;&#23439;&#35266;&#25968;&#25454;&#32479;&#35745;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27779;&#32988;&#21608;&#25253;\&#21608;&#24230;&#23439;&#35266;&#25968;&#25454;&#32479;&#3574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style val="4"/>
  <c:chart>
    <c:plotArea>
      <c:layout/>
      <c:barChart>
        <c:barDir val="col"/>
        <c:grouping val="clustered"/>
        <c:ser>
          <c:idx val="0"/>
          <c:order val="0"/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zh-CN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国际版块!$B$2:$B$13</c:f>
              <c:strCache>
                <c:ptCount val="12"/>
                <c:pt idx="0">
                  <c:v>法国CAC40</c:v>
                </c:pt>
                <c:pt idx="1">
                  <c:v>巴西IBOVESPA</c:v>
                </c:pt>
                <c:pt idx="2">
                  <c:v>德国DAX</c:v>
                </c:pt>
                <c:pt idx="3">
                  <c:v>纳斯达克指数</c:v>
                </c:pt>
                <c:pt idx="4">
                  <c:v>俄罗斯RTS</c:v>
                </c:pt>
                <c:pt idx="5">
                  <c:v>道琼斯工业指数</c:v>
                </c:pt>
                <c:pt idx="6">
                  <c:v>恒生指数</c:v>
                </c:pt>
                <c:pt idx="7">
                  <c:v>富时100</c:v>
                </c:pt>
                <c:pt idx="8">
                  <c:v>孟买SENSEX30</c:v>
                </c:pt>
                <c:pt idx="9">
                  <c:v>沪深300</c:v>
                </c:pt>
                <c:pt idx="10">
                  <c:v>SP500</c:v>
                </c:pt>
                <c:pt idx="11">
                  <c:v>日经225</c:v>
                </c:pt>
              </c:strCache>
            </c:strRef>
          </c:cat>
          <c:val>
            <c:numRef>
              <c:f>国际版块!$C$2:$C$13</c:f>
              <c:numCache>
                <c:formatCode>#,##0.00_ </c:formatCode>
                <c:ptCount val="12"/>
                <c:pt idx="0">
                  <c:v>1.364399664147764</c:v>
                </c:pt>
                <c:pt idx="1">
                  <c:v>0.74523259953294119</c:v>
                </c:pt>
                <c:pt idx="2">
                  <c:v>0.69929831228574546</c:v>
                </c:pt>
                <c:pt idx="3">
                  <c:v>0.38</c:v>
                </c:pt>
                <c:pt idx="4">
                  <c:v>0</c:v>
                </c:pt>
                <c:pt idx="5">
                  <c:v>0</c:v>
                </c:pt>
                <c:pt idx="6">
                  <c:v>-0.28295422750854726</c:v>
                </c:pt>
                <c:pt idx="7">
                  <c:v>-0.46814101644014894</c:v>
                </c:pt>
                <c:pt idx="8">
                  <c:v>-0.71813237668544305</c:v>
                </c:pt>
                <c:pt idx="9">
                  <c:v>-1.0157739474272121</c:v>
                </c:pt>
                <c:pt idx="10">
                  <c:v>-1.0161951178566109</c:v>
                </c:pt>
                <c:pt idx="11">
                  <c:v>-5.0196888347150859</c:v>
                </c:pt>
              </c:numCache>
            </c:numRef>
          </c:val>
        </c:ser>
        <c:dLbls>
          <c:showVal val="1"/>
        </c:dLbls>
        <c:gapWidth val="100"/>
        <c:overlap val="-24"/>
        <c:axId val="50629248"/>
        <c:axId val="50823552"/>
      </c:barChart>
      <c:catAx>
        <c:axId val="50629248"/>
        <c:scaling>
          <c:orientation val="minMax"/>
        </c:scaling>
        <c:axPos val="b"/>
        <c:numFmt formatCode="General" sourceLinked="0"/>
        <c:maj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50823552"/>
        <c:crosses val="autoZero"/>
        <c:auto val="1"/>
        <c:lblAlgn val="ctr"/>
        <c:lblOffset val="100"/>
      </c:catAx>
      <c:valAx>
        <c:axId val="50823552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_ 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50629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zh-CN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CN" altLang="en-US"/>
              <a:t>猪粮比</a:t>
            </a:r>
          </a:p>
        </c:rich>
      </c:tx>
      <c:layout/>
      <c:spPr>
        <a:noFill/>
        <a:ln>
          <a:noFill/>
        </a:ln>
        <a:effectLst/>
      </c:spPr>
    </c:title>
    <c:plotArea>
      <c:layout/>
      <c:lineChart>
        <c:grouping val="standard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猪粮比!$A$4:$A$87</c:f>
              <c:numCache>
                <c:formatCode>yyyy\-mm\-dd;@</c:formatCode>
                <c:ptCount val="84"/>
                <c:pt idx="0">
                  <c:v>41306</c:v>
                </c:pt>
                <c:pt idx="1">
                  <c:v>41313</c:v>
                </c:pt>
                <c:pt idx="2">
                  <c:v>41327</c:v>
                </c:pt>
                <c:pt idx="3">
                  <c:v>41334</c:v>
                </c:pt>
                <c:pt idx="4">
                  <c:v>41341</c:v>
                </c:pt>
                <c:pt idx="5">
                  <c:v>41348</c:v>
                </c:pt>
                <c:pt idx="6">
                  <c:v>41355</c:v>
                </c:pt>
                <c:pt idx="7">
                  <c:v>41362</c:v>
                </c:pt>
                <c:pt idx="8">
                  <c:v>41376</c:v>
                </c:pt>
                <c:pt idx="9">
                  <c:v>41383</c:v>
                </c:pt>
                <c:pt idx="10">
                  <c:v>41390</c:v>
                </c:pt>
                <c:pt idx="11">
                  <c:v>41404</c:v>
                </c:pt>
                <c:pt idx="12">
                  <c:v>41411</c:v>
                </c:pt>
                <c:pt idx="13">
                  <c:v>41418</c:v>
                </c:pt>
                <c:pt idx="14">
                  <c:v>41425</c:v>
                </c:pt>
                <c:pt idx="15">
                  <c:v>41432</c:v>
                </c:pt>
                <c:pt idx="16">
                  <c:v>41439</c:v>
                </c:pt>
                <c:pt idx="17">
                  <c:v>41446</c:v>
                </c:pt>
                <c:pt idx="18">
                  <c:v>41453</c:v>
                </c:pt>
                <c:pt idx="19">
                  <c:v>41460</c:v>
                </c:pt>
                <c:pt idx="20">
                  <c:v>41467</c:v>
                </c:pt>
                <c:pt idx="21">
                  <c:v>41474</c:v>
                </c:pt>
                <c:pt idx="22">
                  <c:v>41481</c:v>
                </c:pt>
                <c:pt idx="23">
                  <c:v>41488</c:v>
                </c:pt>
                <c:pt idx="24">
                  <c:v>41495</c:v>
                </c:pt>
                <c:pt idx="25">
                  <c:v>41502</c:v>
                </c:pt>
                <c:pt idx="26">
                  <c:v>41509</c:v>
                </c:pt>
                <c:pt idx="27">
                  <c:v>41516</c:v>
                </c:pt>
                <c:pt idx="28">
                  <c:v>41523</c:v>
                </c:pt>
                <c:pt idx="29">
                  <c:v>41530</c:v>
                </c:pt>
                <c:pt idx="30">
                  <c:v>41537</c:v>
                </c:pt>
                <c:pt idx="31">
                  <c:v>41544</c:v>
                </c:pt>
                <c:pt idx="32">
                  <c:v>41558</c:v>
                </c:pt>
                <c:pt idx="33">
                  <c:v>41565</c:v>
                </c:pt>
                <c:pt idx="34">
                  <c:v>41572</c:v>
                </c:pt>
                <c:pt idx="35">
                  <c:v>41579</c:v>
                </c:pt>
                <c:pt idx="36">
                  <c:v>41586</c:v>
                </c:pt>
                <c:pt idx="37">
                  <c:v>41593</c:v>
                </c:pt>
                <c:pt idx="38">
                  <c:v>41600</c:v>
                </c:pt>
                <c:pt idx="39">
                  <c:v>41607</c:v>
                </c:pt>
                <c:pt idx="40">
                  <c:v>41614</c:v>
                </c:pt>
                <c:pt idx="41">
                  <c:v>41621</c:v>
                </c:pt>
                <c:pt idx="42">
                  <c:v>41628</c:v>
                </c:pt>
                <c:pt idx="43">
                  <c:v>41635</c:v>
                </c:pt>
                <c:pt idx="44">
                  <c:v>41642</c:v>
                </c:pt>
                <c:pt idx="45">
                  <c:v>41649</c:v>
                </c:pt>
                <c:pt idx="46">
                  <c:v>41656</c:v>
                </c:pt>
                <c:pt idx="47">
                  <c:v>41663</c:v>
                </c:pt>
                <c:pt idx="48">
                  <c:v>41684</c:v>
                </c:pt>
                <c:pt idx="49">
                  <c:v>41691</c:v>
                </c:pt>
                <c:pt idx="50">
                  <c:v>41698</c:v>
                </c:pt>
                <c:pt idx="51">
                  <c:v>41705</c:v>
                </c:pt>
                <c:pt idx="52">
                  <c:v>41712</c:v>
                </c:pt>
                <c:pt idx="53">
                  <c:v>41719</c:v>
                </c:pt>
                <c:pt idx="54">
                  <c:v>41726</c:v>
                </c:pt>
                <c:pt idx="55">
                  <c:v>41733</c:v>
                </c:pt>
                <c:pt idx="56">
                  <c:v>41740</c:v>
                </c:pt>
                <c:pt idx="57">
                  <c:v>41747</c:v>
                </c:pt>
                <c:pt idx="58">
                  <c:v>41754</c:v>
                </c:pt>
                <c:pt idx="59">
                  <c:v>41761</c:v>
                </c:pt>
                <c:pt idx="60">
                  <c:v>41768</c:v>
                </c:pt>
                <c:pt idx="61">
                  <c:v>41775</c:v>
                </c:pt>
                <c:pt idx="62">
                  <c:v>41782</c:v>
                </c:pt>
                <c:pt idx="63">
                  <c:v>41789</c:v>
                </c:pt>
                <c:pt idx="64">
                  <c:v>41796</c:v>
                </c:pt>
                <c:pt idx="65">
                  <c:v>41803</c:v>
                </c:pt>
                <c:pt idx="66">
                  <c:v>41810</c:v>
                </c:pt>
                <c:pt idx="67">
                  <c:v>41817</c:v>
                </c:pt>
                <c:pt idx="68">
                  <c:v>41824</c:v>
                </c:pt>
                <c:pt idx="69">
                  <c:v>41831</c:v>
                </c:pt>
                <c:pt idx="70">
                  <c:v>41838</c:v>
                </c:pt>
                <c:pt idx="71">
                  <c:v>41845</c:v>
                </c:pt>
                <c:pt idx="72">
                  <c:v>41852</c:v>
                </c:pt>
                <c:pt idx="73">
                  <c:v>41859</c:v>
                </c:pt>
                <c:pt idx="74">
                  <c:v>41866</c:v>
                </c:pt>
                <c:pt idx="75">
                  <c:v>41873</c:v>
                </c:pt>
                <c:pt idx="76">
                  <c:v>41880</c:v>
                </c:pt>
                <c:pt idx="77">
                  <c:v>41887</c:v>
                </c:pt>
                <c:pt idx="78">
                  <c:v>41894</c:v>
                </c:pt>
                <c:pt idx="79">
                  <c:v>41901</c:v>
                </c:pt>
                <c:pt idx="80">
                  <c:v>41908</c:v>
                </c:pt>
                <c:pt idx="81">
                  <c:v>41912</c:v>
                </c:pt>
                <c:pt idx="82">
                  <c:v>41923</c:v>
                </c:pt>
                <c:pt idx="83">
                  <c:v>41929</c:v>
                </c:pt>
              </c:numCache>
            </c:numRef>
          </c:cat>
          <c:val>
            <c:numRef>
              <c:f>猪粮比!$B$4:$B$87</c:f>
              <c:numCache>
                <c:formatCode>###,###,###,###,##0.00</c:formatCode>
                <c:ptCount val="84"/>
                <c:pt idx="0">
                  <c:v>6.97</c:v>
                </c:pt>
                <c:pt idx="1">
                  <c:v>6.73</c:v>
                </c:pt>
                <c:pt idx="2">
                  <c:v>6.37</c:v>
                </c:pt>
                <c:pt idx="3">
                  <c:v>6.14</c:v>
                </c:pt>
                <c:pt idx="4">
                  <c:v>5.87</c:v>
                </c:pt>
                <c:pt idx="5">
                  <c:v>5.7</c:v>
                </c:pt>
                <c:pt idx="6">
                  <c:v>5.47</c:v>
                </c:pt>
                <c:pt idx="7">
                  <c:v>5.38</c:v>
                </c:pt>
                <c:pt idx="8">
                  <c:v>5.3</c:v>
                </c:pt>
                <c:pt idx="9">
                  <c:v>5.3</c:v>
                </c:pt>
                <c:pt idx="10">
                  <c:v>5.19</c:v>
                </c:pt>
                <c:pt idx="11">
                  <c:v>5.28</c:v>
                </c:pt>
                <c:pt idx="12">
                  <c:v>5.33</c:v>
                </c:pt>
                <c:pt idx="13">
                  <c:v>5.5</c:v>
                </c:pt>
                <c:pt idx="14">
                  <c:v>5.79</c:v>
                </c:pt>
                <c:pt idx="15">
                  <c:v>5.83</c:v>
                </c:pt>
                <c:pt idx="16">
                  <c:v>5.94</c:v>
                </c:pt>
                <c:pt idx="17">
                  <c:v>5.95</c:v>
                </c:pt>
                <c:pt idx="18">
                  <c:v>6</c:v>
                </c:pt>
                <c:pt idx="19">
                  <c:v>6.01</c:v>
                </c:pt>
                <c:pt idx="20">
                  <c:v>5.95</c:v>
                </c:pt>
                <c:pt idx="21">
                  <c:v>5.97</c:v>
                </c:pt>
                <c:pt idx="22">
                  <c:v>6.07</c:v>
                </c:pt>
                <c:pt idx="23">
                  <c:v>6.28</c:v>
                </c:pt>
                <c:pt idx="24">
                  <c:v>6.47</c:v>
                </c:pt>
                <c:pt idx="25">
                  <c:v>6.47</c:v>
                </c:pt>
                <c:pt idx="26">
                  <c:v>6.51</c:v>
                </c:pt>
                <c:pt idx="27">
                  <c:v>6.64</c:v>
                </c:pt>
                <c:pt idx="28">
                  <c:v>6.72</c:v>
                </c:pt>
                <c:pt idx="29">
                  <c:v>6.75</c:v>
                </c:pt>
                <c:pt idx="30">
                  <c:v>6.64</c:v>
                </c:pt>
                <c:pt idx="31">
                  <c:v>6.69</c:v>
                </c:pt>
                <c:pt idx="32">
                  <c:v>6.62</c:v>
                </c:pt>
                <c:pt idx="33">
                  <c:v>6.81</c:v>
                </c:pt>
                <c:pt idx="34">
                  <c:v>6.82</c:v>
                </c:pt>
                <c:pt idx="35">
                  <c:v>6.84</c:v>
                </c:pt>
                <c:pt idx="36">
                  <c:v>6.82</c:v>
                </c:pt>
                <c:pt idx="37">
                  <c:v>6.82</c:v>
                </c:pt>
                <c:pt idx="38">
                  <c:v>6.89</c:v>
                </c:pt>
                <c:pt idx="39">
                  <c:v>6.96</c:v>
                </c:pt>
                <c:pt idx="40">
                  <c:v>6.97</c:v>
                </c:pt>
                <c:pt idx="41">
                  <c:v>6.93</c:v>
                </c:pt>
                <c:pt idx="42">
                  <c:v>6.83</c:v>
                </c:pt>
                <c:pt idx="43">
                  <c:v>6.8</c:v>
                </c:pt>
                <c:pt idx="44">
                  <c:v>6.65</c:v>
                </c:pt>
                <c:pt idx="45">
                  <c:v>6.34</c:v>
                </c:pt>
                <c:pt idx="46">
                  <c:v>5.99</c:v>
                </c:pt>
                <c:pt idx="47">
                  <c:v>5.62</c:v>
                </c:pt>
                <c:pt idx="48">
                  <c:v>5.62</c:v>
                </c:pt>
                <c:pt idx="49">
                  <c:v>5.52</c:v>
                </c:pt>
                <c:pt idx="50">
                  <c:v>5.39</c:v>
                </c:pt>
                <c:pt idx="51">
                  <c:v>5.23</c:v>
                </c:pt>
                <c:pt idx="52">
                  <c:v>5.12</c:v>
                </c:pt>
                <c:pt idx="53">
                  <c:v>5.04</c:v>
                </c:pt>
                <c:pt idx="54">
                  <c:v>4.8499999999999996</c:v>
                </c:pt>
                <c:pt idx="55">
                  <c:v>4.76</c:v>
                </c:pt>
                <c:pt idx="56">
                  <c:v>4.72</c:v>
                </c:pt>
                <c:pt idx="57">
                  <c:v>4.68</c:v>
                </c:pt>
                <c:pt idx="58">
                  <c:v>4.6500000000000004</c:v>
                </c:pt>
                <c:pt idx="59">
                  <c:v>4.6900000000000004</c:v>
                </c:pt>
                <c:pt idx="60">
                  <c:v>5.12</c:v>
                </c:pt>
                <c:pt idx="61">
                  <c:v>5.79</c:v>
                </c:pt>
                <c:pt idx="62">
                  <c:v>5.85</c:v>
                </c:pt>
                <c:pt idx="63">
                  <c:v>5.69</c:v>
                </c:pt>
                <c:pt idx="64">
                  <c:v>5.5</c:v>
                </c:pt>
                <c:pt idx="65">
                  <c:v>5.48</c:v>
                </c:pt>
                <c:pt idx="66">
                  <c:v>5.39</c:v>
                </c:pt>
                <c:pt idx="67">
                  <c:v>5.28</c:v>
                </c:pt>
                <c:pt idx="68">
                  <c:v>5.16</c:v>
                </c:pt>
                <c:pt idx="69">
                  <c:v>5.27</c:v>
                </c:pt>
                <c:pt idx="70">
                  <c:v>5.52</c:v>
                </c:pt>
                <c:pt idx="71">
                  <c:v>5.59</c:v>
                </c:pt>
                <c:pt idx="72">
                  <c:v>5.65</c:v>
                </c:pt>
                <c:pt idx="73">
                  <c:v>5.76</c:v>
                </c:pt>
                <c:pt idx="74">
                  <c:v>5.87</c:v>
                </c:pt>
                <c:pt idx="75">
                  <c:v>5.95</c:v>
                </c:pt>
                <c:pt idx="76">
                  <c:v>6</c:v>
                </c:pt>
                <c:pt idx="77">
                  <c:v>5.93</c:v>
                </c:pt>
                <c:pt idx="78">
                  <c:v>5.89</c:v>
                </c:pt>
                <c:pt idx="79">
                  <c:v>5.87</c:v>
                </c:pt>
                <c:pt idx="80">
                  <c:v>5.8</c:v>
                </c:pt>
                <c:pt idx="81">
                  <c:v>5.78</c:v>
                </c:pt>
                <c:pt idx="82">
                  <c:v>6.04</c:v>
                </c:pt>
                <c:pt idx="83">
                  <c:v>6.03</c:v>
                </c:pt>
              </c:numCache>
            </c:numRef>
          </c:val>
        </c:ser>
        <c:marker val="1"/>
        <c:axId val="52226304"/>
        <c:axId val="61259776"/>
      </c:lineChart>
      <c:dateAx>
        <c:axId val="52226304"/>
        <c:scaling>
          <c:orientation val="minMax"/>
        </c:scaling>
        <c:axPos val="b"/>
        <c:numFmt formatCode="yyyy\-mm\-dd;@" sourceLinked="1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61259776"/>
        <c:crosses val="autoZero"/>
        <c:auto val="1"/>
        <c:lblOffset val="100"/>
        <c:baseTimeUnit val="days"/>
      </c:dateAx>
      <c:valAx>
        <c:axId val="61259776"/>
        <c:scaling>
          <c:orientation val="minMax"/>
          <c:min val="4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,###,###,###,##0.00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52226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zh-CN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zh-CN"/>
              <a:t>美元指数走势图</a:t>
            </a:r>
          </a:p>
        </c:rich>
      </c:tx>
      <c:layout/>
      <c:spPr>
        <a:noFill/>
        <a:ln>
          <a:noFill/>
        </a:ln>
        <a:effectLst/>
      </c:spPr>
    </c:title>
    <c:plotArea>
      <c:layout/>
      <c:lineChart>
        <c:grouping val="standard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美元指数!$A$4:$A$221</c:f>
              <c:numCache>
                <c:formatCode>yyyy\-mm\-dd;@</c:formatCode>
                <c:ptCount val="218"/>
                <c:pt idx="0">
                  <c:v>41610</c:v>
                </c:pt>
                <c:pt idx="1">
                  <c:v>41611</c:v>
                </c:pt>
                <c:pt idx="2">
                  <c:v>41612</c:v>
                </c:pt>
                <c:pt idx="3">
                  <c:v>41613</c:v>
                </c:pt>
                <c:pt idx="4">
                  <c:v>41614</c:v>
                </c:pt>
                <c:pt idx="5">
                  <c:v>41617</c:v>
                </c:pt>
                <c:pt idx="6">
                  <c:v>41618</c:v>
                </c:pt>
                <c:pt idx="7">
                  <c:v>41619</c:v>
                </c:pt>
                <c:pt idx="8">
                  <c:v>41620</c:v>
                </c:pt>
                <c:pt idx="9">
                  <c:v>41621</c:v>
                </c:pt>
                <c:pt idx="10">
                  <c:v>41624</c:v>
                </c:pt>
                <c:pt idx="11">
                  <c:v>41625</c:v>
                </c:pt>
                <c:pt idx="12">
                  <c:v>41626</c:v>
                </c:pt>
                <c:pt idx="13">
                  <c:v>41627</c:v>
                </c:pt>
                <c:pt idx="14">
                  <c:v>41628</c:v>
                </c:pt>
                <c:pt idx="15">
                  <c:v>41631</c:v>
                </c:pt>
                <c:pt idx="16">
                  <c:v>41632</c:v>
                </c:pt>
                <c:pt idx="17">
                  <c:v>41634</c:v>
                </c:pt>
                <c:pt idx="18">
                  <c:v>41635</c:v>
                </c:pt>
                <c:pt idx="19">
                  <c:v>41638</c:v>
                </c:pt>
                <c:pt idx="20">
                  <c:v>41639</c:v>
                </c:pt>
                <c:pt idx="21">
                  <c:v>41641</c:v>
                </c:pt>
                <c:pt idx="22">
                  <c:v>41642</c:v>
                </c:pt>
                <c:pt idx="23">
                  <c:v>41645</c:v>
                </c:pt>
                <c:pt idx="24">
                  <c:v>41646</c:v>
                </c:pt>
                <c:pt idx="25">
                  <c:v>41647</c:v>
                </c:pt>
                <c:pt idx="26">
                  <c:v>41648</c:v>
                </c:pt>
                <c:pt idx="27">
                  <c:v>41649</c:v>
                </c:pt>
                <c:pt idx="28">
                  <c:v>41652</c:v>
                </c:pt>
                <c:pt idx="29">
                  <c:v>41653</c:v>
                </c:pt>
                <c:pt idx="30">
                  <c:v>41654</c:v>
                </c:pt>
                <c:pt idx="31">
                  <c:v>41655</c:v>
                </c:pt>
                <c:pt idx="32">
                  <c:v>41656</c:v>
                </c:pt>
                <c:pt idx="33">
                  <c:v>41660</c:v>
                </c:pt>
                <c:pt idx="34">
                  <c:v>41661</c:v>
                </c:pt>
                <c:pt idx="35">
                  <c:v>41662</c:v>
                </c:pt>
                <c:pt idx="36">
                  <c:v>41663</c:v>
                </c:pt>
                <c:pt idx="37">
                  <c:v>41666</c:v>
                </c:pt>
                <c:pt idx="38">
                  <c:v>41667</c:v>
                </c:pt>
                <c:pt idx="39">
                  <c:v>41668</c:v>
                </c:pt>
                <c:pt idx="40">
                  <c:v>41669</c:v>
                </c:pt>
                <c:pt idx="41">
                  <c:v>41670</c:v>
                </c:pt>
                <c:pt idx="42">
                  <c:v>41673</c:v>
                </c:pt>
                <c:pt idx="43">
                  <c:v>41674</c:v>
                </c:pt>
                <c:pt idx="44">
                  <c:v>41675</c:v>
                </c:pt>
                <c:pt idx="45">
                  <c:v>41676</c:v>
                </c:pt>
                <c:pt idx="46">
                  <c:v>41677</c:v>
                </c:pt>
                <c:pt idx="47">
                  <c:v>41680</c:v>
                </c:pt>
                <c:pt idx="48">
                  <c:v>41681</c:v>
                </c:pt>
                <c:pt idx="49">
                  <c:v>41682</c:v>
                </c:pt>
                <c:pt idx="50">
                  <c:v>41683</c:v>
                </c:pt>
                <c:pt idx="51">
                  <c:v>41684</c:v>
                </c:pt>
                <c:pt idx="52">
                  <c:v>41688</c:v>
                </c:pt>
                <c:pt idx="53">
                  <c:v>41689</c:v>
                </c:pt>
                <c:pt idx="54">
                  <c:v>41690</c:v>
                </c:pt>
                <c:pt idx="55">
                  <c:v>41691</c:v>
                </c:pt>
                <c:pt idx="56">
                  <c:v>41694</c:v>
                </c:pt>
                <c:pt idx="57">
                  <c:v>41695</c:v>
                </c:pt>
                <c:pt idx="58">
                  <c:v>41696</c:v>
                </c:pt>
                <c:pt idx="59">
                  <c:v>41697</c:v>
                </c:pt>
                <c:pt idx="60">
                  <c:v>41698</c:v>
                </c:pt>
                <c:pt idx="61">
                  <c:v>41701</c:v>
                </c:pt>
                <c:pt idx="62">
                  <c:v>41702</c:v>
                </c:pt>
                <c:pt idx="63">
                  <c:v>41703</c:v>
                </c:pt>
                <c:pt idx="64">
                  <c:v>41704</c:v>
                </c:pt>
                <c:pt idx="65">
                  <c:v>41705</c:v>
                </c:pt>
                <c:pt idx="66">
                  <c:v>41708</c:v>
                </c:pt>
                <c:pt idx="67">
                  <c:v>41709</c:v>
                </c:pt>
                <c:pt idx="68">
                  <c:v>41710</c:v>
                </c:pt>
                <c:pt idx="69">
                  <c:v>41711</c:v>
                </c:pt>
                <c:pt idx="70">
                  <c:v>41712</c:v>
                </c:pt>
                <c:pt idx="71">
                  <c:v>41715</c:v>
                </c:pt>
                <c:pt idx="72">
                  <c:v>41716</c:v>
                </c:pt>
                <c:pt idx="73">
                  <c:v>41717</c:v>
                </c:pt>
                <c:pt idx="74">
                  <c:v>41718</c:v>
                </c:pt>
                <c:pt idx="75">
                  <c:v>41719</c:v>
                </c:pt>
                <c:pt idx="76">
                  <c:v>41722</c:v>
                </c:pt>
                <c:pt idx="77">
                  <c:v>41723</c:v>
                </c:pt>
                <c:pt idx="78">
                  <c:v>41724</c:v>
                </c:pt>
                <c:pt idx="79">
                  <c:v>41725</c:v>
                </c:pt>
                <c:pt idx="80">
                  <c:v>41726</c:v>
                </c:pt>
                <c:pt idx="81">
                  <c:v>41729</c:v>
                </c:pt>
                <c:pt idx="82">
                  <c:v>41730</c:v>
                </c:pt>
                <c:pt idx="83">
                  <c:v>41731</c:v>
                </c:pt>
                <c:pt idx="84">
                  <c:v>41732</c:v>
                </c:pt>
                <c:pt idx="85">
                  <c:v>41733</c:v>
                </c:pt>
                <c:pt idx="86">
                  <c:v>41736</c:v>
                </c:pt>
                <c:pt idx="87">
                  <c:v>41737</c:v>
                </c:pt>
                <c:pt idx="88">
                  <c:v>41738</c:v>
                </c:pt>
                <c:pt idx="89">
                  <c:v>41739</c:v>
                </c:pt>
                <c:pt idx="90">
                  <c:v>41740</c:v>
                </c:pt>
                <c:pt idx="91">
                  <c:v>41743</c:v>
                </c:pt>
                <c:pt idx="92">
                  <c:v>41744</c:v>
                </c:pt>
                <c:pt idx="93">
                  <c:v>41745</c:v>
                </c:pt>
                <c:pt idx="94">
                  <c:v>41746</c:v>
                </c:pt>
                <c:pt idx="95">
                  <c:v>41747</c:v>
                </c:pt>
                <c:pt idx="96">
                  <c:v>41750</c:v>
                </c:pt>
                <c:pt idx="97">
                  <c:v>41751</c:v>
                </c:pt>
                <c:pt idx="98">
                  <c:v>41752</c:v>
                </c:pt>
                <c:pt idx="99">
                  <c:v>41753</c:v>
                </c:pt>
                <c:pt idx="100">
                  <c:v>41754</c:v>
                </c:pt>
                <c:pt idx="101">
                  <c:v>41757</c:v>
                </c:pt>
                <c:pt idx="102">
                  <c:v>41758</c:v>
                </c:pt>
                <c:pt idx="103">
                  <c:v>41759</c:v>
                </c:pt>
                <c:pt idx="104">
                  <c:v>41760</c:v>
                </c:pt>
                <c:pt idx="105">
                  <c:v>41761</c:v>
                </c:pt>
                <c:pt idx="106">
                  <c:v>41764</c:v>
                </c:pt>
                <c:pt idx="107">
                  <c:v>41765</c:v>
                </c:pt>
                <c:pt idx="108">
                  <c:v>41766</c:v>
                </c:pt>
                <c:pt idx="109">
                  <c:v>41767</c:v>
                </c:pt>
                <c:pt idx="110">
                  <c:v>41768</c:v>
                </c:pt>
                <c:pt idx="111">
                  <c:v>41771</c:v>
                </c:pt>
                <c:pt idx="112">
                  <c:v>41772</c:v>
                </c:pt>
                <c:pt idx="113">
                  <c:v>41773</c:v>
                </c:pt>
                <c:pt idx="114">
                  <c:v>41774</c:v>
                </c:pt>
                <c:pt idx="115">
                  <c:v>41775</c:v>
                </c:pt>
                <c:pt idx="116">
                  <c:v>41778</c:v>
                </c:pt>
                <c:pt idx="117">
                  <c:v>41779</c:v>
                </c:pt>
                <c:pt idx="118">
                  <c:v>41780</c:v>
                </c:pt>
                <c:pt idx="119">
                  <c:v>41781</c:v>
                </c:pt>
                <c:pt idx="120">
                  <c:v>41782</c:v>
                </c:pt>
                <c:pt idx="121">
                  <c:v>41786</c:v>
                </c:pt>
                <c:pt idx="122">
                  <c:v>41787</c:v>
                </c:pt>
                <c:pt idx="123">
                  <c:v>41788</c:v>
                </c:pt>
                <c:pt idx="124">
                  <c:v>41789</c:v>
                </c:pt>
                <c:pt idx="125">
                  <c:v>41792</c:v>
                </c:pt>
                <c:pt idx="126">
                  <c:v>41793</c:v>
                </c:pt>
                <c:pt idx="127">
                  <c:v>41794</c:v>
                </c:pt>
                <c:pt idx="128">
                  <c:v>41795</c:v>
                </c:pt>
                <c:pt idx="129">
                  <c:v>41796</c:v>
                </c:pt>
                <c:pt idx="130">
                  <c:v>41799</c:v>
                </c:pt>
                <c:pt idx="131">
                  <c:v>41800</c:v>
                </c:pt>
                <c:pt idx="132">
                  <c:v>41801</c:v>
                </c:pt>
                <c:pt idx="133">
                  <c:v>41802</c:v>
                </c:pt>
                <c:pt idx="134">
                  <c:v>41803</c:v>
                </c:pt>
                <c:pt idx="135">
                  <c:v>41806</c:v>
                </c:pt>
                <c:pt idx="136">
                  <c:v>41807</c:v>
                </c:pt>
                <c:pt idx="137">
                  <c:v>41808</c:v>
                </c:pt>
                <c:pt idx="138">
                  <c:v>41809</c:v>
                </c:pt>
                <c:pt idx="139">
                  <c:v>41810</c:v>
                </c:pt>
                <c:pt idx="140">
                  <c:v>41813</c:v>
                </c:pt>
                <c:pt idx="141">
                  <c:v>41814</c:v>
                </c:pt>
                <c:pt idx="142">
                  <c:v>41815</c:v>
                </c:pt>
                <c:pt idx="143">
                  <c:v>41816</c:v>
                </c:pt>
                <c:pt idx="144">
                  <c:v>41817</c:v>
                </c:pt>
                <c:pt idx="145">
                  <c:v>41820</c:v>
                </c:pt>
                <c:pt idx="146">
                  <c:v>41821</c:v>
                </c:pt>
                <c:pt idx="147">
                  <c:v>41822</c:v>
                </c:pt>
                <c:pt idx="148">
                  <c:v>41823</c:v>
                </c:pt>
                <c:pt idx="149">
                  <c:v>41827</c:v>
                </c:pt>
                <c:pt idx="150">
                  <c:v>41828</c:v>
                </c:pt>
                <c:pt idx="151">
                  <c:v>41829</c:v>
                </c:pt>
                <c:pt idx="152">
                  <c:v>41830</c:v>
                </c:pt>
                <c:pt idx="153">
                  <c:v>41831</c:v>
                </c:pt>
                <c:pt idx="154">
                  <c:v>41834</c:v>
                </c:pt>
                <c:pt idx="155">
                  <c:v>41835</c:v>
                </c:pt>
                <c:pt idx="156">
                  <c:v>41836</c:v>
                </c:pt>
                <c:pt idx="157">
                  <c:v>41837</c:v>
                </c:pt>
                <c:pt idx="158">
                  <c:v>41838</c:v>
                </c:pt>
                <c:pt idx="159">
                  <c:v>41841</c:v>
                </c:pt>
                <c:pt idx="160">
                  <c:v>41842</c:v>
                </c:pt>
                <c:pt idx="161">
                  <c:v>41843</c:v>
                </c:pt>
                <c:pt idx="162">
                  <c:v>41844</c:v>
                </c:pt>
                <c:pt idx="163">
                  <c:v>41845</c:v>
                </c:pt>
                <c:pt idx="164">
                  <c:v>41848</c:v>
                </c:pt>
                <c:pt idx="165">
                  <c:v>41849</c:v>
                </c:pt>
                <c:pt idx="166">
                  <c:v>41850</c:v>
                </c:pt>
                <c:pt idx="167">
                  <c:v>41851</c:v>
                </c:pt>
                <c:pt idx="168">
                  <c:v>41852</c:v>
                </c:pt>
                <c:pt idx="169">
                  <c:v>41855</c:v>
                </c:pt>
                <c:pt idx="170">
                  <c:v>41856</c:v>
                </c:pt>
                <c:pt idx="171">
                  <c:v>41857</c:v>
                </c:pt>
                <c:pt idx="172">
                  <c:v>41858</c:v>
                </c:pt>
                <c:pt idx="173">
                  <c:v>41859</c:v>
                </c:pt>
                <c:pt idx="174">
                  <c:v>41862</c:v>
                </c:pt>
                <c:pt idx="175">
                  <c:v>41863</c:v>
                </c:pt>
                <c:pt idx="176">
                  <c:v>41864</c:v>
                </c:pt>
                <c:pt idx="177">
                  <c:v>41865</c:v>
                </c:pt>
                <c:pt idx="178">
                  <c:v>41866</c:v>
                </c:pt>
                <c:pt idx="179">
                  <c:v>41869</c:v>
                </c:pt>
                <c:pt idx="180">
                  <c:v>41870</c:v>
                </c:pt>
                <c:pt idx="181">
                  <c:v>41871</c:v>
                </c:pt>
                <c:pt idx="182">
                  <c:v>41872</c:v>
                </c:pt>
                <c:pt idx="183">
                  <c:v>41873</c:v>
                </c:pt>
                <c:pt idx="184">
                  <c:v>41876</c:v>
                </c:pt>
                <c:pt idx="185">
                  <c:v>41877</c:v>
                </c:pt>
                <c:pt idx="186">
                  <c:v>41878</c:v>
                </c:pt>
                <c:pt idx="187">
                  <c:v>41879</c:v>
                </c:pt>
                <c:pt idx="188">
                  <c:v>41880</c:v>
                </c:pt>
                <c:pt idx="189">
                  <c:v>41884</c:v>
                </c:pt>
                <c:pt idx="190">
                  <c:v>41885</c:v>
                </c:pt>
                <c:pt idx="191">
                  <c:v>41886</c:v>
                </c:pt>
                <c:pt idx="192">
                  <c:v>41887</c:v>
                </c:pt>
                <c:pt idx="193">
                  <c:v>41890</c:v>
                </c:pt>
                <c:pt idx="194">
                  <c:v>41891</c:v>
                </c:pt>
                <c:pt idx="195">
                  <c:v>41892</c:v>
                </c:pt>
                <c:pt idx="196">
                  <c:v>41893</c:v>
                </c:pt>
                <c:pt idx="197">
                  <c:v>41894</c:v>
                </c:pt>
                <c:pt idx="198">
                  <c:v>41897</c:v>
                </c:pt>
                <c:pt idx="199">
                  <c:v>41898</c:v>
                </c:pt>
                <c:pt idx="200">
                  <c:v>41899</c:v>
                </c:pt>
                <c:pt idx="201">
                  <c:v>41900</c:v>
                </c:pt>
                <c:pt idx="202">
                  <c:v>41901</c:v>
                </c:pt>
                <c:pt idx="203">
                  <c:v>41904</c:v>
                </c:pt>
                <c:pt idx="204">
                  <c:v>41905</c:v>
                </c:pt>
                <c:pt idx="205">
                  <c:v>41906</c:v>
                </c:pt>
                <c:pt idx="206">
                  <c:v>41907</c:v>
                </c:pt>
                <c:pt idx="207">
                  <c:v>41908</c:v>
                </c:pt>
                <c:pt idx="208">
                  <c:v>41911</c:v>
                </c:pt>
                <c:pt idx="209">
                  <c:v>41912</c:v>
                </c:pt>
                <c:pt idx="210">
                  <c:v>41913</c:v>
                </c:pt>
                <c:pt idx="211">
                  <c:v>41914</c:v>
                </c:pt>
                <c:pt idx="212">
                  <c:v>41915</c:v>
                </c:pt>
                <c:pt idx="213">
                  <c:v>41918</c:v>
                </c:pt>
                <c:pt idx="214">
                  <c:v>41919</c:v>
                </c:pt>
                <c:pt idx="215">
                  <c:v>41920</c:v>
                </c:pt>
                <c:pt idx="216">
                  <c:v>41921</c:v>
                </c:pt>
                <c:pt idx="217">
                  <c:v>41922</c:v>
                </c:pt>
              </c:numCache>
            </c:numRef>
          </c:cat>
          <c:val>
            <c:numRef>
              <c:f>美元指数!$B$4:$B$221</c:f>
              <c:numCache>
                <c:formatCode>###,###,###,###,##0.0000</c:formatCode>
                <c:ptCount val="218"/>
                <c:pt idx="0">
                  <c:v>76.725899999999996</c:v>
                </c:pt>
                <c:pt idx="1">
                  <c:v>76.538399999999996</c:v>
                </c:pt>
                <c:pt idx="2">
                  <c:v>76.795299999999997</c:v>
                </c:pt>
                <c:pt idx="3">
                  <c:v>76.324200000000005</c:v>
                </c:pt>
                <c:pt idx="4">
                  <c:v>76.445099999999996</c:v>
                </c:pt>
                <c:pt idx="5">
                  <c:v>76.3399</c:v>
                </c:pt>
                <c:pt idx="6">
                  <c:v>76.127600000000001</c:v>
                </c:pt>
                <c:pt idx="7">
                  <c:v>76.000799999999998</c:v>
                </c:pt>
                <c:pt idx="8">
                  <c:v>76.352000000000004</c:v>
                </c:pt>
                <c:pt idx="9">
                  <c:v>76.332400000000007</c:v>
                </c:pt>
                <c:pt idx="10">
                  <c:v>76.162999999999997</c:v>
                </c:pt>
                <c:pt idx="11">
                  <c:v>76.252300000000005</c:v>
                </c:pt>
                <c:pt idx="12">
                  <c:v>76.308099999999996</c:v>
                </c:pt>
                <c:pt idx="13">
                  <c:v>76.754900000000006</c:v>
                </c:pt>
                <c:pt idx="14">
                  <c:v>76.721500000000006</c:v>
                </c:pt>
                <c:pt idx="15">
                  <c:v>76.487899999999996</c:v>
                </c:pt>
                <c:pt idx="16">
                  <c:v>76.606700000000004</c:v>
                </c:pt>
                <c:pt idx="17">
                  <c:v>76.685299999999998</c:v>
                </c:pt>
                <c:pt idx="18">
                  <c:v>76.617800000000003</c:v>
                </c:pt>
                <c:pt idx="19">
                  <c:v>76.340299999999999</c:v>
                </c:pt>
                <c:pt idx="20">
                  <c:v>76.436000000000007</c:v>
                </c:pt>
                <c:pt idx="21">
                  <c:v>76.697000000000003</c:v>
                </c:pt>
                <c:pt idx="22">
                  <c:v>76.748400000000004</c:v>
                </c:pt>
                <c:pt idx="23">
                  <c:v>76.776600000000002</c:v>
                </c:pt>
                <c:pt idx="24">
                  <c:v>77.033699999999996</c:v>
                </c:pt>
                <c:pt idx="25">
                  <c:v>77.2714</c:v>
                </c:pt>
                <c:pt idx="26">
                  <c:v>77.3446</c:v>
                </c:pt>
                <c:pt idx="27">
                  <c:v>77.175399999999996</c:v>
                </c:pt>
                <c:pt idx="28">
                  <c:v>77.032499999999999</c:v>
                </c:pt>
                <c:pt idx="29">
                  <c:v>77.132199999999997</c:v>
                </c:pt>
                <c:pt idx="30">
                  <c:v>77.445499999999996</c:v>
                </c:pt>
                <c:pt idx="31">
                  <c:v>77.472800000000007</c:v>
                </c:pt>
                <c:pt idx="32">
                  <c:v>77.619399999999999</c:v>
                </c:pt>
                <c:pt idx="33">
                  <c:v>77.590199999999996</c:v>
                </c:pt>
                <c:pt idx="34">
                  <c:v>77.806200000000004</c:v>
                </c:pt>
                <c:pt idx="35">
                  <c:v>77.506600000000006</c:v>
                </c:pt>
                <c:pt idx="36">
                  <c:v>77.260900000000007</c:v>
                </c:pt>
                <c:pt idx="37">
                  <c:v>77.270099999999999</c:v>
                </c:pt>
                <c:pt idx="38">
                  <c:v>77.480699999999999</c:v>
                </c:pt>
                <c:pt idx="39">
                  <c:v>77.401300000000006</c:v>
                </c:pt>
                <c:pt idx="40">
                  <c:v>77.843400000000003</c:v>
                </c:pt>
                <c:pt idx="41">
                  <c:v>77.793000000000006</c:v>
                </c:pt>
                <c:pt idx="42">
                  <c:v>77.534700000000001</c:v>
                </c:pt>
                <c:pt idx="43">
                  <c:v>77.566000000000003</c:v>
                </c:pt>
                <c:pt idx="44">
                  <c:v>77.600200000000001</c:v>
                </c:pt>
                <c:pt idx="45">
                  <c:v>77.357299999999995</c:v>
                </c:pt>
                <c:pt idx="46">
                  <c:v>77.278700000000001</c:v>
                </c:pt>
                <c:pt idx="47">
                  <c:v>77.245699999999999</c:v>
                </c:pt>
                <c:pt idx="48">
                  <c:v>77.184600000000003</c:v>
                </c:pt>
                <c:pt idx="49">
                  <c:v>77.2102</c:v>
                </c:pt>
                <c:pt idx="50">
                  <c:v>76.958200000000005</c:v>
                </c:pt>
                <c:pt idx="51">
                  <c:v>76.815899999999999</c:v>
                </c:pt>
                <c:pt idx="52">
                  <c:v>76.679599999999994</c:v>
                </c:pt>
                <c:pt idx="53">
                  <c:v>76.852000000000004</c:v>
                </c:pt>
                <c:pt idx="54">
                  <c:v>77.190700000000007</c:v>
                </c:pt>
                <c:pt idx="55">
                  <c:v>77.222300000000004</c:v>
                </c:pt>
                <c:pt idx="56">
                  <c:v>76.962699999999998</c:v>
                </c:pt>
                <c:pt idx="57">
                  <c:v>76.955600000000004</c:v>
                </c:pt>
                <c:pt idx="58">
                  <c:v>77.267300000000006</c:v>
                </c:pt>
                <c:pt idx="59">
                  <c:v>77.125500000000002</c:v>
                </c:pt>
                <c:pt idx="60">
                  <c:v>76.771699999999996</c:v>
                </c:pt>
                <c:pt idx="61">
                  <c:v>76.821299999999994</c:v>
                </c:pt>
                <c:pt idx="62">
                  <c:v>77.072500000000005</c:v>
                </c:pt>
                <c:pt idx="63">
                  <c:v>76.919300000000007</c:v>
                </c:pt>
                <c:pt idx="64">
                  <c:v>76.540700000000001</c:v>
                </c:pt>
                <c:pt idx="65">
                  <c:v>76.796099999999996</c:v>
                </c:pt>
                <c:pt idx="66">
                  <c:v>76.8292</c:v>
                </c:pt>
                <c:pt idx="67">
                  <c:v>76.8108</c:v>
                </c:pt>
                <c:pt idx="68">
                  <c:v>76.774699999999996</c:v>
                </c:pt>
                <c:pt idx="69">
                  <c:v>76.448400000000007</c:v>
                </c:pt>
                <c:pt idx="70">
                  <c:v>76.446299999999994</c:v>
                </c:pt>
                <c:pt idx="71">
                  <c:v>76.370900000000006</c:v>
                </c:pt>
                <c:pt idx="72">
                  <c:v>76.457999999999998</c:v>
                </c:pt>
                <c:pt idx="73">
                  <c:v>76.655000000000001</c:v>
                </c:pt>
                <c:pt idx="74">
                  <c:v>77.272800000000004</c:v>
                </c:pt>
                <c:pt idx="75">
                  <c:v>77.152100000000004</c:v>
                </c:pt>
                <c:pt idx="76">
                  <c:v>77.173699999999997</c:v>
                </c:pt>
                <c:pt idx="77">
                  <c:v>77.114199999999997</c:v>
                </c:pt>
                <c:pt idx="78">
                  <c:v>76.987700000000004</c:v>
                </c:pt>
                <c:pt idx="79">
                  <c:v>76.831999999999994</c:v>
                </c:pt>
                <c:pt idx="80">
                  <c:v>76.966899999999995</c:v>
                </c:pt>
                <c:pt idx="81">
                  <c:v>76.860299999999995</c:v>
                </c:pt>
                <c:pt idx="82">
                  <c:v>76.8292</c:v>
                </c:pt>
                <c:pt idx="83">
                  <c:v>76.992400000000004</c:v>
                </c:pt>
                <c:pt idx="84">
                  <c:v>77.180700000000002</c:v>
                </c:pt>
                <c:pt idx="85">
                  <c:v>76.978800000000007</c:v>
                </c:pt>
                <c:pt idx="86">
                  <c:v>76.814999999999998</c:v>
                </c:pt>
                <c:pt idx="87">
                  <c:v>76.382999999999996</c:v>
                </c:pt>
                <c:pt idx="88">
                  <c:v>76.274799999999999</c:v>
                </c:pt>
                <c:pt idx="89">
                  <c:v>76.043899999999994</c:v>
                </c:pt>
                <c:pt idx="90">
                  <c:v>76.163899999999998</c:v>
                </c:pt>
                <c:pt idx="91">
                  <c:v>76.377899999999997</c:v>
                </c:pt>
                <c:pt idx="92">
                  <c:v>76.446899999999999</c:v>
                </c:pt>
                <c:pt idx="93">
                  <c:v>76.574600000000004</c:v>
                </c:pt>
                <c:pt idx="94">
                  <c:v>76.484399999999994</c:v>
                </c:pt>
                <c:pt idx="95">
                  <c:v>76.6143</c:v>
                </c:pt>
                <c:pt idx="96">
                  <c:v>76.686800000000005</c:v>
                </c:pt>
                <c:pt idx="97">
                  <c:v>76.643199999999993</c:v>
                </c:pt>
                <c:pt idx="98">
                  <c:v>76.632599999999996</c:v>
                </c:pt>
                <c:pt idx="99">
                  <c:v>76.590599999999995</c:v>
                </c:pt>
                <c:pt idx="100">
                  <c:v>76.563100000000006</c:v>
                </c:pt>
                <c:pt idx="101">
                  <c:v>76.572199999999995</c:v>
                </c:pt>
                <c:pt idx="102">
                  <c:v>76.5291</c:v>
                </c:pt>
                <c:pt idx="103">
                  <c:v>76.281400000000005</c:v>
                </c:pt>
                <c:pt idx="104">
                  <c:v>76.320599999999999</c:v>
                </c:pt>
                <c:pt idx="105">
                  <c:v>76.364900000000006</c:v>
                </c:pt>
                <c:pt idx="106">
                  <c:v>76.245999999999995</c:v>
                </c:pt>
                <c:pt idx="107">
                  <c:v>75.893199999999993</c:v>
                </c:pt>
                <c:pt idx="108">
                  <c:v>75.947999999999993</c:v>
                </c:pt>
                <c:pt idx="109">
                  <c:v>75.976699999999994</c:v>
                </c:pt>
                <c:pt idx="110">
                  <c:v>76.355999999999995</c:v>
                </c:pt>
                <c:pt idx="111">
                  <c:v>76.380200000000002</c:v>
                </c:pt>
                <c:pt idx="112">
                  <c:v>76.519599999999997</c:v>
                </c:pt>
                <c:pt idx="113">
                  <c:v>76.452600000000004</c:v>
                </c:pt>
                <c:pt idx="114">
                  <c:v>76.437799999999996</c:v>
                </c:pt>
                <c:pt idx="115">
                  <c:v>76.427999999999997</c:v>
                </c:pt>
                <c:pt idx="116">
                  <c:v>76.350099999999998</c:v>
                </c:pt>
                <c:pt idx="117">
                  <c:v>76.471400000000003</c:v>
                </c:pt>
                <c:pt idx="118">
                  <c:v>76.674999999999997</c:v>
                </c:pt>
                <c:pt idx="119">
                  <c:v>76.653000000000006</c:v>
                </c:pt>
                <c:pt idx="120">
                  <c:v>76.687700000000007</c:v>
                </c:pt>
                <c:pt idx="121">
                  <c:v>76.748500000000007</c:v>
                </c:pt>
                <c:pt idx="122">
                  <c:v>76.785300000000007</c:v>
                </c:pt>
                <c:pt idx="123">
                  <c:v>76.647499999999994</c:v>
                </c:pt>
                <c:pt idx="124">
                  <c:v>76.648399999999995</c:v>
                </c:pt>
                <c:pt idx="125">
                  <c:v>76.871099999999998</c:v>
                </c:pt>
                <c:pt idx="126">
                  <c:v>76.886499999999998</c:v>
                </c:pt>
                <c:pt idx="127">
                  <c:v>76.965599999999995</c:v>
                </c:pt>
                <c:pt idx="128">
                  <c:v>76.901600000000002</c:v>
                </c:pt>
                <c:pt idx="129">
                  <c:v>76.854399999999998</c:v>
                </c:pt>
                <c:pt idx="130">
                  <c:v>76.920400000000001</c:v>
                </c:pt>
                <c:pt idx="131">
                  <c:v>77.032300000000006</c:v>
                </c:pt>
                <c:pt idx="132">
                  <c:v>76.880700000000004</c:v>
                </c:pt>
                <c:pt idx="133">
                  <c:v>76.746300000000005</c:v>
                </c:pt>
                <c:pt idx="134">
                  <c:v>76.858199999999997</c:v>
                </c:pt>
                <c:pt idx="135">
                  <c:v>76.637799999999999</c:v>
                </c:pt>
                <c:pt idx="136">
                  <c:v>76.797200000000004</c:v>
                </c:pt>
                <c:pt idx="137">
                  <c:v>76.786500000000004</c:v>
                </c:pt>
                <c:pt idx="138">
                  <c:v>76.488799999999998</c:v>
                </c:pt>
                <c:pt idx="139">
                  <c:v>76.504599999999996</c:v>
                </c:pt>
                <c:pt idx="140">
                  <c:v>76.370900000000006</c:v>
                </c:pt>
                <c:pt idx="141">
                  <c:v>76.458799999999997</c:v>
                </c:pt>
                <c:pt idx="142">
                  <c:v>76.245400000000004</c:v>
                </c:pt>
                <c:pt idx="143">
                  <c:v>76.255200000000002</c:v>
                </c:pt>
                <c:pt idx="144">
                  <c:v>76.107799999999997</c:v>
                </c:pt>
                <c:pt idx="145">
                  <c:v>75.911100000000005</c:v>
                </c:pt>
                <c:pt idx="146">
                  <c:v>75.881900000000002</c:v>
                </c:pt>
                <c:pt idx="147">
                  <c:v>76.009699999999995</c:v>
                </c:pt>
                <c:pt idx="148">
                  <c:v>76.153599999999997</c:v>
                </c:pt>
                <c:pt idx="149">
                  <c:v>76.189099999999996</c:v>
                </c:pt>
                <c:pt idx="150">
                  <c:v>76.141400000000004</c:v>
                </c:pt>
                <c:pt idx="151">
                  <c:v>76.068799999999996</c:v>
                </c:pt>
                <c:pt idx="152">
                  <c:v>76.099000000000004</c:v>
                </c:pt>
                <c:pt idx="153">
                  <c:v>76.248900000000006</c:v>
                </c:pt>
                <c:pt idx="154">
                  <c:v>76.242599999999996</c:v>
                </c:pt>
                <c:pt idx="155">
                  <c:v>76.436499999999995</c:v>
                </c:pt>
                <c:pt idx="156">
                  <c:v>76.5197</c:v>
                </c:pt>
                <c:pt idx="157">
                  <c:v>76.4803</c:v>
                </c:pt>
                <c:pt idx="158">
                  <c:v>76.505200000000002</c:v>
                </c:pt>
                <c:pt idx="159">
                  <c:v>76.482100000000003</c:v>
                </c:pt>
                <c:pt idx="160">
                  <c:v>76.651799999999994</c:v>
                </c:pt>
                <c:pt idx="161">
                  <c:v>76.643299999999996</c:v>
                </c:pt>
                <c:pt idx="162">
                  <c:v>76.703000000000003</c:v>
                </c:pt>
                <c:pt idx="163">
                  <c:v>76.942800000000005</c:v>
                </c:pt>
                <c:pt idx="164">
                  <c:v>76.886799999999994</c:v>
                </c:pt>
                <c:pt idx="165">
                  <c:v>77.136099999999999</c:v>
                </c:pt>
                <c:pt idx="166">
                  <c:v>77.470100000000002</c:v>
                </c:pt>
                <c:pt idx="167">
                  <c:v>77.392300000000006</c:v>
                </c:pt>
                <c:pt idx="168">
                  <c:v>77.315899999999999</c:v>
                </c:pt>
                <c:pt idx="169">
                  <c:v>77.363100000000003</c:v>
                </c:pt>
                <c:pt idx="170">
                  <c:v>77.621899999999997</c:v>
                </c:pt>
                <c:pt idx="171">
                  <c:v>77.509</c:v>
                </c:pt>
                <c:pt idx="172">
                  <c:v>77.450299999999999</c:v>
                </c:pt>
                <c:pt idx="173">
                  <c:v>77.459000000000003</c:v>
                </c:pt>
                <c:pt idx="174">
                  <c:v>77.447800000000001</c:v>
                </c:pt>
                <c:pt idx="175">
                  <c:v>77.540800000000004</c:v>
                </c:pt>
                <c:pt idx="176">
                  <c:v>77.552400000000006</c:v>
                </c:pt>
                <c:pt idx="177">
                  <c:v>77.471800000000002</c:v>
                </c:pt>
                <c:pt idx="178">
                  <c:v>77.398399999999995</c:v>
                </c:pt>
                <c:pt idx="179">
                  <c:v>77.470600000000005</c:v>
                </c:pt>
                <c:pt idx="180">
                  <c:v>77.730800000000002</c:v>
                </c:pt>
                <c:pt idx="181">
                  <c:v>77.916700000000006</c:v>
                </c:pt>
                <c:pt idx="182">
                  <c:v>77.995500000000007</c:v>
                </c:pt>
                <c:pt idx="183">
                  <c:v>78.141900000000007</c:v>
                </c:pt>
                <c:pt idx="184">
                  <c:v>78.274100000000004</c:v>
                </c:pt>
                <c:pt idx="185">
                  <c:v>78.280299999999997</c:v>
                </c:pt>
                <c:pt idx="186">
                  <c:v>78.120599999999996</c:v>
                </c:pt>
                <c:pt idx="187">
                  <c:v>78.0548</c:v>
                </c:pt>
                <c:pt idx="188">
                  <c:v>78.156300000000002</c:v>
                </c:pt>
                <c:pt idx="189">
                  <c:v>78.555700000000002</c:v>
                </c:pt>
                <c:pt idx="190">
                  <c:v>78.393199999999993</c:v>
                </c:pt>
                <c:pt idx="191">
                  <c:v>78.975899999999996</c:v>
                </c:pt>
                <c:pt idx="192">
                  <c:v>78.936300000000003</c:v>
                </c:pt>
                <c:pt idx="193">
                  <c:v>79.226600000000005</c:v>
                </c:pt>
                <c:pt idx="194">
                  <c:v>79.625399999999999</c:v>
                </c:pt>
                <c:pt idx="195">
                  <c:v>79.572599999999994</c:v>
                </c:pt>
                <c:pt idx="196">
                  <c:v>79.655199999999994</c:v>
                </c:pt>
                <c:pt idx="197">
                  <c:v>79.7607</c:v>
                </c:pt>
                <c:pt idx="198">
                  <c:v>79.713700000000003</c:v>
                </c:pt>
                <c:pt idx="199">
                  <c:v>79.438299999999998</c:v>
                </c:pt>
                <c:pt idx="200">
                  <c:v>79.511700000000005</c:v>
                </c:pt>
                <c:pt idx="201">
                  <c:v>79.737200000000001</c:v>
                </c:pt>
                <c:pt idx="202">
                  <c:v>80.062399999999997</c:v>
                </c:pt>
                <c:pt idx="203">
                  <c:v>80.159899999999993</c:v>
                </c:pt>
                <c:pt idx="204">
                  <c:v>80.179299999999998</c:v>
                </c:pt>
                <c:pt idx="205">
                  <c:v>80.4465</c:v>
                </c:pt>
                <c:pt idx="206">
                  <c:v>80.595699999999994</c:v>
                </c:pt>
                <c:pt idx="207">
                  <c:v>80.9983</c:v>
                </c:pt>
                <c:pt idx="208">
                  <c:v>80.913600000000002</c:v>
                </c:pt>
                <c:pt idx="209">
                  <c:v>81.3001</c:v>
                </c:pt>
                <c:pt idx="210">
                  <c:v>81.209699999999998</c:v>
                </c:pt>
                <c:pt idx="211">
                  <c:v>80.881100000000004</c:v>
                </c:pt>
                <c:pt idx="212">
                  <c:v>81.840500000000006</c:v>
                </c:pt>
                <c:pt idx="213">
                  <c:v>81.338200000000001</c:v>
                </c:pt>
                <c:pt idx="214">
                  <c:v>81.127899999999997</c:v>
                </c:pt>
                <c:pt idx="215">
                  <c:v>81.0124</c:v>
                </c:pt>
                <c:pt idx="216">
                  <c:v>80.857399999999998</c:v>
                </c:pt>
                <c:pt idx="217">
                  <c:v>81.050799999999995</c:v>
                </c:pt>
              </c:numCache>
            </c:numRef>
          </c:val>
        </c:ser>
        <c:marker val="1"/>
        <c:axId val="61935616"/>
        <c:axId val="61937152"/>
      </c:lineChart>
      <c:dateAx>
        <c:axId val="61935616"/>
        <c:scaling>
          <c:orientation val="minMax"/>
        </c:scaling>
        <c:axPos val="b"/>
        <c:numFmt formatCode="yyyy\-mm\-dd;@" sourceLinked="1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61937152"/>
        <c:crosses val="autoZero"/>
        <c:lblOffset val="100"/>
        <c:baseTimeUnit val="days"/>
      </c:dateAx>
      <c:valAx>
        <c:axId val="61937152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,###,###,###,##0.0000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61935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100">
          <a:solidFill>
            <a:sysClr val="windowText" lastClr="000000"/>
          </a:solidFill>
        </a:defRPr>
      </a:pPr>
      <a:endParaRPr lang="zh-CN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CN" altLang="en-US"/>
              <a:t>美元人民币汇率（今年以来）</a:t>
            </a:r>
          </a:p>
        </c:rich>
      </c:tx>
      <c:layout/>
      <c:spPr>
        <a:noFill/>
        <a:ln>
          <a:noFill/>
        </a:ln>
        <a:effectLst/>
      </c:spPr>
    </c:title>
    <c:plotArea>
      <c:layout/>
      <c:lineChart>
        <c:grouping val="standard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美元人民币汇率!$A$242:$A$435</c:f>
              <c:numCache>
                <c:formatCode>yyyy\-mm\-dd</c:formatCode>
                <c:ptCount val="194"/>
                <c:pt idx="0">
                  <c:v>41641</c:v>
                </c:pt>
                <c:pt idx="1">
                  <c:v>41642</c:v>
                </c:pt>
                <c:pt idx="2">
                  <c:v>41645</c:v>
                </c:pt>
                <c:pt idx="3">
                  <c:v>41646</c:v>
                </c:pt>
                <c:pt idx="4">
                  <c:v>41647</c:v>
                </c:pt>
                <c:pt idx="5">
                  <c:v>41648</c:v>
                </c:pt>
                <c:pt idx="6">
                  <c:v>41649</c:v>
                </c:pt>
                <c:pt idx="7">
                  <c:v>41652</c:v>
                </c:pt>
                <c:pt idx="8">
                  <c:v>41653</c:v>
                </c:pt>
                <c:pt idx="9">
                  <c:v>41654</c:v>
                </c:pt>
                <c:pt idx="10">
                  <c:v>41655</c:v>
                </c:pt>
                <c:pt idx="11">
                  <c:v>41656</c:v>
                </c:pt>
                <c:pt idx="12">
                  <c:v>41659</c:v>
                </c:pt>
                <c:pt idx="13">
                  <c:v>41660</c:v>
                </c:pt>
                <c:pt idx="14">
                  <c:v>41661</c:v>
                </c:pt>
                <c:pt idx="15">
                  <c:v>41662</c:v>
                </c:pt>
                <c:pt idx="16">
                  <c:v>41663</c:v>
                </c:pt>
                <c:pt idx="17">
                  <c:v>41666</c:v>
                </c:pt>
                <c:pt idx="18">
                  <c:v>41667</c:v>
                </c:pt>
                <c:pt idx="19">
                  <c:v>41668</c:v>
                </c:pt>
                <c:pt idx="20">
                  <c:v>41669</c:v>
                </c:pt>
                <c:pt idx="21">
                  <c:v>41677</c:v>
                </c:pt>
                <c:pt idx="22">
                  <c:v>41680</c:v>
                </c:pt>
                <c:pt idx="23">
                  <c:v>41681</c:v>
                </c:pt>
                <c:pt idx="24">
                  <c:v>41682</c:v>
                </c:pt>
                <c:pt idx="25">
                  <c:v>41683</c:v>
                </c:pt>
                <c:pt idx="26">
                  <c:v>41684</c:v>
                </c:pt>
                <c:pt idx="27">
                  <c:v>41687</c:v>
                </c:pt>
                <c:pt idx="28">
                  <c:v>41688</c:v>
                </c:pt>
                <c:pt idx="29">
                  <c:v>41689</c:v>
                </c:pt>
                <c:pt idx="30">
                  <c:v>41690</c:v>
                </c:pt>
                <c:pt idx="31">
                  <c:v>41691</c:v>
                </c:pt>
                <c:pt idx="32">
                  <c:v>41694</c:v>
                </c:pt>
                <c:pt idx="33">
                  <c:v>41695</c:v>
                </c:pt>
                <c:pt idx="34">
                  <c:v>41696</c:v>
                </c:pt>
                <c:pt idx="35">
                  <c:v>41697</c:v>
                </c:pt>
                <c:pt idx="36">
                  <c:v>41698</c:v>
                </c:pt>
                <c:pt idx="37">
                  <c:v>41701</c:v>
                </c:pt>
                <c:pt idx="38">
                  <c:v>41702</c:v>
                </c:pt>
                <c:pt idx="39">
                  <c:v>41703</c:v>
                </c:pt>
                <c:pt idx="40">
                  <c:v>41704</c:v>
                </c:pt>
                <c:pt idx="41">
                  <c:v>41705</c:v>
                </c:pt>
                <c:pt idx="42">
                  <c:v>41708</c:v>
                </c:pt>
                <c:pt idx="43">
                  <c:v>41709</c:v>
                </c:pt>
                <c:pt idx="44">
                  <c:v>41710</c:v>
                </c:pt>
                <c:pt idx="45">
                  <c:v>41711</c:v>
                </c:pt>
                <c:pt idx="46">
                  <c:v>41712</c:v>
                </c:pt>
                <c:pt idx="47">
                  <c:v>41715</c:v>
                </c:pt>
                <c:pt idx="48">
                  <c:v>41716</c:v>
                </c:pt>
                <c:pt idx="49">
                  <c:v>41717</c:v>
                </c:pt>
                <c:pt idx="50">
                  <c:v>41718</c:v>
                </c:pt>
                <c:pt idx="51">
                  <c:v>41719</c:v>
                </c:pt>
                <c:pt idx="52">
                  <c:v>41722</c:v>
                </c:pt>
                <c:pt idx="53">
                  <c:v>41723</c:v>
                </c:pt>
                <c:pt idx="54">
                  <c:v>41724</c:v>
                </c:pt>
                <c:pt idx="55">
                  <c:v>41725</c:v>
                </c:pt>
                <c:pt idx="56">
                  <c:v>41726</c:v>
                </c:pt>
                <c:pt idx="57">
                  <c:v>41729</c:v>
                </c:pt>
                <c:pt idx="58">
                  <c:v>41730</c:v>
                </c:pt>
                <c:pt idx="59">
                  <c:v>41731</c:v>
                </c:pt>
                <c:pt idx="60">
                  <c:v>41732</c:v>
                </c:pt>
                <c:pt idx="61">
                  <c:v>41733</c:v>
                </c:pt>
                <c:pt idx="62">
                  <c:v>41737</c:v>
                </c:pt>
                <c:pt idx="63">
                  <c:v>41738</c:v>
                </c:pt>
                <c:pt idx="64">
                  <c:v>41739</c:v>
                </c:pt>
                <c:pt idx="65">
                  <c:v>41740</c:v>
                </c:pt>
                <c:pt idx="66">
                  <c:v>41743</c:v>
                </c:pt>
                <c:pt idx="67">
                  <c:v>41744</c:v>
                </c:pt>
                <c:pt idx="68">
                  <c:v>41745</c:v>
                </c:pt>
                <c:pt idx="69">
                  <c:v>41746</c:v>
                </c:pt>
                <c:pt idx="70">
                  <c:v>41747</c:v>
                </c:pt>
                <c:pt idx="71">
                  <c:v>41750</c:v>
                </c:pt>
                <c:pt idx="72">
                  <c:v>41751</c:v>
                </c:pt>
                <c:pt idx="73">
                  <c:v>41752</c:v>
                </c:pt>
                <c:pt idx="74">
                  <c:v>41753</c:v>
                </c:pt>
                <c:pt idx="75">
                  <c:v>41754</c:v>
                </c:pt>
                <c:pt idx="76">
                  <c:v>41757</c:v>
                </c:pt>
                <c:pt idx="77">
                  <c:v>41758</c:v>
                </c:pt>
                <c:pt idx="78">
                  <c:v>41759</c:v>
                </c:pt>
                <c:pt idx="79">
                  <c:v>41764</c:v>
                </c:pt>
                <c:pt idx="80">
                  <c:v>41765</c:v>
                </c:pt>
                <c:pt idx="81">
                  <c:v>41766</c:v>
                </c:pt>
                <c:pt idx="82">
                  <c:v>41767</c:v>
                </c:pt>
                <c:pt idx="83">
                  <c:v>41768</c:v>
                </c:pt>
                <c:pt idx="84">
                  <c:v>41771</c:v>
                </c:pt>
                <c:pt idx="85">
                  <c:v>41772</c:v>
                </c:pt>
                <c:pt idx="86">
                  <c:v>41773</c:v>
                </c:pt>
                <c:pt idx="87">
                  <c:v>41774</c:v>
                </c:pt>
                <c:pt idx="88">
                  <c:v>41775</c:v>
                </c:pt>
                <c:pt idx="89">
                  <c:v>41778</c:v>
                </c:pt>
                <c:pt idx="90">
                  <c:v>41779</c:v>
                </c:pt>
                <c:pt idx="91">
                  <c:v>41780</c:v>
                </c:pt>
                <c:pt idx="92">
                  <c:v>41781</c:v>
                </c:pt>
                <c:pt idx="93">
                  <c:v>41782</c:v>
                </c:pt>
                <c:pt idx="94">
                  <c:v>41785</c:v>
                </c:pt>
                <c:pt idx="95">
                  <c:v>41786</c:v>
                </c:pt>
                <c:pt idx="96">
                  <c:v>41787</c:v>
                </c:pt>
                <c:pt idx="97">
                  <c:v>41788</c:v>
                </c:pt>
                <c:pt idx="98">
                  <c:v>41789</c:v>
                </c:pt>
                <c:pt idx="99">
                  <c:v>41793</c:v>
                </c:pt>
                <c:pt idx="100">
                  <c:v>41794</c:v>
                </c:pt>
                <c:pt idx="101">
                  <c:v>41795</c:v>
                </c:pt>
                <c:pt idx="102">
                  <c:v>41796</c:v>
                </c:pt>
                <c:pt idx="103">
                  <c:v>41799</c:v>
                </c:pt>
                <c:pt idx="104">
                  <c:v>41800</c:v>
                </c:pt>
                <c:pt idx="105">
                  <c:v>41801</c:v>
                </c:pt>
                <c:pt idx="106">
                  <c:v>41802</c:v>
                </c:pt>
                <c:pt idx="107">
                  <c:v>41803</c:v>
                </c:pt>
                <c:pt idx="108">
                  <c:v>41806</c:v>
                </c:pt>
                <c:pt idx="109">
                  <c:v>41807</c:v>
                </c:pt>
                <c:pt idx="110">
                  <c:v>41808</c:v>
                </c:pt>
                <c:pt idx="111">
                  <c:v>41809</c:v>
                </c:pt>
                <c:pt idx="112">
                  <c:v>41810</c:v>
                </c:pt>
                <c:pt idx="113">
                  <c:v>41813</c:v>
                </c:pt>
                <c:pt idx="114">
                  <c:v>41814</c:v>
                </c:pt>
                <c:pt idx="115">
                  <c:v>41815</c:v>
                </c:pt>
                <c:pt idx="116">
                  <c:v>41816</c:v>
                </c:pt>
                <c:pt idx="117">
                  <c:v>41817</c:v>
                </c:pt>
                <c:pt idx="118">
                  <c:v>41820</c:v>
                </c:pt>
                <c:pt idx="119">
                  <c:v>41821</c:v>
                </c:pt>
                <c:pt idx="120">
                  <c:v>41822</c:v>
                </c:pt>
                <c:pt idx="121">
                  <c:v>41823</c:v>
                </c:pt>
                <c:pt idx="122">
                  <c:v>41824</c:v>
                </c:pt>
                <c:pt idx="123">
                  <c:v>41827</c:v>
                </c:pt>
                <c:pt idx="124">
                  <c:v>41828</c:v>
                </c:pt>
                <c:pt idx="125">
                  <c:v>41829</c:v>
                </c:pt>
                <c:pt idx="126">
                  <c:v>41830</c:v>
                </c:pt>
                <c:pt idx="127">
                  <c:v>41831</c:v>
                </c:pt>
                <c:pt idx="128">
                  <c:v>41834</c:v>
                </c:pt>
                <c:pt idx="129">
                  <c:v>41835</c:v>
                </c:pt>
                <c:pt idx="130">
                  <c:v>41836</c:v>
                </c:pt>
                <c:pt idx="131">
                  <c:v>41837</c:v>
                </c:pt>
                <c:pt idx="132">
                  <c:v>41838</c:v>
                </c:pt>
                <c:pt idx="133">
                  <c:v>41841</c:v>
                </c:pt>
                <c:pt idx="134">
                  <c:v>41842</c:v>
                </c:pt>
                <c:pt idx="135">
                  <c:v>41843</c:v>
                </c:pt>
                <c:pt idx="136">
                  <c:v>41844</c:v>
                </c:pt>
                <c:pt idx="137">
                  <c:v>41845</c:v>
                </c:pt>
                <c:pt idx="138">
                  <c:v>41848</c:v>
                </c:pt>
                <c:pt idx="139">
                  <c:v>41849</c:v>
                </c:pt>
                <c:pt idx="140">
                  <c:v>41850</c:v>
                </c:pt>
                <c:pt idx="141">
                  <c:v>41851</c:v>
                </c:pt>
                <c:pt idx="142">
                  <c:v>41852</c:v>
                </c:pt>
                <c:pt idx="143">
                  <c:v>41855</c:v>
                </c:pt>
                <c:pt idx="144">
                  <c:v>41856</c:v>
                </c:pt>
                <c:pt idx="145">
                  <c:v>41857</c:v>
                </c:pt>
                <c:pt idx="146">
                  <c:v>41858</c:v>
                </c:pt>
                <c:pt idx="147">
                  <c:v>41859</c:v>
                </c:pt>
                <c:pt idx="148">
                  <c:v>41862</c:v>
                </c:pt>
                <c:pt idx="149">
                  <c:v>41863</c:v>
                </c:pt>
                <c:pt idx="150">
                  <c:v>41864</c:v>
                </c:pt>
                <c:pt idx="151">
                  <c:v>41865</c:v>
                </c:pt>
                <c:pt idx="152">
                  <c:v>41866</c:v>
                </c:pt>
                <c:pt idx="153">
                  <c:v>41869</c:v>
                </c:pt>
                <c:pt idx="154">
                  <c:v>41870</c:v>
                </c:pt>
                <c:pt idx="155">
                  <c:v>41871</c:v>
                </c:pt>
                <c:pt idx="156">
                  <c:v>41872</c:v>
                </c:pt>
                <c:pt idx="157">
                  <c:v>41873</c:v>
                </c:pt>
                <c:pt idx="158">
                  <c:v>41876</c:v>
                </c:pt>
                <c:pt idx="159">
                  <c:v>41877</c:v>
                </c:pt>
                <c:pt idx="160">
                  <c:v>41878</c:v>
                </c:pt>
                <c:pt idx="161">
                  <c:v>41879</c:v>
                </c:pt>
                <c:pt idx="162">
                  <c:v>41880</c:v>
                </c:pt>
                <c:pt idx="163">
                  <c:v>41883</c:v>
                </c:pt>
                <c:pt idx="164">
                  <c:v>41884</c:v>
                </c:pt>
                <c:pt idx="165">
                  <c:v>41885</c:v>
                </c:pt>
                <c:pt idx="166">
                  <c:v>41886</c:v>
                </c:pt>
                <c:pt idx="167">
                  <c:v>41887</c:v>
                </c:pt>
                <c:pt idx="168">
                  <c:v>41891</c:v>
                </c:pt>
                <c:pt idx="169">
                  <c:v>41892</c:v>
                </c:pt>
                <c:pt idx="170">
                  <c:v>41893</c:v>
                </c:pt>
                <c:pt idx="171">
                  <c:v>41894</c:v>
                </c:pt>
                <c:pt idx="172">
                  <c:v>41897</c:v>
                </c:pt>
                <c:pt idx="173">
                  <c:v>41898</c:v>
                </c:pt>
                <c:pt idx="174">
                  <c:v>41899</c:v>
                </c:pt>
                <c:pt idx="175">
                  <c:v>41900</c:v>
                </c:pt>
                <c:pt idx="176">
                  <c:v>41901</c:v>
                </c:pt>
                <c:pt idx="177">
                  <c:v>41904</c:v>
                </c:pt>
                <c:pt idx="178">
                  <c:v>41905</c:v>
                </c:pt>
                <c:pt idx="179">
                  <c:v>41906</c:v>
                </c:pt>
                <c:pt idx="180">
                  <c:v>41907</c:v>
                </c:pt>
                <c:pt idx="181">
                  <c:v>41908</c:v>
                </c:pt>
                <c:pt idx="182">
                  <c:v>41911</c:v>
                </c:pt>
                <c:pt idx="183">
                  <c:v>41912</c:v>
                </c:pt>
                <c:pt idx="184">
                  <c:v>41920</c:v>
                </c:pt>
                <c:pt idx="185">
                  <c:v>41921</c:v>
                </c:pt>
                <c:pt idx="186">
                  <c:v>41922</c:v>
                </c:pt>
                <c:pt idx="187">
                  <c:v>41925</c:v>
                </c:pt>
                <c:pt idx="188">
                  <c:v>41926</c:v>
                </c:pt>
                <c:pt idx="189">
                  <c:v>41927</c:v>
                </c:pt>
                <c:pt idx="190">
                  <c:v>41928</c:v>
                </c:pt>
                <c:pt idx="191">
                  <c:v>41929</c:v>
                </c:pt>
                <c:pt idx="192">
                  <c:v>41932</c:v>
                </c:pt>
                <c:pt idx="193">
                  <c:v>41933</c:v>
                </c:pt>
              </c:numCache>
            </c:numRef>
          </c:cat>
          <c:val>
            <c:numRef>
              <c:f>美元人民币汇率!$B$242:$B$435</c:f>
              <c:numCache>
                <c:formatCode>##0.000</c:formatCode>
                <c:ptCount val="194"/>
                <c:pt idx="0">
                  <c:v>6.0507</c:v>
                </c:pt>
                <c:pt idx="1">
                  <c:v>6.0514999999999999</c:v>
                </c:pt>
                <c:pt idx="2">
                  <c:v>6.0526</c:v>
                </c:pt>
                <c:pt idx="3">
                  <c:v>6.0511999999999997</c:v>
                </c:pt>
                <c:pt idx="4">
                  <c:v>6.0511999999999997</c:v>
                </c:pt>
                <c:pt idx="5">
                  <c:v>6.0549999999999997</c:v>
                </c:pt>
                <c:pt idx="6">
                  <c:v>6.0521000000000003</c:v>
                </c:pt>
                <c:pt idx="7">
                  <c:v>6.0433000000000003</c:v>
                </c:pt>
                <c:pt idx="8">
                  <c:v>6.0401999999999996</c:v>
                </c:pt>
                <c:pt idx="9">
                  <c:v>6.0460000000000003</c:v>
                </c:pt>
                <c:pt idx="10">
                  <c:v>6.0556999999999999</c:v>
                </c:pt>
                <c:pt idx="11">
                  <c:v>6.0503</c:v>
                </c:pt>
                <c:pt idx="12">
                  <c:v>6.0526999999999997</c:v>
                </c:pt>
                <c:pt idx="13">
                  <c:v>6.0505000000000004</c:v>
                </c:pt>
                <c:pt idx="14">
                  <c:v>6.0513000000000003</c:v>
                </c:pt>
                <c:pt idx="15">
                  <c:v>6.0522999999999998</c:v>
                </c:pt>
                <c:pt idx="16">
                  <c:v>6.0484</c:v>
                </c:pt>
                <c:pt idx="17">
                  <c:v>6.0477999999999996</c:v>
                </c:pt>
                <c:pt idx="18">
                  <c:v>6.0505000000000004</c:v>
                </c:pt>
                <c:pt idx="19">
                  <c:v>6.0553999999999997</c:v>
                </c:pt>
                <c:pt idx="20">
                  <c:v>6.06</c:v>
                </c:pt>
                <c:pt idx="21">
                  <c:v>6.0628000000000002</c:v>
                </c:pt>
                <c:pt idx="22">
                  <c:v>6.0603999999999996</c:v>
                </c:pt>
                <c:pt idx="23">
                  <c:v>6.0606</c:v>
                </c:pt>
                <c:pt idx="24">
                  <c:v>6.0624000000000002</c:v>
                </c:pt>
                <c:pt idx="25">
                  <c:v>6.0636000000000001</c:v>
                </c:pt>
                <c:pt idx="26">
                  <c:v>6.0669000000000004</c:v>
                </c:pt>
                <c:pt idx="27">
                  <c:v>6.0640000000000001</c:v>
                </c:pt>
                <c:pt idx="28">
                  <c:v>6.0673000000000004</c:v>
                </c:pt>
                <c:pt idx="29">
                  <c:v>6.0763999999999996</c:v>
                </c:pt>
                <c:pt idx="30">
                  <c:v>6.0834999999999999</c:v>
                </c:pt>
                <c:pt idx="31">
                  <c:v>6.0914999999999999</c:v>
                </c:pt>
                <c:pt idx="32">
                  <c:v>6.0983999999999998</c:v>
                </c:pt>
                <c:pt idx="33">
                  <c:v>6.1245000000000003</c:v>
                </c:pt>
                <c:pt idx="34">
                  <c:v>6.1247999999999996</c:v>
                </c:pt>
                <c:pt idx="35">
                  <c:v>6.1284000000000001</c:v>
                </c:pt>
                <c:pt idx="36">
                  <c:v>6.1449999999999996</c:v>
                </c:pt>
                <c:pt idx="37">
                  <c:v>6.1463000000000001</c:v>
                </c:pt>
                <c:pt idx="38">
                  <c:v>6.1435000000000004</c:v>
                </c:pt>
                <c:pt idx="39">
                  <c:v>6.1281999999999996</c:v>
                </c:pt>
                <c:pt idx="40">
                  <c:v>6.1185</c:v>
                </c:pt>
                <c:pt idx="41">
                  <c:v>6.1260000000000003</c:v>
                </c:pt>
                <c:pt idx="42">
                  <c:v>6.1386000000000003</c:v>
                </c:pt>
                <c:pt idx="43">
                  <c:v>6.1402000000000001</c:v>
                </c:pt>
                <c:pt idx="44">
                  <c:v>6.1449999999999996</c:v>
                </c:pt>
                <c:pt idx="45">
                  <c:v>6.1361999999999997</c:v>
                </c:pt>
                <c:pt idx="46">
                  <c:v>6.1501999999999999</c:v>
                </c:pt>
                <c:pt idx="47">
                  <c:v>6.1782000000000004</c:v>
                </c:pt>
                <c:pt idx="48">
                  <c:v>6.1920999999999999</c:v>
                </c:pt>
                <c:pt idx="49">
                  <c:v>6.1954000000000002</c:v>
                </c:pt>
                <c:pt idx="50">
                  <c:v>6.2275</c:v>
                </c:pt>
                <c:pt idx="51">
                  <c:v>6.2249999999999996</c:v>
                </c:pt>
                <c:pt idx="52">
                  <c:v>6.1959</c:v>
                </c:pt>
                <c:pt idx="53">
                  <c:v>6.2016999999999998</c:v>
                </c:pt>
                <c:pt idx="54">
                  <c:v>6.2084000000000001</c:v>
                </c:pt>
                <c:pt idx="55">
                  <c:v>6.2127999999999997</c:v>
                </c:pt>
                <c:pt idx="56">
                  <c:v>6.2122000000000002</c:v>
                </c:pt>
                <c:pt idx="57">
                  <c:v>6.2172000000000001</c:v>
                </c:pt>
                <c:pt idx="58">
                  <c:v>6.2069000000000001</c:v>
                </c:pt>
                <c:pt idx="59">
                  <c:v>6.2057000000000002</c:v>
                </c:pt>
                <c:pt idx="60">
                  <c:v>6.2107000000000001</c:v>
                </c:pt>
                <c:pt idx="61">
                  <c:v>6.2122999999999999</c:v>
                </c:pt>
                <c:pt idx="62">
                  <c:v>6.1967999999999996</c:v>
                </c:pt>
                <c:pt idx="63">
                  <c:v>6.2004999999999999</c:v>
                </c:pt>
                <c:pt idx="64">
                  <c:v>6.2126000000000001</c:v>
                </c:pt>
                <c:pt idx="65">
                  <c:v>6.2112999999999996</c:v>
                </c:pt>
                <c:pt idx="66">
                  <c:v>6.2191000000000001</c:v>
                </c:pt>
                <c:pt idx="67">
                  <c:v>6.2220000000000004</c:v>
                </c:pt>
                <c:pt idx="68">
                  <c:v>6.2214</c:v>
                </c:pt>
                <c:pt idx="69">
                  <c:v>6.2190000000000003</c:v>
                </c:pt>
                <c:pt idx="70">
                  <c:v>6.2241999999999997</c:v>
                </c:pt>
                <c:pt idx="71">
                  <c:v>6.2274000000000003</c:v>
                </c:pt>
                <c:pt idx="72">
                  <c:v>6.2375999999999996</c:v>
                </c:pt>
                <c:pt idx="73">
                  <c:v>6.2377000000000002</c:v>
                </c:pt>
                <c:pt idx="74">
                  <c:v>6.2488999999999999</c:v>
                </c:pt>
                <c:pt idx="75">
                  <c:v>6.2531999999999996</c:v>
                </c:pt>
                <c:pt idx="76">
                  <c:v>6.2519999999999998</c:v>
                </c:pt>
                <c:pt idx="77">
                  <c:v>6.2579000000000002</c:v>
                </c:pt>
                <c:pt idx="78">
                  <c:v>6.2595999999999998</c:v>
                </c:pt>
                <c:pt idx="79">
                  <c:v>6.2451999999999996</c:v>
                </c:pt>
                <c:pt idx="80">
                  <c:v>6.2255000000000003</c:v>
                </c:pt>
                <c:pt idx="81">
                  <c:v>6.234</c:v>
                </c:pt>
                <c:pt idx="82">
                  <c:v>6.2278000000000002</c:v>
                </c:pt>
                <c:pt idx="83">
                  <c:v>6.2271999999999998</c:v>
                </c:pt>
                <c:pt idx="84">
                  <c:v>6.2373000000000003</c:v>
                </c:pt>
                <c:pt idx="85">
                  <c:v>6.2285000000000004</c:v>
                </c:pt>
                <c:pt idx="86">
                  <c:v>6.2286999999999999</c:v>
                </c:pt>
                <c:pt idx="87">
                  <c:v>6.2304000000000004</c:v>
                </c:pt>
                <c:pt idx="88">
                  <c:v>6.2332000000000001</c:v>
                </c:pt>
                <c:pt idx="89">
                  <c:v>6.2371999999999996</c:v>
                </c:pt>
                <c:pt idx="90">
                  <c:v>6.2374999999999998</c:v>
                </c:pt>
                <c:pt idx="91">
                  <c:v>6.2335000000000003</c:v>
                </c:pt>
                <c:pt idx="92">
                  <c:v>6.2347999999999999</c:v>
                </c:pt>
                <c:pt idx="93">
                  <c:v>6.2363</c:v>
                </c:pt>
                <c:pt idx="94">
                  <c:v>6.2392000000000003</c:v>
                </c:pt>
                <c:pt idx="95">
                  <c:v>6.2469999999999999</c:v>
                </c:pt>
                <c:pt idx="96">
                  <c:v>6.2335000000000003</c:v>
                </c:pt>
                <c:pt idx="97">
                  <c:v>6.2374999999999998</c:v>
                </c:pt>
                <c:pt idx="98">
                  <c:v>6.2469999999999999</c:v>
                </c:pt>
                <c:pt idx="99">
                  <c:v>6.2534999999999998</c:v>
                </c:pt>
                <c:pt idx="100">
                  <c:v>6.2493999999999996</c:v>
                </c:pt>
                <c:pt idx="101">
                  <c:v>6.2545000000000002</c:v>
                </c:pt>
                <c:pt idx="102">
                  <c:v>6.2497999999999996</c:v>
                </c:pt>
                <c:pt idx="103">
                  <c:v>6.2397</c:v>
                </c:pt>
                <c:pt idx="104">
                  <c:v>6.2397</c:v>
                </c:pt>
                <c:pt idx="105">
                  <c:v>6.2276999999999996</c:v>
                </c:pt>
                <c:pt idx="106">
                  <c:v>6.2175000000000002</c:v>
                </c:pt>
                <c:pt idx="107">
                  <c:v>6.2089999999999996</c:v>
                </c:pt>
                <c:pt idx="108">
                  <c:v>6.2249999999999996</c:v>
                </c:pt>
                <c:pt idx="109">
                  <c:v>6.2247000000000003</c:v>
                </c:pt>
                <c:pt idx="110">
                  <c:v>6.2305000000000001</c:v>
                </c:pt>
                <c:pt idx="111">
                  <c:v>6.2286999999999999</c:v>
                </c:pt>
                <c:pt idx="112">
                  <c:v>6.2290000000000001</c:v>
                </c:pt>
                <c:pt idx="113">
                  <c:v>6.2249999999999996</c:v>
                </c:pt>
                <c:pt idx="114">
                  <c:v>6.2275</c:v>
                </c:pt>
                <c:pt idx="115">
                  <c:v>6.2350000000000003</c:v>
                </c:pt>
                <c:pt idx="116">
                  <c:v>6.2309999999999999</c:v>
                </c:pt>
                <c:pt idx="117">
                  <c:v>6.218</c:v>
                </c:pt>
                <c:pt idx="118">
                  <c:v>6.2035</c:v>
                </c:pt>
                <c:pt idx="119">
                  <c:v>6.1994999999999996</c:v>
                </c:pt>
                <c:pt idx="120">
                  <c:v>6.2106000000000003</c:v>
                </c:pt>
                <c:pt idx="121">
                  <c:v>6.2115</c:v>
                </c:pt>
                <c:pt idx="122">
                  <c:v>6.2115</c:v>
                </c:pt>
                <c:pt idx="123">
                  <c:v>6.2035</c:v>
                </c:pt>
                <c:pt idx="124">
                  <c:v>6.2009999999999996</c:v>
                </c:pt>
                <c:pt idx="125">
                  <c:v>6.1993999999999998</c:v>
                </c:pt>
                <c:pt idx="126">
                  <c:v>6.2031000000000001</c:v>
                </c:pt>
                <c:pt idx="127">
                  <c:v>6.2032999999999996</c:v>
                </c:pt>
                <c:pt idx="128">
                  <c:v>6.2058</c:v>
                </c:pt>
                <c:pt idx="129">
                  <c:v>6.2074999999999996</c:v>
                </c:pt>
                <c:pt idx="130">
                  <c:v>6.2035</c:v>
                </c:pt>
                <c:pt idx="131">
                  <c:v>6.2032999999999996</c:v>
                </c:pt>
                <c:pt idx="132">
                  <c:v>6.2074999999999996</c:v>
                </c:pt>
                <c:pt idx="133">
                  <c:v>6.2088000000000001</c:v>
                </c:pt>
                <c:pt idx="134">
                  <c:v>6.2024999999999997</c:v>
                </c:pt>
                <c:pt idx="135">
                  <c:v>6.1981999999999999</c:v>
                </c:pt>
                <c:pt idx="136">
                  <c:v>6.1943999999999999</c:v>
                </c:pt>
                <c:pt idx="137">
                  <c:v>6.1913</c:v>
                </c:pt>
                <c:pt idx="138">
                  <c:v>6.1870000000000003</c:v>
                </c:pt>
                <c:pt idx="139">
                  <c:v>6.18</c:v>
                </c:pt>
                <c:pt idx="140">
                  <c:v>6.1711999999999998</c:v>
                </c:pt>
                <c:pt idx="141">
                  <c:v>6.1737000000000002</c:v>
                </c:pt>
                <c:pt idx="142">
                  <c:v>6.1792999999999996</c:v>
                </c:pt>
                <c:pt idx="143">
                  <c:v>6.1779999999999999</c:v>
                </c:pt>
                <c:pt idx="144">
                  <c:v>6.1704999999999997</c:v>
                </c:pt>
                <c:pt idx="145">
                  <c:v>6.1624999999999996</c:v>
                </c:pt>
                <c:pt idx="146">
                  <c:v>6.1618000000000004</c:v>
                </c:pt>
                <c:pt idx="147">
                  <c:v>6.1555</c:v>
                </c:pt>
                <c:pt idx="148">
                  <c:v>6.1532999999999998</c:v>
                </c:pt>
                <c:pt idx="149">
                  <c:v>6.1574999999999998</c:v>
                </c:pt>
                <c:pt idx="150">
                  <c:v>6.1543999999999999</c:v>
                </c:pt>
                <c:pt idx="151">
                  <c:v>6.1517999999999997</c:v>
                </c:pt>
                <c:pt idx="152">
                  <c:v>6.1470000000000002</c:v>
                </c:pt>
                <c:pt idx="153">
                  <c:v>6.1436999999999999</c:v>
                </c:pt>
                <c:pt idx="154">
                  <c:v>6.1414999999999997</c:v>
                </c:pt>
                <c:pt idx="155">
                  <c:v>6.1413000000000002</c:v>
                </c:pt>
                <c:pt idx="156">
                  <c:v>6.1509999999999998</c:v>
                </c:pt>
                <c:pt idx="157">
                  <c:v>6.1509999999999998</c:v>
                </c:pt>
                <c:pt idx="158">
                  <c:v>6.1539999999999999</c:v>
                </c:pt>
                <c:pt idx="159">
                  <c:v>6.1520000000000001</c:v>
                </c:pt>
                <c:pt idx="160">
                  <c:v>6.1429999999999998</c:v>
                </c:pt>
                <c:pt idx="161">
                  <c:v>6.1422999999999996</c:v>
                </c:pt>
                <c:pt idx="162">
                  <c:v>6.1429999999999998</c:v>
                </c:pt>
                <c:pt idx="163">
                  <c:v>6.1414999999999997</c:v>
                </c:pt>
                <c:pt idx="164">
                  <c:v>6.1479999999999997</c:v>
                </c:pt>
                <c:pt idx="165">
                  <c:v>6.1407999999999996</c:v>
                </c:pt>
                <c:pt idx="166">
                  <c:v>6.1383000000000001</c:v>
                </c:pt>
                <c:pt idx="167">
                  <c:v>6.14</c:v>
                </c:pt>
                <c:pt idx="168">
                  <c:v>6.1361999999999997</c:v>
                </c:pt>
                <c:pt idx="169">
                  <c:v>6.1284000000000001</c:v>
                </c:pt>
                <c:pt idx="170">
                  <c:v>6.1295000000000002</c:v>
                </c:pt>
                <c:pt idx="171">
                  <c:v>6.1344000000000003</c:v>
                </c:pt>
                <c:pt idx="172">
                  <c:v>6.1414999999999997</c:v>
                </c:pt>
                <c:pt idx="173">
                  <c:v>6.1458000000000004</c:v>
                </c:pt>
                <c:pt idx="174">
                  <c:v>6.1384999999999996</c:v>
                </c:pt>
                <c:pt idx="175">
                  <c:v>6.14</c:v>
                </c:pt>
                <c:pt idx="176">
                  <c:v>6.1402000000000001</c:v>
                </c:pt>
                <c:pt idx="177">
                  <c:v>6.14</c:v>
                </c:pt>
                <c:pt idx="178">
                  <c:v>6.1368</c:v>
                </c:pt>
                <c:pt idx="179">
                  <c:v>6.1345000000000001</c:v>
                </c:pt>
                <c:pt idx="180">
                  <c:v>6.1355000000000004</c:v>
                </c:pt>
                <c:pt idx="181">
                  <c:v>6.1265000000000001</c:v>
                </c:pt>
                <c:pt idx="182">
                  <c:v>6.1494999999999997</c:v>
                </c:pt>
                <c:pt idx="183">
                  <c:v>6.1379999999999999</c:v>
                </c:pt>
                <c:pt idx="184">
                  <c:v>6.1384999999999996</c:v>
                </c:pt>
                <c:pt idx="185">
                  <c:v>6.1298000000000004</c:v>
                </c:pt>
                <c:pt idx="186">
                  <c:v>6.1307999999999998</c:v>
                </c:pt>
                <c:pt idx="187">
                  <c:v>6.125</c:v>
                </c:pt>
                <c:pt idx="188">
                  <c:v>6.125</c:v>
                </c:pt>
                <c:pt idx="189">
                  <c:v>6.1247999999999996</c:v>
                </c:pt>
                <c:pt idx="190">
                  <c:v>6.1230000000000002</c:v>
                </c:pt>
                <c:pt idx="191">
                  <c:v>6.1238000000000001</c:v>
                </c:pt>
                <c:pt idx="192">
                  <c:v>6.1233000000000004</c:v>
                </c:pt>
                <c:pt idx="193">
                  <c:v>6.1233000000000004</c:v>
                </c:pt>
              </c:numCache>
            </c:numRef>
          </c:val>
        </c:ser>
        <c:marker val="1"/>
        <c:axId val="107875328"/>
        <c:axId val="111134208"/>
      </c:lineChart>
      <c:catAx>
        <c:axId val="107875328"/>
        <c:scaling>
          <c:orientation val="minMax"/>
        </c:scaling>
        <c:axPos val="b"/>
        <c:numFmt formatCode="yyyy\-mm\-dd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111134208"/>
        <c:crosses val="autoZero"/>
        <c:lblAlgn val="ctr"/>
        <c:lblOffset val="100"/>
      </c:catAx>
      <c:valAx>
        <c:axId val="111134208"/>
        <c:scaling>
          <c:orientation val="minMax"/>
          <c:min val="6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0.000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1078753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zh-CN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style val="4"/>
  <c:chart>
    <c:plotArea>
      <c:layout/>
      <c:barChart>
        <c:barDir val="col"/>
        <c:grouping val="clustered"/>
        <c:ser>
          <c:idx val="0"/>
          <c:order val="0"/>
          <c:cat>
            <c:strRef>
              <c:f>'1.XLS'!$A$2:$A$19</c:f>
              <c:strCache>
                <c:ptCount val="18"/>
                <c:pt idx="0">
                  <c:v>SW新股指数成份</c:v>
                </c:pt>
                <c:pt idx="1">
                  <c:v>SW活跃指数成份</c:v>
                </c:pt>
                <c:pt idx="2">
                  <c:v>SW高价股指数成份</c:v>
                </c:pt>
                <c:pt idx="3">
                  <c:v>SW大盘指数成份</c:v>
                </c:pt>
                <c:pt idx="4">
                  <c:v>SW低市盈率指数成份</c:v>
                </c:pt>
                <c:pt idx="5">
                  <c:v>SW低价股指数成份</c:v>
                </c:pt>
                <c:pt idx="6">
                  <c:v>SW绩优股指数成份</c:v>
                </c:pt>
                <c:pt idx="7">
                  <c:v>SW高市净率指数成份</c:v>
                </c:pt>
                <c:pt idx="8">
                  <c:v>SW低市净率指数成份</c:v>
                </c:pt>
                <c:pt idx="9">
                  <c:v>SW高市盈率指数成份</c:v>
                </c:pt>
                <c:pt idx="10">
                  <c:v>SW配股指数成份</c:v>
                </c:pt>
                <c:pt idx="11">
                  <c:v>SW微利股指数成份</c:v>
                </c:pt>
                <c:pt idx="12">
                  <c:v>SW中盘指数成份</c:v>
                </c:pt>
                <c:pt idx="13">
                  <c:v>SW中市盈率指数成份</c:v>
                </c:pt>
                <c:pt idx="14">
                  <c:v>SW小盘指数成份</c:v>
                </c:pt>
                <c:pt idx="15">
                  <c:v>SW中价股指数成份</c:v>
                </c:pt>
                <c:pt idx="16">
                  <c:v>SW中市净率指数成份</c:v>
                </c:pt>
                <c:pt idx="17">
                  <c:v>SW亏损股指数成份</c:v>
                </c:pt>
              </c:strCache>
            </c:strRef>
          </c:cat>
          <c:val>
            <c:numRef>
              <c:f>'1.XLS'!$B$2:$B$19</c:f>
              <c:numCache>
                <c:formatCode>###,###,###,##0.00</c:formatCode>
                <c:ptCount val="18"/>
                <c:pt idx="0">
                  <c:v>11.61</c:v>
                </c:pt>
                <c:pt idx="1">
                  <c:v>7.33</c:v>
                </c:pt>
                <c:pt idx="2">
                  <c:v>-0.69</c:v>
                </c:pt>
                <c:pt idx="3">
                  <c:v>-1.1000000000000001</c:v>
                </c:pt>
                <c:pt idx="4">
                  <c:v>-1.44</c:v>
                </c:pt>
                <c:pt idx="5">
                  <c:v>-1.45</c:v>
                </c:pt>
                <c:pt idx="6">
                  <c:v>-1.56</c:v>
                </c:pt>
                <c:pt idx="7">
                  <c:v>-1.6</c:v>
                </c:pt>
                <c:pt idx="8">
                  <c:v>-1.65</c:v>
                </c:pt>
                <c:pt idx="9">
                  <c:v>-1.75</c:v>
                </c:pt>
                <c:pt idx="10">
                  <c:v>-2.0299999999999998</c:v>
                </c:pt>
                <c:pt idx="11">
                  <c:v>-2.0699999999999998</c:v>
                </c:pt>
                <c:pt idx="12">
                  <c:v>-2.16</c:v>
                </c:pt>
                <c:pt idx="13">
                  <c:v>-2.35</c:v>
                </c:pt>
                <c:pt idx="14">
                  <c:v>-2.37</c:v>
                </c:pt>
                <c:pt idx="15">
                  <c:v>-2.58</c:v>
                </c:pt>
                <c:pt idx="16">
                  <c:v>-2.6</c:v>
                </c:pt>
                <c:pt idx="17">
                  <c:v>-2.9</c:v>
                </c:pt>
              </c:numCache>
            </c:numRef>
          </c:val>
        </c:ser>
        <c:axId val="62911232"/>
        <c:axId val="63023360"/>
      </c:barChart>
      <c:catAx>
        <c:axId val="62911232"/>
        <c:scaling>
          <c:orientation val="minMax"/>
        </c:scaling>
        <c:axPos val="b"/>
        <c:tickLblPos val="nextTo"/>
        <c:crossAx val="63023360"/>
        <c:crosses val="autoZero"/>
        <c:auto val="1"/>
        <c:lblAlgn val="ctr"/>
        <c:lblOffset val="100"/>
      </c:catAx>
      <c:valAx>
        <c:axId val="63023360"/>
        <c:scaling>
          <c:orientation val="minMax"/>
        </c:scaling>
        <c:axPos val="l"/>
        <c:majorGridlines/>
        <c:numFmt formatCode="###,###,###,##0.00" sourceLinked="1"/>
        <c:tickLblPos val="nextTo"/>
        <c:crossAx val="62911232"/>
        <c:crosses val="autoZero"/>
        <c:crossBetween val="between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zh-CN"/>
              <a:t>Wind</a:t>
            </a:r>
            <a:r>
              <a:rPr lang="zh-CN" altLang="en-US"/>
              <a:t>行业估值与周溢价</a:t>
            </a: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行业估值!$C$2</c:f>
              <c:strCache>
                <c:ptCount val="1"/>
                <c:pt idx="0">
                  <c:v>市盈率(TTM)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accent1"/>
              </a:solidFill>
            </a:ln>
            <a:effectLst/>
          </c:spPr>
          <c:cat>
            <c:strRef>
              <c:f>行业估值!$B$2:$B$35</c:f>
              <c:strCache>
                <c:ptCount val="27"/>
                <c:pt idx="0">
                  <c:v>半导体与半导体生产设备</c:v>
                </c:pt>
                <c:pt idx="1">
                  <c:v>软件与服务</c:v>
                </c:pt>
                <c:pt idx="2">
                  <c:v>家庭与个人用品</c:v>
                </c:pt>
                <c:pt idx="3">
                  <c:v>技术硬件与设备</c:v>
                </c:pt>
                <c:pt idx="4">
                  <c:v>材料Ⅱ</c:v>
                </c:pt>
                <c:pt idx="5">
                  <c:v>媒体Ⅱ</c:v>
                </c:pt>
                <c:pt idx="6">
                  <c:v>制药、生物科技与生命科学</c:v>
                </c:pt>
                <c:pt idx="7">
                  <c:v>医疗保健设备与服务</c:v>
                </c:pt>
                <c:pt idx="8">
                  <c:v>商业和专业服务</c:v>
                </c:pt>
                <c:pt idx="9">
                  <c:v>多元金融</c:v>
                </c:pt>
                <c:pt idx="10">
                  <c:v>消费者服务Ⅱ</c:v>
                </c:pt>
                <c:pt idx="11">
                  <c:v>食品与主要用品零售Ⅱ</c:v>
                </c:pt>
                <c:pt idx="12">
                  <c:v>零售业</c:v>
                </c:pt>
                <c:pt idx="13">
                  <c:v>电信服务Ⅱ</c:v>
                </c:pt>
                <c:pt idx="14">
                  <c:v>食品、饮料与烟草</c:v>
                </c:pt>
                <c:pt idx="15">
                  <c:v>资本货物</c:v>
                </c:pt>
                <c:pt idx="16">
                  <c:v>耐用消费品与服装</c:v>
                </c:pt>
                <c:pt idx="17">
                  <c:v>运输</c:v>
                </c:pt>
                <c:pt idx="18">
                  <c:v>汽车与汽车零部件</c:v>
                </c:pt>
                <c:pt idx="19">
                  <c:v>保险Ⅱ</c:v>
                </c:pt>
                <c:pt idx="20">
                  <c:v>房地产</c:v>
                </c:pt>
                <c:pt idx="21">
                  <c:v>公用事业Ⅱ</c:v>
                </c:pt>
                <c:pt idx="22">
                  <c:v>能源Ⅱ</c:v>
                </c:pt>
                <c:pt idx="23">
                  <c:v>银行</c:v>
                </c:pt>
                <c:pt idx="24">
                  <c:v>半导体与半导体生产设备</c:v>
                </c:pt>
                <c:pt idx="25">
                  <c:v>112.33</c:v>
                </c:pt>
                <c:pt idx="26">
                  <c:v>-3.66%</c:v>
                </c:pt>
              </c:strCache>
            </c:strRef>
          </c:cat>
          <c:val>
            <c:numRef>
              <c:f>行业估值!$D$2:$D$25</c:f>
              <c:numCache>
                <c:formatCode>0.00_ </c:formatCode>
                <c:ptCount val="24"/>
                <c:pt idx="0">
                  <c:v>112.33</c:v>
                </c:pt>
                <c:pt idx="1">
                  <c:v>72.599999999999994</c:v>
                </c:pt>
                <c:pt idx="2">
                  <c:v>55.87</c:v>
                </c:pt>
                <c:pt idx="3">
                  <c:v>53.91</c:v>
                </c:pt>
                <c:pt idx="4">
                  <c:v>44.72</c:v>
                </c:pt>
                <c:pt idx="5">
                  <c:v>43.89</c:v>
                </c:pt>
                <c:pt idx="6">
                  <c:v>42.24</c:v>
                </c:pt>
                <c:pt idx="7">
                  <c:v>40.5</c:v>
                </c:pt>
                <c:pt idx="8">
                  <c:v>32.9</c:v>
                </c:pt>
                <c:pt idx="9">
                  <c:v>32.47</c:v>
                </c:pt>
                <c:pt idx="10">
                  <c:v>28.44</c:v>
                </c:pt>
                <c:pt idx="11">
                  <c:v>28.35</c:v>
                </c:pt>
                <c:pt idx="12">
                  <c:v>28.08</c:v>
                </c:pt>
                <c:pt idx="13">
                  <c:v>26.35</c:v>
                </c:pt>
                <c:pt idx="14">
                  <c:v>26.23</c:v>
                </c:pt>
                <c:pt idx="15">
                  <c:v>25.64</c:v>
                </c:pt>
                <c:pt idx="16">
                  <c:v>20.190000000000001</c:v>
                </c:pt>
                <c:pt idx="17">
                  <c:v>19.43</c:v>
                </c:pt>
                <c:pt idx="18">
                  <c:v>16.32</c:v>
                </c:pt>
                <c:pt idx="19">
                  <c:v>14.03</c:v>
                </c:pt>
                <c:pt idx="20">
                  <c:v>13.46</c:v>
                </c:pt>
                <c:pt idx="21">
                  <c:v>13.35</c:v>
                </c:pt>
                <c:pt idx="22">
                  <c:v>11.3</c:v>
                </c:pt>
                <c:pt idx="23">
                  <c:v>4.6100000000000003</c:v>
                </c:pt>
              </c:numCache>
            </c:numRef>
          </c:val>
        </c:ser>
        <c:gapWidth val="250"/>
        <c:axId val="110797568"/>
        <c:axId val="123138816"/>
        <c:extLst/>
      </c:barChart>
      <c:barChart>
        <c:barDir val="col"/>
        <c:grouping val="clustered"/>
        <c:ser>
          <c:idx val="1"/>
          <c:order val="1"/>
          <c:tx>
            <c:v>a</c:v>
          </c:tx>
          <c:spPr>
            <a:solidFill>
              <a:schemeClr val="accent2"/>
            </a:solidFill>
            <a:ln>
              <a:noFill/>
            </a:ln>
            <a:effectLst/>
          </c:spPr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er>
          <c:idx val="3"/>
          <c:order val="2"/>
          <c:tx>
            <c:v>b</c:v>
          </c:tx>
          <c:spPr>
            <a:solidFill>
              <a:schemeClr val="accent4"/>
            </a:solidFill>
            <a:ln>
              <a:noFill/>
            </a:ln>
            <a:effectLst/>
          </c:spPr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er>
          <c:idx val="4"/>
          <c:order val="3"/>
          <c:tx>
            <c:v>c</c:v>
          </c:tx>
          <c:spPr>
            <a:solidFill>
              <a:schemeClr val="accent5"/>
            </a:solidFill>
            <a:ln>
              <a:noFill/>
            </a:ln>
            <a:effectLst/>
          </c:spPr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er>
          <c:idx val="2"/>
          <c:order val="4"/>
          <c:tx>
            <c:strRef>
              <c:f>行业估值!$F$1</c:f>
              <c:strCache>
                <c:ptCount val="1"/>
                <c:pt idx="0">
                  <c:v>周溢价</c:v>
                </c:pt>
              </c:strCache>
            </c:strRef>
          </c:tx>
          <c:spPr>
            <a:solidFill>
              <a:srgbClr val="0070C0">
                <a:alpha val="70000"/>
              </a:srgbClr>
            </a:solidFill>
            <a:ln>
              <a:solidFill>
                <a:srgbClr val="92D050">
                  <a:alpha val="50000"/>
                </a:srgbClr>
              </a:solidFill>
            </a:ln>
            <a:effectLst/>
          </c:spPr>
          <c:dPt>
            <c:idx val="21"/>
            <c:spPr>
              <a:solidFill>
                <a:srgbClr val="0070C0">
                  <a:alpha val="70000"/>
                </a:srgbClr>
              </a:solidFill>
              <a:ln>
                <a:solidFill>
                  <a:srgbClr val="92D050">
                    <a:alpha val="30000"/>
                  </a:srgbClr>
                </a:solidFill>
              </a:ln>
              <a:effectLst/>
            </c:spPr>
          </c:dPt>
          <c:cat>
            <c:multiLvlStrRef>
              <c:f>行业估值!$B$2:$C$25</c:f>
              <c:multiLvlStrCache>
                <c:ptCount val="24"/>
                <c:lvl>
                  <c:pt idx="0">
                    <c:v>市盈率(TTM)</c:v>
                  </c:pt>
                  <c:pt idx="1">
                    <c:v>市盈率(TTM)</c:v>
                  </c:pt>
                  <c:pt idx="2">
                    <c:v>市盈率(TTM)</c:v>
                  </c:pt>
                  <c:pt idx="3">
                    <c:v>市盈率(TTM)</c:v>
                  </c:pt>
                  <c:pt idx="4">
                    <c:v>市盈率(TTM)</c:v>
                  </c:pt>
                  <c:pt idx="5">
                    <c:v>市盈率(TTM)</c:v>
                  </c:pt>
                  <c:pt idx="6">
                    <c:v>市盈率(TTM)</c:v>
                  </c:pt>
                  <c:pt idx="7">
                    <c:v>市盈率(TTM)</c:v>
                  </c:pt>
                  <c:pt idx="8">
                    <c:v>市盈率(TTM)</c:v>
                  </c:pt>
                  <c:pt idx="9">
                    <c:v>市盈率(TTM)</c:v>
                  </c:pt>
                  <c:pt idx="10">
                    <c:v>市盈率(TTM)</c:v>
                  </c:pt>
                  <c:pt idx="11">
                    <c:v>市盈率(TTM)</c:v>
                  </c:pt>
                  <c:pt idx="12">
                    <c:v>市盈率(TTM)</c:v>
                  </c:pt>
                  <c:pt idx="13">
                    <c:v>市盈率(TTM)</c:v>
                  </c:pt>
                  <c:pt idx="14">
                    <c:v>市盈率(TTM)</c:v>
                  </c:pt>
                  <c:pt idx="15">
                    <c:v>市盈率(TTM)</c:v>
                  </c:pt>
                  <c:pt idx="16">
                    <c:v>市盈率(TTM)</c:v>
                  </c:pt>
                  <c:pt idx="17">
                    <c:v>市盈率(TTM)</c:v>
                  </c:pt>
                  <c:pt idx="18">
                    <c:v>市盈率(TTM)</c:v>
                  </c:pt>
                  <c:pt idx="19">
                    <c:v>市盈率(TTM)</c:v>
                  </c:pt>
                  <c:pt idx="20">
                    <c:v>市盈率(TTM)</c:v>
                  </c:pt>
                  <c:pt idx="21">
                    <c:v>市盈率(TTM)</c:v>
                  </c:pt>
                  <c:pt idx="22">
                    <c:v>市盈率(TTM)</c:v>
                  </c:pt>
                  <c:pt idx="23">
                    <c:v>市盈率(TTM)</c:v>
                  </c:pt>
                </c:lvl>
                <c:lvl>
                  <c:pt idx="0">
                    <c:v>半导体与半导体生产设备</c:v>
                  </c:pt>
                  <c:pt idx="1">
                    <c:v>软件与服务</c:v>
                  </c:pt>
                  <c:pt idx="2">
                    <c:v>家庭与个人用品</c:v>
                  </c:pt>
                  <c:pt idx="3">
                    <c:v>技术硬件与设备</c:v>
                  </c:pt>
                  <c:pt idx="4">
                    <c:v>材料Ⅱ</c:v>
                  </c:pt>
                  <c:pt idx="5">
                    <c:v>媒体Ⅱ</c:v>
                  </c:pt>
                  <c:pt idx="6">
                    <c:v>制药、生物科技与生命科学</c:v>
                  </c:pt>
                  <c:pt idx="7">
                    <c:v>医疗保健设备与服务</c:v>
                  </c:pt>
                  <c:pt idx="8">
                    <c:v>商业和专业服务</c:v>
                  </c:pt>
                  <c:pt idx="9">
                    <c:v>多元金融</c:v>
                  </c:pt>
                  <c:pt idx="10">
                    <c:v>消费者服务Ⅱ</c:v>
                  </c:pt>
                  <c:pt idx="11">
                    <c:v>食品与主要用品零售Ⅱ</c:v>
                  </c:pt>
                  <c:pt idx="12">
                    <c:v>零售业</c:v>
                  </c:pt>
                  <c:pt idx="13">
                    <c:v>电信服务Ⅱ</c:v>
                  </c:pt>
                  <c:pt idx="14">
                    <c:v>食品、饮料与烟草</c:v>
                  </c:pt>
                  <c:pt idx="15">
                    <c:v>资本货物</c:v>
                  </c:pt>
                  <c:pt idx="16">
                    <c:v>耐用消费品与服装</c:v>
                  </c:pt>
                  <c:pt idx="17">
                    <c:v>运输</c:v>
                  </c:pt>
                  <c:pt idx="18">
                    <c:v>汽车与汽车零部件</c:v>
                  </c:pt>
                  <c:pt idx="19">
                    <c:v>保险Ⅱ</c:v>
                  </c:pt>
                  <c:pt idx="20">
                    <c:v>房地产</c:v>
                  </c:pt>
                  <c:pt idx="21">
                    <c:v>公用事业Ⅱ</c:v>
                  </c:pt>
                  <c:pt idx="22">
                    <c:v>能源Ⅱ</c:v>
                  </c:pt>
                  <c:pt idx="23">
                    <c:v>银行</c:v>
                  </c:pt>
                </c:lvl>
              </c:multiLvlStrCache>
            </c:multiLvlStrRef>
          </c:cat>
          <c:val>
            <c:numRef>
              <c:f>行业估值!$F$2:$F$25</c:f>
              <c:numCache>
                <c:formatCode>0.00%</c:formatCode>
                <c:ptCount val="24"/>
                <c:pt idx="0">
                  <c:v>-3.662092624356772E-2</c:v>
                </c:pt>
                <c:pt idx="1">
                  <c:v>-2.301170771094076E-2</c:v>
                </c:pt>
                <c:pt idx="2">
                  <c:v>4.6754180902714984E-3</c:v>
                </c:pt>
                <c:pt idx="3">
                  <c:v>-1.8515089798185785E-3</c:v>
                </c:pt>
                <c:pt idx="4">
                  <c:v>-2.6344437187023749E-2</c:v>
                </c:pt>
                <c:pt idx="5">
                  <c:v>-2.5099955575299922E-2</c:v>
                </c:pt>
                <c:pt idx="6">
                  <c:v>3.3254156769596333E-3</c:v>
                </c:pt>
                <c:pt idx="7">
                  <c:v>3.9662865642041785E-3</c:v>
                </c:pt>
                <c:pt idx="8">
                  <c:v>-3.9416058394160625E-2</c:v>
                </c:pt>
                <c:pt idx="9">
                  <c:v>-2.900717703349279E-2</c:v>
                </c:pt>
                <c:pt idx="10">
                  <c:v>-2.8356679193713642E-2</c:v>
                </c:pt>
                <c:pt idx="11">
                  <c:v>-1.7671517671517603E-2</c:v>
                </c:pt>
                <c:pt idx="12">
                  <c:v>-7.0721357850071723E-3</c:v>
                </c:pt>
                <c:pt idx="13">
                  <c:v>-1.8256333830104263E-2</c:v>
                </c:pt>
                <c:pt idx="14">
                  <c:v>-1.6866566716641652E-2</c:v>
                </c:pt>
                <c:pt idx="15">
                  <c:v>-2.2865853658536505E-2</c:v>
                </c:pt>
                <c:pt idx="16">
                  <c:v>-2.0853540252182331E-2</c:v>
                </c:pt>
                <c:pt idx="17">
                  <c:v>-1.8191005558362783E-2</c:v>
                </c:pt>
                <c:pt idx="18">
                  <c:v>-1.2106537530266302E-2</c:v>
                </c:pt>
                <c:pt idx="19">
                  <c:v>-2.1617852161785252E-2</c:v>
                </c:pt>
                <c:pt idx="20">
                  <c:v>-7.374631268436552E-3</c:v>
                </c:pt>
                <c:pt idx="21">
                  <c:v>-1.1843079200592164E-2</c:v>
                </c:pt>
                <c:pt idx="22">
                  <c:v>-2.2491349480968838E-2</c:v>
                </c:pt>
                <c:pt idx="23">
                  <c:v>-4.3196544276456967E-3</c:v>
                </c:pt>
              </c:numCache>
            </c:numRef>
          </c:val>
        </c:ser>
        <c:gapWidth val="125"/>
        <c:axId val="153886720"/>
        <c:axId val="123140352"/>
      </c:barChart>
      <c:catAx>
        <c:axId val="110797568"/>
        <c:scaling>
          <c:orientation val="minMax"/>
        </c:scaling>
        <c:axPos val="b"/>
        <c:numFmt formatCode="General" sourceLinked="1"/>
        <c:maj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eaVert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123138816"/>
        <c:crosses val="autoZero"/>
        <c:lblAlgn val="ctr"/>
        <c:lblOffset val="100"/>
      </c:catAx>
      <c:valAx>
        <c:axId val="123138816"/>
        <c:scaling>
          <c:orientation val="minMax"/>
          <c:max val="100"/>
          <c:min val="-100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_ " sourceLinked="1"/>
        <c:majorTickMark val="none"/>
        <c:tickLblPos val="nextTo"/>
        <c:spPr>
          <a:noFill/>
          <a:ln>
            <a:solidFill>
              <a:srgbClr val="92D05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110797568"/>
        <c:crosses val="autoZero"/>
        <c:crossBetween val="between"/>
        <c:majorUnit val="10"/>
        <c:minorUnit val="1"/>
      </c:valAx>
      <c:valAx>
        <c:axId val="123140352"/>
        <c:scaling>
          <c:orientation val="minMax"/>
          <c:max val="0.15000000000000024"/>
          <c:min val="-0.15000000000000024"/>
        </c:scaling>
        <c:axPos val="r"/>
        <c:numFmt formatCode="0.00%" sourceLinked="0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153886720"/>
        <c:crosses val="max"/>
        <c:crossBetween val="between"/>
      </c:valAx>
      <c:catAx>
        <c:axId val="153886720"/>
        <c:scaling>
          <c:orientation val="minMax"/>
        </c:scaling>
        <c:delete val="1"/>
        <c:axPos val="b"/>
        <c:numFmt formatCode="General" sourceLinked="1"/>
        <c:tickLblPos val="none"/>
        <c:crossAx val="123140352"/>
        <c:crosses val="autoZero"/>
        <c:auto val="1"/>
        <c:lblAlgn val="ctr"/>
        <c:lblOffset val="100"/>
      </c:cat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legendEntry>
        <c:idx val="3"/>
        <c:delete val="1"/>
      </c:legendEntry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legend>
    <c:plotVisOnly val="1"/>
    <c:dispBlanksAs val="gap"/>
  </c:chart>
  <c:spPr>
    <a:solidFill>
      <a:schemeClr val="bg1"/>
    </a:solidFill>
    <a:ln w="9525" cap="flat" cmpd="sng" algn="ctr">
      <a:solidFill>
        <a:schemeClr val="accent1">
          <a:alpha val="50000"/>
        </a:schemeClr>
      </a:solidFill>
      <a:round/>
    </a:ln>
    <a:effectLst/>
  </c:spPr>
  <c:txPr>
    <a:bodyPr/>
    <a:lstStyle/>
    <a:p>
      <a:pPr>
        <a:defRPr/>
      </a:pPr>
      <a:endParaRPr lang="zh-CN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zh-CN" altLang="en-US"/>
              <a:t>温州指数</a:t>
            </a:r>
            <a:endParaRPr lang="zh-CN"/>
          </a:p>
        </c:rich>
      </c:tx>
      <c:layout/>
      <c:spPr>
        <a:noFill/>
        <a:ln>
          <a:noFill/>
        </a:ln>
        <a:effectLst/>
      </c:spPr>
    </c:title>
    <c:plotArea>
      <c:layout/>
      <c:lineChart>
        <c:grouping val="standard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温州指数!$A$4:$A$223</c:f>
              <c:numCache>
                <c:formatCode>yyyy\-mm\-dd;@</c:formatCode>
                <c:ptCount val="220"/>
                <c:pt idx="0">
                  <c:v>41603</c:v>
                </c:pt>
                <c:pt idx="1">
                  <c:v>41604</c:v>
                </c:pt>
                <c:pt idx="2">
                  <c:v>41605</c:v>
                </c:pt>
                <c:pt idx="3">
                  <c:v>41606</c:v>
                </c:pt>
                <c:pt idx="4">
                  <c:v>41607</c:v>
                </c:pt>
                <c:pt idx="5">
                  <c:v>41610</c:v>
                </c:pt>
                <c:pt idx="6">
                  <c:v>41611</c:v>
                </c:pt>
                <c:pt idx="7">
                  <c:v>41612</c:v>
                </c:pt>
                <c:pt idx="8">
                  <c:v>41613</c:v>
                </c:pt>
                <c:pt idx="9">
                  <c:v>41614</c:v>
                </c:pt>
                <c:pt idx="10">
                  <c:v>41617</c:v>
                </c:pt>
                <c:pt idx="11">
                  <c:v>41618</c:v>
                </c:pt>
                <c:pt idx="12">
                  <c:v>41619</c:v>
                </c:pt>
                <c:pt idx="13">
                  <c:v>41620</c:v>
                </c:pt>
                <c:pt idx="14">
                  <c:v>41621</c:v>
                </c:pt>
                <c:pt idx="15">
                  <c:v>41624</c:v>
                </c:pt>
                <c:pt idx="16">
                  <c:v>41625</c:v>
                </c:pt>
                <c:pt idx="17">
                  <c:v>41626</c:v>
                </c:pt>
                <c:pt idx="18">
                  <c:v>41627</c:v>
                </c:pt>
                <c:pt idx="19">
                  <c:v>41628</c:v>
                </c:pt>
                <c:pt idx="20">
                  <c:v>41631</c:v>
                </c:pt>
                <c:pt idx="21">
                  <c:v>41632</c:v>
                </c:pt>
                <c:pt idx="22">
                  <c:v>41633</c:v>
                </c:pt>
                <c:pt idx="23">
                  <c:v>41634</c:v>
                </c:pt>
                <c:pt idx="24">
                  <c:v>41635</c:v>
                </c:pt>
                <c:pt idx="25">
                  <c:v>41638</c:v>
                </c:pt>
                <c:pt idx="26">
                  <c:v>41639</c:v>
                </c:pt>
                <c:pt idx="27">
                  <c:v>41641</c:v>
                </c:pt>
                <c:pt idx="28">
                  <c:v>41642</c:v>
                </c:pt>
                <c:pt idx="29">
                  <c:v>41645</c:v>
                </c:pt>
                <c:pt idx="30">
                  <c:v>41646</c:v>
                </c:pt>
                <c:pt idx="31">
                  <c:v>41647</c:v>
                </c:pt>
                <c:pt idx="32">
                  <c:v>41648</c:v>
                </c:pt>
                <c:pt idx="33">
                  <c:v>41649</c:v>
                </c:pt>
                <c:pt idx="34">
                  <c:v>41652</c:v>
                </c:pt>
                <c:pt idx="35">
                  <c:v>41653</c:v>
                </c:pt>
                <c:pt idx="36">
                  <c:v>41654</c:v>
                </c:pt>
                <c:pt idx="37">
                  <c:v>41655</c:v>
                </c:pt>
                <c:pt idx="38">
                  <c:v>41656</c:v>
                </c:pt>
                <c:pt idx="39">
                  <c:v>41659</c:v>
                </c:pt>
                <c:pt idx="40">
                  <c:v>41660</c:v>
                </c:pt>
                <c:pt idx="41">
                  <c:v>41661</c:v>
                </c:pt>
                <c:pt idx="42">
                  <c:v>41662</c:v>
                </c:pt>
                <c:pt idx="43">
                  <c:v>41663</c:v>
                </c:pt>
                <c:pt idx="44">
                  <c:v>41665</c:v>
                </c:pt>
                <c:pt idx="45">
                  <c:v>41666</c:v>
                </c:pt>
                <c:pt idx="46">
                  <c:v>41678</c:v>
                </c:pt>
                <c:pt idx="47">
                  <c:v>41680</c:v>
                </c:pt>
                <c:pt idx="48">
                  <c:v>41681</c:v>
                </c:pt>
                <c:pt idx="49">
                  <c:v>41682</c:v>
                </c:pt>
                <c:pt idx="50">
                  <c:v>41683</c:v>
                </c:pt>
                <c:pt idx="51">
                  <c:v>41684</c:v>
                </c:pt>
                <c:pt idx="52">
                  <c:v>41687</c:v>
                </c:pt>
                <c:pt idx="53">
                  <c:v>41688</c:v>
                </c:pt>
                <c:pt idx="54">
                  <c:v>41689</c:v>
                </c:pt>
                <c:pt idx="55">
                  <c:v>41690</c:v>
                </c:pt>
                <c:pt idx="56">
                  <c:v>41691</c:v>
                </c:pt>
                <c:pt idx="57">
                  <c:v>41694</c:v>
                </c:pt>
                <c:pt idx="58">
                  <c:v>41695</c:v>
                </c:pt>
                <c:pt idx="59">
                  <c:v>41696</c:v>
                </c:pt>
                <c:pt idx="60">
                  <c:v>41697</c:v>
                </c:pt>
                <c:pt idx="61">
                  <c:v>41698</c:v>
                </c:pt>
                <c:pt idx="62">
                  <c:v>41701</c:v>
                </c:pt>
                <c:pt idx="63">
                  <c:v>41702</c:v>
                </c:pt>
                <c:pt idx="64">
                  <c:v>41703</c:v>
                </c:pt>
                <c:pt idx="65">
                  <c:v>41704</c:v>
                </c:pt>
                <c:pt idx="66">
                  <c:v>41705</c:v>
                </c:pt>
                <c:pt idx="67">
                  <c:v>41708</c:v>
                </c:pt>
                <c:pt idx="68">
                  <c:v>41709</c:v>
                </c:pt>
                <c:pt idx="69">
                  <c:v>41710</c:v>
                </c:pt>
                <c:pt idx="70">
                  <c:v>41711</c:v>
                </c:pt>
                <c:pt idx="71">
                  <c:v>41712</c:v>
                </c:pt>
                <c:pt idx="72">
                  <c:v>41715</c:v>
                </c:pt>
                <c:pt idx="73">
                  <c:v>41716</c:v>
                </c:pt>
                <c:pt idx="74">
                  <c:v>41717</c:v>
                </c:pt>
                <c:pt idx="75">
                  <c:v>41718</c:v>
                </c:pt>
                <c:pt idx="76">
                  <c:v>41719</c:v>
                </c:pt>
                <c:pt idx="77">
                  <c:v>41722</c:v>
                </c:pt>
                <c:pt idx="78">
                  <c:v>41723</c:v>
                </c:pt>
                <c:pt idx="79">
                  <c:v>41724</c:v>
                </c:pt>
                <c:pt idx="80">
                  <c:v>41725</c:v>
                </c:pt>
                <c:pt idx="81">
                  <c:v>41726</c:v>
                </c:pt>
                <c:pt idx="82">
                  <c:v>41729</c:v>
                </c:pt>
                <c:pt idx="83">
                  <c:v>41730</c:v>
                </c:pt>
                <c:pt idx="84">
                  <c:v>41731</c:v>
                </c:pt>
                <c:pt idx="85">
                  <c:v>41732</c:v>
                </c:pt>
                <c:pt idx="86">
                  <c:v>41733</c:v>
                </c:pt>
                <c:pt idx="87">
                  <c:v>41737</c:v>
                </c:pt>
                <c:pt idx="88">
                  <c:v>41738</c:v>
                </c:pt>
                <c:pt idx="89">
                  <c:v>41739</c:v>
                </c:pt>
                <c:pt idx="90">
                  <c:v>41740</c:v>
                </c:pt>
                <c:pt idx="91">
                  <c:v>41743</c:v>
                </c:pt>
                <c:pt idx="92">
                  <c:v>41744</c:v>
                </c:pt>
                <c:pt idx="93">
                  <c:v>41745</c:v>
                </c:pt>
                <c:pt idx="94">
                  <c:v>41746</c:v>
                </c:pt>
                <c:pt idx="95">
                  <c:v>41747</c:v>
                </c:pt>
                <c:pt idx="96">
                  <c:v>41750</c:v>
                </c:pt>
                <c:pt idx="97">
                  <c:v>41751</c:v>
                </c:pt>
                <c:pt idx="98">
                  <c:v>41752</c:v>
                </c:pt>
                <c:pt idx="99">
                  <c:v>41753</c:v>
                </c:pt>
                <c:pt idx="100">
                  <c:v>41754</c:v>
                </c:pt>
                <c:pt idx="101">
                  <c:v>41757</c:v>
                </c:pt>
                <c:pt idx="102">
                  <c:v>41758</c:v>
                </c:pt>
                <c:pt idx="103">
                  <c:v>41759</c:v>
                </c:pt>
                <c:pt idx="104">
                  <c:v>41763</c:v>
                </c:pt>
                <c:pt idx="105">
                  <c:v>41764</c:v>
                </c:pt>
                <c:pt idx="106">
                  <c:v>41765</c:v>
                </c:pt>
                <c:pt idx="107">
                  <c:v>41766</c:v>
                </c:pt>
                <c:pt idx="108">
                  <c:v>41767</c:v>
                </c:pt>
                <c:pt idx="109">
                  <c:v>41768</c:v>
                </c:pt>
                <c:pt idx="110">
                  <c:v>41771</c:v>
                </c:pt>
                <c:pt idx="111">
                  <c:v>41772</c:v>
                </c:pt>
                <c:pt idx="112">
                  <c:v>41773</c:v>
                </c:pt>
                <c:pt idx="113">
                  <c:v>41774</c:v>
                </c:pt>
                <c:pt idx="114">
                  <c:v>41775</c:v>
                </c:pt>
                <c:pt idx="115">
                  <c:v>41778</c:v>
                </c:pt>
                <c:pt idx="116">
                  <c:v>41779</c:v>
                </c:pt>
                <c:pt idx="117">
                  <c:v>41780</c:v>
                </c:pt>
                <c:pt idx="118">
                  <c:v>41781</c:v>
                </c:pt>
                <c:pt idx="119">
                  <c:v>41782</c:v>
                </c:pt>
                <c:pt idx="120">
                  <c:v>41785</c:v>
                </c:pt>
                <c:pt idx="121">
                  <c:v>41786</c:v>
                </c:pt>
                <c:pt idx="122">
                  <c:v>41787</c:v>
                </c:pt>
                <c:pt idx="123">
                  <c:v>41788</c:v>
                </c:pt>
                <c:pt idx="124">
                  <c:v>41789</c:v>
                </c:pt>
                <c:pt idx="125">
                  <c:v>41793</c:v>
                </c:pt>
                <c:pt idx="126">
                  <c:v>41794</c:v>
                </c:pt>
                <c:pt idx="127">
                  <c:v>41795</c:v>
                </c:pt>
                <c:pt idx="128">
                  <c:v>41796</c:v>
                </c:pt>
                <c:pt idx="129">
                  <c:v>41799</c:v>
                </c:pt>
                <c:pt idx="130">
                  <c:v>41800</c:v>
                </c:pt>
                <c:pt idx="131">
                  <c:v>41801</c:v>
                </c:pt>
                <c:pt idx="132">
                  <c:v>41802</c:v>
                </c:pt>
                <c:pt idx="133">
                  <c:v>41803</c:v>
                </c:pt>
                <c:pt idx="134">
                  <c:v>41806</c:v>
                </c:pt>
                <c:pt idx="135">
                  <c:v>41807</c:v>
                </c:pt>
                <c:pt idx="136">
                  <c:v>41808</c:v>
                </c:pt>
                <c:pt idx="137">
                  <c:v>41809</c:v>
                </c:pt>
                <c:pt idx="138">
                  <c:v>41810</c:v>
                </c:pt>
                <c:pt idx="139">
                  <c:v>41813</c:v>
                </c:pt>
                <c:pt idx="140">
                  <c:v>41814</c:v>
                </c:pt>
                <c:pt idx="141">
                  <c:v>41815</c:v>
                </c:pt>
                <c:pt idx="142">
                  <c:v>41816</c:v>
                </c:pt>
                <c:pt idx="143">
                  <c:v>41817</c:v>
                </c:pt>
                <c:pt idx="144">
                  <c:v>41820</c:v>
                </c:pt>
                <c:pt idx="145">
                  <c:v>41821</c:v>
                </c:pt>
                <c:pt idx="146">
                  <c:v>41822</c:v>
                </c:pt>
                <c:pt idx="147">
                  <c:v>41823</c:v>
                </c:pt>
                <c:pt idx="148">
                  <c:v>41824</c:v>
                </c:pt>
                <c:pt idx="149">
                  <c:v>41827</c:v>
                </c:pt>
                <c:pt idx="150">
                  <c:v>41828</c:v>
                </c:pt>
                <c:pt idx="151">
                  <c:v>41829</c:v>
                </c:pt>
                <c:pt idx="152">
                  <c:v>41830</c:v>
                </c:pt>
                <c:pt idx="153">
                  <c:v>41831</c:v>
                </c:pt>
                <c:pt idx="154">
                  <c:v>41834</c:v>
                </c:pt>
                <c:pt idx="155">
                  <c:v>41835</c:v>
                </c:pt>
                <c:pt idx="156">
                  <c:v>41836</c:v>
                </c:pt>
                <c:pt idx="157">
                  <c:v>41837</c:v>
                </c:pt>
                <c:pt idx="158">
                  <c:v>41838</c:v>
                </c:pt>
                <c:pt idx="159">
                  <c:v>41841</c:v>
                </c:pt>
                <c:pt idx="160">
                  <c:v>41842</c:v>
                </c:pt>
                <c:pt idx="161">
                  <c:v>41843</c:v>
                </c:pt>
                <c:pt idx="162">
                  <c:v>41844</c:v>
                </c:pt>
                <c:pt idx="163">
                  <c:v>41845</c:v>
                </c:pt>
                <c:pt idx="164">
                  <c:v>41848</c:v>
                </c:pt>
                <c:pt idx="165">
                  <c:v>41849</c:v>
                </c:pt>
                <c:pt idx="166">
                  <c:v>41850</c:v>
                </c:pt>
                <c:pt idx="167">
                  <c:v>41851</c:v>
                </c:pt>
                <c:pt idx="168">
                  <c:v>41852</c:v>
                </c:pt>
                <c:pt idx="169">
                  <c:v>41855</c:v>
                </c:pt>
                <c:pt idx="170">
                  <c:v>41856</c:v>
                </c:pt>
                <c:pt idx="171">
                  <c:v>41857</c:v>
                </c:pt>
                <c:pt idx="172">
                  <c:v>41858</c:v>
                </c:pt>
                <c:pt idx="173">
                  <c:v>41859</c:v>
                </c:pt>
                <c:pt idx="174">
                  <c:v>41862</c:v>
                </c:pt>
                <c:pt idx="175">
                  <c:v>41863</c:v>
                </c:pt>
                <c:pt idx="176">
                  <c:v>41864</c:v>
                </c:pt>
                <c:pt idx="177">
                  <c:v>41865</c:v>
                </c:pt>
                <c:pt idx="178">
                  <c:v>41866</c:v>
                </c:pt>
                <c:pt idx="179">
                  <c:v>41869</c:v>
                </c:pt>
                <c:pt idx="180">
                  <c:v>41870</c:v>
                </c:pt>
                <c:pt idx="181">
                  <c:v>41871</c:v>
                </c:pt>
                <c:pt idx="182">
                  <c:v>41872</c:v>
                </c:pt>
                <c:pt idx="183">
                  <c:v>41873</c:v>
                </c:pt>
                <c:pt idx="184">
                  <c:v>41876</c:v>
                </c:pt>
                <c:pt idx="185">
                  <c:v>41877</c:v>
                </c:pt>
                <c:pt idx="186">
                  <c:v>41878</c:v>
                </c:pt>
                <c:pt idx="187">
                  <c:v>41879</c:v>
                </c:pt>
                <c:pt idx="188">
                  <c:v>41880</c:v>
                </c:pt>
                <c:pt idx="189">
                  <c:v>41883</c:v>
                </c:pt>
                <c:pt idx="190">
                  <c:v>41884</c:v>
                </c:pt>
                <c:pt idx="191">
                  <c:v>41885</c:v>
                </c:pt>
                <c:pt idx="192">
                  <c:v>41886</c:v>
                </c:pt>
                <c:pt idx="193">
                  <c:v>41887</c:v>
                </c:pt>
                <c:pt idx="194">
                  <c:v>41891</c:v>
                </c:pt>
                <c:pt idx="195">
                  <c:v>41892</c:v>
                </c:pt>
                <c:pt idx="196">
                  <c:v>41893</c:v>
                </c:pt>
                <c:pt idx="197">
                  <c:v>41894</c:v>
                </c:pt>
                <c:pt idx="198">
                  <c:v>41897</c:v>
                </c:pt>
                <c:pt idx="199">
                  <c:v>41898</c:v>
                </c:pt>
                <c:pt idx="200">
                  <c:v>41899</c:v>
                </c:pt>
                <c:pt idx="201">
                  <c:v>41900</c:v>
                </c:pt>
                <c:pt idx="202">
                  <c:v>41901</c:v>
                </c:pt>
                <c:pt idx="203">
                  <c:v>41904</c:v>
                </c:pt>
                <c:pt idx="204">
                  <c:v>41905</c:v>
                </c:pt>
                <c:pt idx="205">
                  <c:v>41906</c:v>
                </c:pt>
                <c:pt idx="206">
                  <c:v>41907</c:v>
                </c:pt>
                <c:pt idx="207">
                  <c:v>41908</c:v>
                </c:pt>
                <c:pt idx="208">
                  <c:v>41910</c:v>
                </c:pt>
                <c:pt idx="209">
                  <c:v>41911</c:v>
                </c:pt>
                <c:pt idx="210">
                  <c:v>41912</c:v>
                </c:pt>
                <c:pt idx="211">
                  <c:v>41920</c:v>
                </c:pt>
                <c:pt idx="212">
                  <c:v>41921</c:v>
                </c:pt>
                <c:pt idx="213">
                  <c:v>41922</c:v>
                </c:pt>
                <c:pt idx="214">
                  <c:v>41923</c:v>
                </c:pt>
                <c:pt idx="215">
                  <c:v>41925</c:v>
                </c:pt>
                <c:pt idx="216">
                  <c:v>41926</c:v>
                </c:pt>
                <c:pt idx="217">
                  <c:v>41927</c:v>
                </c:pt>
                <c:pt idx="218">
                  <c:v>41928</c:v>
                </c:pt>
                <c:pt idx="219">
                  <c:v>41929</c:v>
                </c:pt>
              </c:numCache>
            </c:numRef>
          </c:cat>
          <c:val>
            <c:numRef>
              <c:f>温州指数!$B$4:$B$223</c:f>
              <c:numCache>
                <c:formatCode>###,###,###,###,##0.00</c:formatCode>
                <c:ptCount val="220"/>
                <c:pt idx="0">
                  <c:v>20.25</c:v>
                </c:pt>
                <c:pt idx="1">
                  <c:v>20.399999999999999</c:v>
                </c:pt>
                <c:pt idx="2">
                  <c:v>19.8</c:v>
                </c:pt>
                <c:pt idx="3">
                  <c:v>20.14</c:v>
                </c:pt>
                <c:pt idx="4">
                  <c:v>20.11</c:v>
                </c:pt>
                <c:pt idx="5">
                  <c:v>19.850000000000001</c:v>
                </c:pt>
                <c:pt idx="6">
                  <c:v>20.07</c:v>
                </c:pt>
                <c:pt idx="7">
                  <c:v>20.27</c:v>
                </c:pt>
                <c:pt idx="8">
                  <c:v>20.079999999999998</c:v>
                </c:pt>
                <c:pt idx="9">
                  <c:v>20.3</c:v>
                </c:pt>
                <c:pt idx="10">
                  <c:v>19.87</c:v>
                </c:pt>
                <c:pt idx="11">
                  <c:v>19.78</c:v>
                </c:pt>
                <c:pt idx="12">
                  <c:v>19.809999999999999</c:v>
                </c:pt>
                <c:pt idx="13">
                  <c:v>20.170000000000002</c:v>
                </c:pt>
                <c:pt idx="14">
                  <c:v>20.12</c:v>
                </c:pt>
                <c:pt idx="15">
                  <c:v>19.71</c:v>
                </c:pt>
                <c:pt idx="16">
                  <c:v>20.29</c:v>
                </c:pt>
                <c:pt idx="17">
                  <c:v>20.27</c:v>
                </c:pt>
                <c:pt idx="18">
                  <c:v>20.13</c:v>
                </c:pt>
                <c:pt idx="19">
                  <c:v>19.850000000000001</c:v>
                </c:pt>
                <c:pt idx="20">
                  <c:v>19.5</c:v>
                </c:pt>
                <c:pt idx="21">
                  <c:v>19.850000000000001</c:v>
                </c:pt>
                <c:pt idx="22">
                  <c:v>20.239999999999998</c:v>
                </c:pt>
                <c:pt idx="23">
                  <c:v>20</c:v>
                </c:pt>
                <c:pt idx="24">
                  <c:v>19.89</c:v>
                </c:pt>
                <c:pt idx="25">
                  <c:v>19.940000000000001</c:v>
                </c:pt>
                <c:pt idx="26">
                  <c:v>20.170000000000002</c:v>
                </c:pt>
                <c:pt idx="27">
                  <c:v>19.940000000000001</c:v>
                </c:pt>
                <c:pt idx="28">
                  <c:v>19.64</c:v>
                </c:pt>
                <c:pt idx="29">
                  <c:v>19.88</c:v>
                </c:pt>
                <c:pt idx="30">
                  <c:v>19.93</c:v>
                </c:pt>
                <c:pt idx="31">
                  <c:v>20.05</c:v>
                </c:pt>
                <c:pt idx="32">
                  <c:v>20.6</c:v>
                </c:pt>
                <c:pt idx="33">
                  <c:v>20.420000000000002</c:v>
                </c:pt>
                <c:pt idx="34">
                  <c:v>20.3</c:v>
                </c:pt>
                <c:pt idx="35">
                  <c:v>19.86</c:v>
                </c:pt>
                <c:pt idx="36">
                  <c:v>20.02</c:v>
                </c:pt>
                <c:pt idx="37">
                  <c:v>19.75</c:v>
                </c:pt>
                <c:pt idx="38">
                  <c:v>20.09</c:v>
                </c:pt>
                <c:pt idx="39">
                  <c:v>19.920000000000002</c:v>
                </c:pt>
                <c:pt idx="40">
                  <c:v>19.899999999999999</c:v>
                </c:pt>
                <c:pt idx="41">
                  <c:v>19.78</c:v>
                </c:pt>
                <c:pt idx="42">
                  <c:v>20.13</c:v>
                </c:pt>
                <c:pt idx="43">
                  <c:v>19.850000000000001</c:v>
                </c:pt>
                <c:pt idx="44">
                  <c:v>19.86</c:v>
                </c:pt>
                <c:pt idx="45">
                  <c:v>20.48</c:v>
                </c:pt>
                <c:pt idx="46">
                  <c:v>20.52</c:v>
                </c:pt>
                <c:pt idx="47">
                  <c:v>20.51</c:v>
                </c:pt>
                <c:pt idx="48">
                  <c:v>20.88</c:v>
                </c:pt>
                <c:pt idx="49">
                  <c:v>20.12</c:v>
                </c:pt>
                <c:pt idx="50">
                  <c:v>19.96</c:v>
                </c:pt>
                <c:pt idx="51">
                  <c:v>20.49</c:v>
                </c:pt>
                <c:pt idx="52">
                  <c:v>20.75</c:v>
                </c:pt>
                <c:pt idx="53">
                  <c:v>20.74</c:v>
                </c:pt>
                <c:pt idx="54">
                  <c:v>20.18</c:v>
                </c:pt>
                <c:pt idx="55">
                  <c:v>20.22</c:v>
                </c:pt>
                <c:pt idx="56">
                  <c:v>20.55</c:v>
                </c:pt>
                <c:pt idx="57">
                  <c:v>20.440000000000001</c:v>
                </c:pt>
                <c:pt idx="58">
                  <c:v>19.829999999999998</c:v>
                </c:pt>
                <c:pt idx="59">
                  <c:v>20.059999999999999</c:v>
                </c:pt>
                <c:pt idx="60">
                  <c:v>20.18</c:v>
                </c:pt>
                <c:pt idx="61">
                  <c:v>19.95</c:v>
                </c:pt>
                <c:pt idx="62">
                  <c:v>20.010000000000002</c:v>
                </c:pt>
                <c:pt idx="63">
                  <c:v>19.899999999999999</c:v>
                </c:pt>
                <c:pt idx="64">
                  <c:v>20.149999999999999</c:v>
                </c:pt>
                <c:pt idx="65">
                  <c:v>20.28</c:v>
                </c:pt>
                <c:pt idx="66">
                  <c:v>20.329999999999998</c:v>
                </c:pt>
                <c:pt idx="67">
                  <c:v>20.75</c:v>
                </c:pt>
                <c:pt idx="68">
                  <c:v>20.23</c:v>
                </c:pt>
                <c:pt idx="69">
                  <c:v>20.28</c:v>
                </c:pt>
                <c:pt idx="70">
                  <c:v>20.59</c:v>
                </c:pt>
                <c:pt idx="71">
                  <c:v>20.29</c:v>
                </c:pt>
                <c:pt idx="72">
                  <c:v>19.91</c:v>
                </c:pt>
                <c:pt idx="73">
                  <c:v>20.11</c:v>
                </c:pt>
                <c:pt idx="74">
                  <c:v>20.48</c:v>
                </c:pt>
                <c:pt idx="75">
                  <c:v>20.36</c:v>
                </c:pt>
                <c:pt idx="76">
                  <c:v>20.32</c:v>
                </c:pt>
                <c:pt idx="77">
                  <c:v>19.989999999999998</c:v>
                </c:pt>
                <c:pt idx="78">
                  <c:v>20.54</c:v>
                </c:pt>
                <c:pt idx="79">
                  <c:v>20.5</c:v>
                </c:pt>
                <c:pt idx="80">
                  <c:v>20.3</c:v>
                </c:pt>
                <c:pt idx="81">
                  <c:v>20.190000000000001</c:v>
                </c:pt>
                <c:pt idx="82">
                  <c:v>20.51</c:v>
                </c:pt>
                <c:pt idx="83">
                  <c:v>20.09</c:v>
                </c:pt>
                <c:pt idx="84">
                  <c:v>20.21</c:v>
                </c:pt>
                <c:pt idx="85">
                  <c:v>20.07</c:v>
                </c:pt>
                <c:pt idx="86">
                  <c:v>20.53</c:v>
                </c:pt>
                <c:pt idx="87">
                  <c:v>20.39</c:v>
                </c:pt>
                <c:pt idx="88">
                  <c:v>20.38</c:v>
                </c:pt>
                <c:pt idx="89">
                  <c:v>20.59</c:v>
                </c:pt>
                <c:pt idx="90">
                  <c:v>20.010000000000002</c:v>
                </c:pt>
                <c:pt idx="91">
                  <c:v>20.47</c:v>
                </c:pt>
                <c:pt idx="92">
                  <c:v>20.239999999999998</c:v>
                </c:pt>
                <c:pt idx="93">
                  <c:v>19.559999999999999</c:v>
                </c:pt>
                <c:pt idx="94">
                  <c:v>20.239999999999998</c:v>
                </c:pt>
                <c:pt idx="95">
                  <c:v>20.32</c:v>
                </c:pt>
                <c:pt idx="96">
                  <c:v>20.57</c:v>
                </c:pt>
                <c:pt idx="97">
                  <c:v>20.39</c:v>
                </c:pt>
                <c:pt idx="98">
                  <c:v>20.350000000000001</c:v>
                </c:pt>
                <c:pt idx="99">
                  <c:v>20.05</c:v>
                </c:pt>
                <c:pt idx="100">
                  <c:v>20.059999999999999</c:v>
                </c:pt>
                <c:pt idx="101">
                  <c:v>20</c:v>
                </c:pt>
                <c:pt idx="102">
                  <c:v>20.46</c:v>
                </c:pt>
                <c:pt idx="103">
                  <c:v>20.329999999999998</c:v>
                </c:pt>
                <c:pt idx="104">
                  <c:v>20.39</c:v>
                </c:pt>
                <c:pt idx="105">
                  <c:v>20.37</c:v>
                </c:pt>
                <c:pt idx="106">
                  <c:v>20.78</c:v>
                </c:pt>
                <c:pt idx="107">
                  <c:v>20.62</c:v>
                </c:pt>
                <c:pt idx="108">
                  <c:v>20.02</c:v>
                </c:pt>
                <c:pt idx="109">
                  <c:v>20.16</c:v>
                </c:pt>
                <c:pt idx="110">
                  <c:v>20.41</c:v>
                </c:pt>
                <c:pt idx="111">
                  <c:v>19.940000000000001</c:v>
                </c:pt>
                <c:pt idx="112">
                  <c:v>20.2</c:v>
                </c:pt>
                <c:pt idx="113">
                  <c:v>20.22</c:v>
                </c:pt>
                <c:pt idx="114">
                  <c:v>20.25</c:v>
                </c:pt>
                <c:pt idx="115">
                  <c:v>20.29</c:v>
                </c:pt>
                <c:pt idx="116">
                  <c:v>20.32</c:v>
                </c:pt>
                <c:pt idx="117">
                  <c:v>20.49</c:v>
                </c:pt>
                <c:pt idx="118">
                  <c:v>20.190000000000001</c:v>
                </c:pt>
                <c:pt idx="119">
                  <c:v>19.96</c:v>
                </c:pt>
                <c:pt idx="120">
                  <c:v>20.43</c:v>
                </c:pt>
                <c:pt idx="121">
                  <c:v>19.86</c:v>
                </c:pt>
                <c:pt idx="122">
                  <c:v>20.48</c:v>
                </c:pt>
                <c:pt idx="123">
                  <c:v>19.87</c:v>
                </c:pt>
                <c:pt idx="124">
                  <c:v>20.32</c:v>
                </c:pt>
                <c:pt idx="125">
                  <c:v>19.96</c:v>
                </c:pt>
                <c:pt idx="126">
                  <c:v>20.28</c:v>
                </c:pt>
                <c:pt idx="127">
                  <c:v>20.13</c:v>
                </c:pt>
                <c:pt idx="128">
                  <c:v>20.21</c:v>
                </c:pt>
                <c:pt idx="129">
                  <c:v>20.07</c:v>
                </c:pt>
                <c:pt idx="130">
                  <c:v>20.190000000000001</c:v>
                </c:pt>
                <c:pt idx="131">
                  <c:v>20.2</c:v>
                </c:pt>
                <c:pt idx="132">
                  <c:v>19.97</c:v>
                </c:pt>
                <c:pt idx="133">
                  <c:v>19.88</c:v>
                </c:pt>
                <c:pt idx="134">
                  <c:v>20.170000000000002</c:v>
                </c:pt>
                <c:pt idx="135">
                  <c:v>19.91</c:v>
                </c:pt>
                <c:pt idx="136">
                  <c:v>20.350000000000001</c:v>
                </c:pt>
                <c:pt idx="137">
                  <c:v>20.16</c:v>
                </c:pt>
                <c:pt idx="138">
                  <c:v>19.77</c:v>
                </c:pt>
                <c:pt idx="139">
                  <c:v>19.96</c:v>
                </c:pt>
                <c:pt idx="140">
                  <c:v>20.13</c:v>
                </c:pt>
                <c:pt idx="141">
                  <c:v>19.96</c:v>
                </c:pt>
                <c:pt idx="142">
                  <c:v>20.49</c:v>
                </c:pt>
                <c:pt idx="143">
                  <c:v>20.79</c:v>
                </c:pt>
                <c:pt idx="144">
                  <c:v>20.78</c:v>
                </c:pt>
                <c:pt idx="145">
                  <c:v>20.6</c:v>
                </c:pt>
                <c:pt idx="146">
                  <c:v>20.7</c:v>
                </c:pt>
                <c:pt idx="147">
                  <c:v>20.79</c:v>
                </c:pt>
                <c:pt idx="148">
                  <c:v>20.56</c:v>
                </c:pt>
                <c:pt idx="149">
                  <c:v>20.34</c:v>
                </c:pt>
                <c:pt idx="150">
                  <c:v>20.32</c:v>
                </c:pt>
                <c:pt idx="151">
                  <c:v>20.83</c:v>
                </c:pt>
                <c:pt idx="152">
                  <c:v>20.68</c:v>
                </c:pt>
                <c:pt idx="153">
                  <c:v>20.73</c:v>
                </c:pt>
                <c:pt idx="154">
                  <c:v>20.41</c:v>
                </c:pt>
                <c:pt idx="155">
                  <c:v>20.170000000000002</c:v>
                </c:pt>
                <c:pt idx="156">
                  <c:v>20.38</c:v>
                </c:pt>
                <c:pt idx="157">
                  <c:v>20.21</c:v>
                </c:pt>
                <c:pt idx="158">
                  <c:v>20.14</c:v>
                </c:pt>
                <c:pt idx="159">
                  <c:v>20.62</c:v>
                </c:pt>
                <c:pt idx="160">
                  <c:v>20.28</c:v>
                </c:pt>
                <c:pt idx="161">
                  <c:v>20.8</c:v>
                </c:pt>
                <c:pt idx="162">
                  <c:v>20.34</c:v>
                </c:pt>
                <c:pt idx="163">
                  <c:v>20</c:v>
                </c:pt>
                <c:pt idx="164">
                  <c:v>20.39</c:v>
                </c:pt>
                <c:pt idx="165">
                  <c:v>20.329999999999998</c:v>
                </c:pt>
                <c:pt idx="166">
                  <c:v>20.059999999999999</c:v>
                </c:pt>
                <c:pt idx="167">
                  <c:v>20.399999999999999</c:v>
                </c:pt>
                <c:pt idx="168">
                  <c:v>20.22</c:v>
                </c:pt>
                <c:pt idx="169">
                  <c:v>20.63</c:v>
                </c:pt>
                <c:pt idx="170">
                  <c:v>20.190000000000001</c:v>
                </c:pt>
                <c:pt idx="171">
                  <c:v>20.47</c:v>
                </c:pt>
                <c:pt idx="172">
                  <c:v>20.239999999999998</c:v>
                </c:pt>
                <c:pt idx="173">
                  <c:v>20.71</c:v>
                </c:pt>
                <c:pt idx="174">
                  <c:v>20.29</c:v>
                </c:pt>
                <c:pt idx="175">
                  <c:v>20.100000000000001</c:v>
                </c:pt>
                <c:pt idx="176">
                  <c:v>20.78</c:v>
                </c:pt>
                <c:pt idx="177">
                  <c:v>20.85</c:v>
                </c:pt>
                <c:pt idx="178">
                  <c:v>20.350000000000001</c:v>
                </c:pt>
                <c:pt idx="179">
                  <c:v>20.12</c:v>
                </c:pt>
                <c:pt idx="180">
                  <c:v>20.03</c:v>
                </c:pt>
                <c:pt idx="181">
                  <c:v>20.23</c:v>
                </c:pt>
                <c:pt idx="182">
                  <c:v>20.23</c:v>
                </c:pt>
                <c:pt idx="183">
                  <c:v>20.05</c:v>
                </c:pt>
                <c:pt idx="184">
                  <c:v>20.52</c:v>
                </c:pt>
                <c:pt idx="185">
                  <c:v>20.350000000000001</c:v>
                </c:pt>
                <c:pt idx="186">
                  <c:v>20.28</c:v>
                </c:pt>
                <c:pt idx="187">
                  <c:v>20.149999999999999</c:v>
                </c:pt>
                <c:pt idx="188">
                  <c:v>20.2</c:v>
                </c:pt>
                <c:pt idx="189">
                  <c:v>19.96</c:v>
                </c:pt>
                <c:pt idx="190">
                  <c:v>20.059999999999999</c:v>
                </c:pt>
                <c:pt idx="191">
                  <c:v>20.46</c:v>
                </c:pt>
                <c:pt idx="192">
                  <c:v>20.65</c:v>
                </c:pt>
                <c:pt idx="193">
                  <c:v>20.63</c:v>
                </c:pt>
                <c:pt idx="194">
                  <c:v>20.3</c:v>
                </c:pt>
                <c:pt idx="195">
                  <c:v>20.46</c:v>
                </c:pt>
                <c:pt idx="196">
                  <c:v>19.91</c:v>
                </c:pt>
                <c:pt idx="197">
                  <c:v>20.14</c:v>
                </c:pt>
                <c:pt idx="198">
                  <c:v>20.62</c:v>
                </c:pt>
                <c:pt idx="199">
                  <c:v>20.43</c:v>
                </c:pt>
                <c:pt idx="200">
                  <c:v>19.850000000000001</c:v>
                </c:pt>
                <c:pt idx="201">
                  <c:v>20.45</c:v>
                </c:pt>
                <c:pt idx="202">
                  <c:v>20.329999999999998</c:v>
                </c:pt>
                <c:pt idx="203">
                  <c:v>19.91</c:v>
                </c:pt>
                <c:pt idx="204">
                  <c:v>20.04</c:v>
                </c:pt>
                <c:pt idx="205">
                  <c:v>20.5</c:v>
                </c:pt>
                <c:pt idx="206">
                  <c:v>20.29</c:v>
                </c:pt>
                <c:pt idx="207">
                  <c:v>20.12</c:v>
                </c:pt>
                <c:pt idx="208">
                  <c:v>20.47</c:v>
                </c:pt>
                <c:pt idx="209">
                  <c:v>20.67</c:v>
                </c:pt>
                <c:pt idx="210">
                  <c:v>20.239999999999998</c:v>
                </c:pt>
                <c:pt idx="211">
                  <c:v>20.3</c:v>
                </c:pt>
                <c:pt idx="212">
                  <c:v>20.36</c:v>
                </c:pt>
                <c:pt idx="213">
                  <c:v>20.420000000000002</c:v>
                </c:pt>
                <c:pt idx="214">
                  <c:v>20.28</c:v>
                </c:pt>
                <c:pt idx="215">
                  <c:v>20.41</c:v>
                </c:pt>
                <c:pt idx="216">
                  <c:v>20.62</c:v>
                </c:pt>
                <c:pt idx="217">
                  <c:v>20.420000000000002</c:v>
                </c:pt>
                <c:pt idx="218">
                  <c:v>20.309999999999999</c:v>
                </c:pt>
                <c:pt idx="219">
                  <c:v>21.2</c:v>
                </c:pt>
              </c:numCache>
            </c:numRef>
          </c:val>
        </c:ser>
        <c:marker val="1"/>
        <c:axId val="75499008"/>
        <c:axId val="75500544"/>
      </c:lineChart>
      <c:dateAx>
        <c:axId val="75499008"/>
        <c:scaling>
          <c:orientation val="minMax"/>
        </c:scaling>
        <c:axPos val="b"/>
        <c:numFmt formatCode="yyyy\-mm\-dd;@" sourceLinked="1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75500544"/>
        <c:crosses val="autoZero"/>
        <c:auto val="1"/>
        <c:lblOffset val="100"/>
        <c:baseTimeUnit val="days"/>
      </c:dateAx>
      <c:valAx>
        <c:axId val="75500544"/>
        <c:scaling>
          <c:orientation val="minMax"/>
          <c:min val="19.25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,###,###,###,##0.00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75499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100">
          <a:solidFill>
            <a:sysClr val="windowText" lastClr="000000"/>
          </a:solidFill>
        </a:defRPr>
      </a:pPr>
      <a:endParaRPr lang="zh-CN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zh-CN"/>
              <a:t>温州指数（</a:t>
            </a:r>
            <a:r>
              <a:rPr lang="zh-CN" altLang="en-US"/>
              <a:t>连续两</a:t>
            </a:r>
            <a:r>
              <a:rPr lang="zh-CN"/>
              <a:t>周）</a:t>
            </a:r>
          </a:p>
        </c:rich>
      </c:tx>
      <c:layout/>
      <c:spPr>
        <a:noFill/>
        <a:ln>
          <a:noFill/>
        </a:ln>
        <a:effectLst/>
      </c:spPr>
    </c:title>
    <c:plotArea>
      <c:layout/>
      <c:lineChart>
        <c:grouping val="standard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温州指数!$A$210:$A$223</c:f>
              <c:numCache>
                <c:formatCode>yyyy\-mm\-dd;@</c:formatCode>
                <c:ptCount val="14"/>
                <c:pt idx="0">
                  <c:v>41907</c:v>
                </c:pt>
                <c:pt idx="1">
                  <c:v>41908</c:v>
                </c:pt>
                <c:pt idx="2">
                  <c:v>41910</c:v>
                </c:pt>
                <c:pt idx="3">
                  <c:v>41911</c:v>
                </c:pt>
                <c:pt idx="4">
                  <c:v>41912</c:v>
                </c:pt>
                <c:pt idx="5">
                  <c:v>41920</c:v>
                </c:pt>
                <c:pt idx="6">
                  <c:v>41921</c:v>
                </c:pt>
                <c:pt idx="7">
                  <c:v>41922</c:v>
                </c:pt>
                <c:pt idx="8">
                  <c:v>41923</c:v>
                </c:pt>
                <c:pt idx="9">
                  <c:v>41925</c:v>
                </c:pt>
                <c:pt idx="10">
                  <c:v>41926</c:v>
                </c:pt>
                <c:pt idx="11">
                  <c:v>41927</c:v>
                </c:pt>
                <c:pt idx="12">
                  <c:v>41928</c:v>
                </c:pt>
                <c:pt idx="13">
                  <c:v>41929</c:v>
                </c:pt>
              </c:numCache>
            </c:numRef>
          </c:cat>
          <c:val>
            <c:numRef>
              <c:f>温州指数!$B$210:$B$223</c:f>
              <c:numCache>
                <c:formatCode>###,###,###,###,##0.00</c:formatCode>
                <c:ptCount val="14"/>
                <c:pt idx="0">
                  <c:v>20.29</c:v>
                </c:pt>
                <c:pt idx="1">
                  <c:v>20.12</c:v>
                </c:pt>
                <c:pt idx="2">
                  <c:v>20.47</c:v>
                </c:pt>
                <c:pt idx="3">
                  <c:v>20.67</c:v>
                </c:pt>
                <c:pt idx="4">
                  <c:v>20.239999999999998</c:v>
                </c:pt>
                <c:pt idx="5">
                  <c:v>20.3</c:v>
                </c:pt>
                <c:pt idx="6">
                  <c:v>20.36</c:v>
                </c:pt>
                <c:pt idx="7">
                  <c:v>20.420000000000002</c:v>
                </c:pt>
                <c:pt idx="8">
                  <c:v>20.28</c:v>
                </c:pt>
                <c:pt idx="9">
                  <c:v>20.41</c:v>
                </c:pt>
                <c:pt idx="10">
                  <c:v>20.62</c:v>
                </c:pt>
                <c:pt idx="11">
                  <c:v>20.420000000000002</c:v>
                </c:pt>
                <c:pt idx="12">
                  <c:v>20.309999999999999</c:v>
                </c:pt>
                <c:pt idx="13">
                  <c:v>21.2</c:v>
                </c:pt>
              </c:numCache>
            </c:numRef>
          </c:val>
        </c:ser>
        <c:marker val="1"/>
        <c:axId val="79123200"/>
        <c:axId val="79124736"/>
      </c:lineChart>
      <c:dateAx>
        <c:axId val="79123200"/>
        <c:scaling>
          <c:orientation val="minMax"/>
        </c:scaling>
        <c:axPos val="b"/>
        <c:numFmt formatCode="yyyy\-mm\-dd;@" sourceLinked="1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79124736"/>
        <c:crosses val="autoZero"/>
        <c:auto val="1"/>
        <c:lblOffset val="100"/>
        <c:baseTimeUnit val="days"/>
      </c:dateAx>
      <c:valAx>
        <c:axId val="7912473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,###,###,###,##0.00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791232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100">
          <a:solidFill>
            <a:sysClr val="windowText" lastClr="000000"/>
          </a:solidFill>
        </a:defRPr>
      </a:pPr>
      <a:endParaRPr lang="zh-CN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SHIBOR</a:t>
            </a:r>
            <a:r>
              <a:rPr lang="zh-CN"/>
              <a:t>隔夜利率</a:t>
            </a:r>
            <a:r>
              <a:rPr lang="zh-CN" altLang="en-US"/>
              <a:t>走势图</a:t>
            </a:r>
            <a:endParaRPr lang="zh-CN"/>
          </a:p>
        </c:rich>
      </c:tx>
      <c:layout/>
      <c:spPr>
        <a:noFill/>
        <a:ln>
          <a:noFill/>
        </a:ln>
        <a:effectLst/>
      </c:spPr>
    </c:title>
    <c:plotArea>
      <c:layout/>
      <c:lineChart>
        <c:grouping val="standard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SHIBOR!$A$4:$A$230</c:f>
              <c:numCache>
                <c:formatCode>yyyy\-mm\-dd</c:formatCode>
                <c:ptCount val="227"/>
                <c:pt idx="0">
                  <c:v>41599</c:v>
                </c:pt>
                <c:pt idx="1">
                  <c:v>41600</c:v>
                </c:pt>
                <c:pt idx="2">
                  <c:v>41603</c:v>
                </c:pt>
                <c:pt idx="3">
                  <c:v>41604</c:v>
                </c:pt>
                <c:pt idx="4">
                  <c:v>41605</c:v>
                </c:pt>
                <c:pt idx="5">
                  <c:v>41606</c:v>
                </c:pt>
                <c:pt idx="6">
                  <c:v>41607</c:v>
                </c:pt>
                <c:pt idx="7">
                  <c:v>41610</c:v>
                </c:pt>
                <c:pt idx="8">
                  <c:v>41611</c:v>
                </c:pt>
                <c:pt idx="9">
                  <c:v>41612</c:v>
                </c:pt>
                <c:pt idx="10">
                  <c:v>41613</c:v>
                </c:pt>
                <c:pt idx="11">
                  <c:v>41614</c:v>
                </c:pt>
                <c:pt idx="12">
                  <c:v>41617</c:v>
                </c:pt>
                <c:pt idx="13">
                  <c:v>41618</c:v>
                </c:pt>
                <c:pt idx="14">
                  <c:v>41619</c:v>
                </c:pt>
                <c:pt idx="15">
                  <c:v>41620</c:v>
                </c:pt>
                <c:pt idx="16">
                  <c:v>41621</c:v>
                </c:pt>
                <c:pt idx="17">
                  <c:v>41624</c:v>
                </c:pt>
                <c:pt idx="18">
                  <c:v>41625</c:v>
                </c:pt>
                <c:pt idx="19">
                  <c:v>41626</c:v>
                </c:pt>
                <c:pt idx="20">
                  <c:v>41627</c:v>
                </c:pt>
                <c:pt idx="21">
                  <c:v>41628</c:v>
                </c:pt>
                <c:pt idx="22">
                  <c:v>41631</c:v>
                </c:pt>
                <c:pt idx="23">
                  <c:v>41632</c:v>
                </c:pt>
                <c:pt idx="24">
                  <c:v>41633</c:v>
                </c:pt>
                <c:pt idx="25">
                  <c:v>41634</c:v>
                </c:pt>
                <c:pt idx="26">
                  <c:v>41635</c:v>
                </c:pt>
                <c:pt idx="27">
                  <c:v>41638</c:v>
                </c:pt>
                <c:pt idx="28">
                  <c:v>41639</c:v>
                </c:pt>
                <c:pt idx="29">
                  <c:v>41641</c:v>
                </c:pt>
                <c:pt idx="30">
                  <c:v>41642</c:v>
                </c:pt>
                <c:pt idx="31">
                  <c:v>41645</c:v>
                </c:pt>
                <c:pt idx="32">
                  <c:v>41646</c:v>
                </c:pt>
                <c:pt idx="33">
                  <c:v>41647</c:v>
                </c:pt>
                <c:pt idx="34">
                  <c:v>41648</c:v>
                </c:pt>
                <c:pt idx="35">
                  <c:v>41649</c:v>
                </c:pt>
                <c:pt idx="36">
                  <c:v>41652</c:v>
                </c:pt>
                <c:pt idx="37">
                  <c:v>41653</c:v>
                </c:pt>
                <c:pt idx="38">
                  <c:v>41654</c:v>
                </c:pt>
                <c:pt idx="39">
                  <c:v>41655</c:v>
                </c:pt>
                <c:pt idx="40">
                  <c:v>41656</c:v>
                </c:pt>
                <c:pt idx="41">
                  <c:v>41659</c:v>
                </c:pt>
                <c:pt idx="42">
                  <c:v>41660</c:v>
                </c:pt>
                <c:pt idx="43">
                  <c:v>41661</c:v>
                </c:pt>
                <c:pt idx="44">
                  <c:v>41662</c:v>
                </c:pt>
                <c:pt idx="45">
                  <c:v>41663</c:v>
                </c:pt>
                <c:pt idx="46">
                  <c:v>41665</c:v>
                </c:pt>
                <c:pt idx="47">
                  <c:v>41666</c:v>
                </c:pt>
                <c:pt idx="48">
                  <c:v>41667</c:v>
                </c:pt>
                <c:pt idx="49">
                  <c:v>41668</c:v>
                </c:pt>
                <c:pt idx="50">
                  <c:v>41669</c:v>
                </c:pt>
                <c:pt idx="51">
                  <c:v>41677</c:v>
                </c:pt>
                <c:pt idx="52">
                  <c:v>41678</c:v>
                </c:pt>
                <c:pt idx="53">
                  <c:v>41680</c:v>
                </c:pt>
                <c:pt idx="54">
                  <c:v>41681</c:v>
                </c:pt>
                <c:pt idx="55">
                  <c:v>41682</c:v>
                </c:pt>
                <c:pt idx="56">
                  <c:v>41683</c:v>
                </c:pt>
                <c:pt idx="57">
                  <c:v>41684</c:v>
                </c:pt>
                <c:pt idx="58">
                  <c:v>41687</c:v>
                </c:pt>
                <c:pt idx="59">
                  <c:v>41688</c:v>
                </c:pt>
                <c:pt idx="60">
                  <c:v>41689</c:v>
                </c:pt>
                <c:pt idx="61">
                  <c:v>41690</c:v>
                </c:pt>
                <c:pt idx="62">
                  <c:v>41691</c:v>
                </c:pt>
                <c:pt idx="63">
                  <c:v>41694</c:v>
                </c:pt>
                <c:pt idx="64">
                  <c:v>41695</c:v>
                </c:pt>
                <c:pt idx="65">
                  <c:v>41696</c:v>
                </c:pt>
                <c:pt idx="66">
                  <c:v>41697</c:v>
                </c:pt>
                <c:pt idx="67">
                  <c:v>41698</c:v>
                </c:pt>
                <c:pt idx="68">
                  <c:v>41701</c:v>
                </c:pt>
                <c:pt idx="69">
                  <c:v>41702</c:v>
                </c:pt>
                <c:pt idx="70">
                  <c:v>41703</c:v>
                </c:pt>
                <c:pt idx="71">
                  <c:v>41704</c:v>
                </c:pt>
                <c:pt idx="72">
                  <c:v>41705</c:v>
                </c:pt>
                <c:pt idx="73">
                  <c:v>41708</c:v>
                </c:pt>
                <c:pt idx="74">
                  <c:v>41709</c:v>
                </c:pt>
                <c:pt idx="75">
                  <c:v>41710</c:v>
                </c:pt>
                <c:pt idx="76">
                  <c:v>41711</c:v>
                </c:pt>
                <c:pt idx="77">
                  <c:v>41712</c:v>
                </c:pt>
                <c:pt idx="78">
                  <c:v>41715</c:v>
                </c:pt>
                <c:pt idx="79">
                  <c:v>41716</c:v>
                </c:pt>
                <c:pt idx="80">
                  <c:v>41717</c:v>
                </c:pt>
                <c:pt idx="81">
                  <c:v>41718</c:v>
                </c:pt>
                <c:pt idx="82">
                  <c:v>41719</c:v>
                </c:pt>
                <c:pt idx="83">
                  <c:v>41722</c:v>
                </c:pt>
                <c:pt idx="84">
                  <c:v>41723</c:v>
                </c:pt>
                <c:pt idx="85">
                  <c:v>41724</c:v>
                </c:pt>
                <c:pt idx="86">
                  <c:v>41725</c:v>
                </c:pt>
                <c:pt idx="87">
                  <c:v>41726</c:v>
                </c:pt>
                <c:pt idx="88">
                  <c:v>41729</c:v>
                </c:pt>
                <c:pt idx="89">
                  <c:v>41730</c:v>
                </c:pt>
                <c:pt idx="90">
                  <c:v>41731</c:v>
                </c:pt>
                <c:pt idx="91">
                  <c:v>41732</c:v>
                </c:pt>
                <c:pt idx="92">
                  <c:v>41733</c:v>
                </c:pt>
                <c:pt idx="93">
                  <c:v>41737</c:v>
                </c:pt>
                <c:pt idx="94">
                  <c:v>41738</c:v>
                </c:pt>
                <c:pt idx="95">
                  <c:v>41739</c:v>
                </c:pt>
                <c:pt idx="96">
                  <c:v>41740</c:v>
                </c:pt>
                <c:pt idx="97">
                  <c:v>41743</c:v>
                </c:pt>
                <c:pt idx="98">
                  <c:v>41744</c:v>
                </c:pt>
                <c:pt idx="99">
                  <c:v>41745</c:v>
                </c:pt>
                <c:pt idx="100">
                  <c:v>41746</c:v>
                </c:pt>
                <c:pt idx="101">
                  <c:v>41747</c:v>
                </c:pt>
                <c:pt idx="102">
                  <c:v>41750</c:v>
                </c:pt>
                <c:pt idx="103">
                  <c:v>41751</c:v>
                </c:pt>
                <c:pt idx="104">
                  <c:v>41752</c:v>
                </c:pt>
                <c:pt idx="105">
                  <c:v>41753</c:v>
                </c:pt>
                <c:pt idx="106">
                  <c:v>41754</c:v>
                </c:pt>
                <c:pt idx="107">
                  <c:v>41757</c:v>
                </c:pt>
                <c:pt idx="108">
                  <c:v>41758</c:v>
                </c:pt>
                <c:pt idx="109">
                  <c:v>41759</c:v>
                </c:pt>
                <c:pt idx="110">
                  <c:v>41763</c:v>
                </c:pt>
                <c:pt idx="111">
                  <c:v>41764</c:v>
                </c:pt>
                <c:pt idx="112">
                  <c:v>41765</c:v>
                </c:pt>
                <c:pt idx="113">
                  <c:v>41766</c:v>
                </c:pt>
                <c:pt idx="114">
                  <c:v>41767</c:v>
                </c:pt>
                <c:pt idx="115">
                  <c:v>41768</c:v>
                </c:pt>
                <c:pt idx="116">
                  <c:v>41771</c:v>
                </c:pt>
                <c:pt idx="117">
                  <c:v>41772</c:v>
                </c:pt>
                <c:pt idx="118">
                  <c:v>41773</c:v>
                </c:pt>
                <c:pt idx="119">
                  <c:v>41774</c:v>
                </c:pt>
                <c:pt idx="120">
                  <c:v>41775</c:v>
                </c:pt>
                <c:pt idx="121">
                  <c:v>41778</c:v>
                </c:pt>
                <c:pt idx="122">
                  <c:v>41779</c:v>
                </c:pt>
                <c:pt idx="123">
                  <c:v>41780</c:v>
                </c:pt>
                <c:pt idx="124">
                  <c:v>41781</c:v>
                </c:pt>
                <c:pt idx="125">
                  <c:v>41782</c:v>
                </c:pt>
                <c:pt idx="126">
                  <c:v>41785</c:v>
                </c:pt>
                <c:pt idx="127">
                  <c:v>41786</c:v>
                </c:pt>
                <c:pt idx="128">
                  <c:v>41787</c:v>
                </c:pt>
                <c:pt idx="129">
                  <c:v>41788</c:v>
                </c:pt>
                <c:pt idx="130">
                  <c:v>41789</c:v>
                </c:pt>
                <c:pt idx="131">
                  <c:v>41793</c:v>
                </c:pt>
                <c:pt idx="132">
                  <c:v>41794</c:v>
                </c:pt>
                <c:pt idx="133">
                  <c:v>41795</c:v>
                </c:pt>
                <c:pt idx="134">
                  <c:v>41796</c:v>
                </c:pt>
                <c:pt idx="135">
                  <c:v>41799</c:v>
                </c:pt>
                <c:pt idx="136">
                  <c:v>41800</c:v>
                </c:pt>
                <c:pt idx="137">
                  <c:v>41801</c:v>
                </c:pt>
                <c:pt idx="138">
                  <c:v>41802</c:v>
                </c:pt>
                <c:pt idx="139">
                  <c:v>41803</c:v>
                </c:pt>
                <c:pt idx="140">
                  <c:v>41806</c:v>
                </c:pt>
                <c:pt idx="141">
                  <c:v>41807</c:v>
                </c:pt>
                <c:pt idx="142">
                  <c:v>41808</c:v>
                </c:pt>
                <c:pt idx="143">
                  <c:v>41809</c:v>
                </c:pt>
                <c:pt idx="144">
                  <c:v>41810</c:v>
                </c:pt>
                <c:pt idx="145">
                  <c:v>41813</c:v>
                </c:pt>
                <c:pt idx="146">
                  <c:v>41814</c:v>
                </c:pt>
                <c:pt idx="147">
                  <c:v>41815</c:v>
                </c:pt>
                <c:pt idx="148">
                  <c:v>41816</c:v>
                </c:pt>
                <c:pt idx="149">
                  <c:v>41817</c:v>
                </c:pt>
                <c:pt idx="150">
                  <c:v>41820</c:v>
                </c:pt>
                <c:pt idx="151">
                  <c:v>41821</c:v>
                </c:pt>
                <c:pt idx="152">
                  <c:v>41822</c:v>
                </c:pt>
                <c:pt idx="153">
                  <c:v>41823</c:v>
                </c:pt>
                <c:pt idx="154">
                  <c:v>41824</c:v>
                </c:pt>
                <c:pt idx="155">
                  <c:v>41827</c:v>
                </c:pt>
                <c:pt idx="156">
                  <c:v>41828</c:v>
                </c:pt>
                <c:pt idx="157">
                  <c:v>41829</c:v>
                </c:pt>
                <c:pt idx="158">
                  <c:v>41830</c:v>
                </c:pt>
                <c:pt idx="159">
                  <c:v>41831</c:v>
                </c:pt>
                <c:pt idx="160">
                  <c:v>41834</c:v>
                </c:pt>
                <c:pt idx="161">
                  <c:v>41835</c:v>
                </c:pt>
                <c:pt idx="162">
                  <c:v>41836</c:v>
                </c:pt>
                <c:pt idx="163">
                  <c:v>41837</c:v>
                </c:pt>
                <c:pt idx="164">
                  <c:v>41838</c:v>
                </c:pt>
                <c:pt idx="165">
                  <c:v>41841</c:v>
                </c:pt>
                <c:pt idx="166">
                  <c:v>41842</c:v>
                </c:pt>
                <c:pt idx="167">
                  <c:v>41843</c:v>
                </c:pt>
                <c:pt idx="168">
                  <c:v>41844</c:v>
                </c:pt>
                <c:pt idx="169">
                  <c:v>41845</c:v>
                </c:pt>
                <c:pt idx="170">
                  <c:v>41848</c:v>
                </c:pt>
                <c:pt idx="171">
                  <c:v>41849</c:v>
                </c:pt>
                <c:pt idx="172">
                  <c:v>41850</c:v>
                </c:pt>
                <c:pt idx="173">
                  <c:v>41851</c:v>
                </c:pt>
                <c:pt idx="174">
                  <c:v>41852</c:v>
                </c:pt>
                <c:pt idx="175">
                  <c:v>41855</c:v>
                </c:pt>
                <c:pt idx="176">
                  <c:v>41856</c:v>
                </c:pt>
                <c:pt idx="177">
                  <c:v>41857</c:v>
                </c:pt>
                <c:pt idx="178">
                  <c:v>41858</c:v>
                </c:pt>
                <c:pt idx="179">
                  <c:v>41859</c:v>
                </c:pt>
                <c:pt idx="180">
                  <c:v>41862</c:v>
                </c:pt>
                <c:pt idx="181">
                  <c:v>41863</c:v>
                </c:pt>
                <c:pt idx="182">
                  <c:v>41864</c:v>
                </c:pt>
                <c:pt idx="183">
                  <c:v>41865</c:v>
                </c:pt>
                <c:pt idx="184">
                  <c:v>41866</c:v>
                </c:pt>
                <c:pt idx="185">
                  <c:v>41869</c:v>
                </c:pt>
                <c:pt idx="186">
                  <c:v>41870</c:v>
                </c:pt>
                <c:pt idx="187">
                  <c:v>41871</c:v>
                </c:pt>
                <c:pt idx="188">
                  <c:v>41872</c:v>
                </c:pt>
                <c:pt idx="189">
                  <c:v>41873</c:v>
                </c:pt>
                <c:pt idx="190">
                  <c:v>41876</c:v>
                </c:pt>
                <c:pt idx="191">
                  <c:v>41877</c:v>
                </c:pt>
                <c:pt idx="192">
                  <c:v>41878</c:v>
                </c:pt>
                <c:pt idx="193">
                  <c:v>41879</c:v>
                </c:pt>
                <c:pt idx="194">
                  <c:v>41880</c:v>
                </c:pt>
                <c:pt idx="195">
                  <c:v>41883</c:v>
                </c:pt>
                <c:pt idx="196">
                  <c:v>41884</c:v>
                </c:pt>
                <c:pt idx="197">
                  <c:v>41885</c:v>
                </c:pt>
                <c:pt idx="198">
                  <c:v>41886</c:v>
                </c:pt>
                <c:pt idx="199">
                  <c:v>41887</c:v>
                </c:pt>
                <c:pt idx="200">
                  <c:v>41891</c:v>
                </c:pt>
                <c:pt idx="201">
                  <c:v>41892</c:v>
                </c:pt>
                <c:pt idx="202">
                  <c:v>41893</c:v>
                </c:pt>
                <c:pt idx="203">
                  <c:v>41894</c:v>
                </c:pt>
                <c:pt idx="204">
                  <c:v>41897</c:v>
                </c:pt>
                <c:pt idx="205">
                  <c:v>41898</c:v>
                </c:pt>
                <c:pt idx="206">
                  <c:v>41899</c:v>
                </c:pt>
                <c:pt idx="207">
                  <c:v>41900</c:v>
                </c:pt>
                <c:pt idx="208">
                  <c:v>41901</c:v>
                </c:pt>
                <c:pt idx="209">
                  <c:v>41904</c:v>
                </c:pt>
                <c:pt idx="210">
                  <c:v>41905</c:v>
                </c:pt>
                <c:pt idx="211">
                  <c:v>41906</c:v>
                </c:pt>
                <c:pt idx="212">
                  <c:v>41907</c:v>
                </c:pt>
                <c:pt idx="213">
                  <c:v>41908</c:v>
                </c:pt>
                <c:pt idx="214">
                  <c:v>41910</c:v>
                </c:pt>
                <c:pt idx="215">
                  <c:v>41911</c:v>
                </c:pt>
                <c:pt idx="216">
                  <c:v>41912</c:v>
                </c:pt>
                <c:pt idx="217">
                  <c:v>41920</c:v>
                </c:pt>
                <c:pt idx="218">
                  <c:v>41921</c:v>
                </c:pt>
                <c:pt idx="219">
                  <c:v>41922</c:v>
                </c:pt>
                <c:pt idx="220">
                  <c:v>41923</c:v>
                </c:pt>
                <c:pt idx="221">
                  <c:v>41925</c:v>
                </c:pt>
                <c:pt idx="222">
                  <c:v>41926</c:v>
                </c:pt>
                <c:pt idx="223">
                  <c:v>41927</c:v>
                </c:pt>
                <c:pt idx="224">
                  <c:v>41928</c:v>
                </c:pt>
                <c:pt idx="225">
                  <c:v>41929</c:v>
                </c:pt>
                <c:pt idx="226">
                  <c:v>41932</c:v>
                </c:pt>
              </c:numCache>
            </c:numRef>
          </c:cat>
          <c:val>
            <c:numRef>
              <c:f>SHIBOR!$B$4:$B$230</c:f>
              <c:numCache>
                <c:formatCode>#,##0.0000_ ;\-#,##0.0000\ </c:formatCode>
                <c:ptCount val="227"/>
                <c:pt idx="0">
                  <c:v>3.8889999999999998</c:v>
                </c:pt>
                <c:pt idx="1">
                  <c:v>3.899</c:v>
                </c:pt>
                <c:pt idx="2">
                  <c:v>3.847</c:v>
                </c:pt>
                <c:pt idx="3">
                  <c:v>3.746</c:v>
                </c:pt>
                <c:pt idx="4">
                  <c:v>3.7639999999999998</c:v>
                </c:pt>
                <c:pt idx="5">
                  <c:v>3.746</c:v>
                </c:pt>
                <c:pt idx="6">
                  <c:v>3.726</c:v>
                </c:pt>
                <c:pt idx="7">
                  <c:v>3.7480000000000002</c:v>
                </c:pt>
                <c:pt idx="8">
                  <c:v>3.7250000000000001</c:v>
                </c:pt>
                <c:pt idx="9">
                  <c:v>3.7235</c:v>
                </c:pt>
                <c:pt idx="10">
                  <c:v>3.7029999999999998</c:v>
                </c:pt>
                <c:pt idx="11">
                  <c:v>3.7</c:v>
                </c:pt>
                <c:pt idx="12">
                  <c:v>3.62</c:v>
                </c:pt>
                <c:pt idx="13">
                  <c:v>3.5579999999999998</c:v>
                </c:pt>
                <c:pt idx="14">
                  <c:v>3.51</c:v>
                </c:pt>
                <c:pt idx="15">
                  <c:v>3.46</c:v>
                </c:pt>
                <c:pt idx="16">
                  <c:v>3.4321000000000002</c:v>
                </c:pt>
                <c:pt idx="17">
                  <c:v>3.4470000000000001</c:v>
                </c:pt>
                <c:pt idx="18">
                  <c:v>3.47</c:v>
                </c:pt>
                <c:pt idx="19">
                  <c:v>3.5880000000000001</c:v>
                </c:pt>
                <c:pt idx="20">
                  <c:v>3.8460000000000001</c:v>
                </c:pt>
                <c:pt idx="21">
                  <c:v>3.927</c:v>
                </c:pt>
                <c:pt idx="22">
                  <c:v>4.5149999999999997</c:v>
                </c:pt>
                <c:pt idx="23">
                  <c:v>4.1449999999999996</c:v>
                </c:pt>
                <c:pt idx="24">
                  <c:v>4.05</c:v>
                </c:pt>
                <c:pt idx="25">
                  <c:v>4.0010000000000003</c:v>
                </c:pt>
                <c:pt idx="26">
                  <c:v>3.5129999999999999</c:v>
                </c:pt>
                <c:pt idx="27">
                  <c:v>3.2050000000000001</c:v>
                </c:pt>
                <c:pt idx="28">
                  <c:v>3.1480000000000001</c:v>
                </c:pt>
                <c:pt idx="29">
                  <c:v>3.1309999999999998</c:v>
                </c:pt>
                <c:pt idx="30">
                  <c:v>3.0059999999999998</c:v>
                </c:pt>
                <c:pt idx="31">
                  <c:v>2.92</c:v>
                </c:pt>
                <c:pt idx="32">
                  <c:v>2.875</c:v>
                </c:pt>
                <c:pt idx="33">
                  <c:v>2.83</c:v>
                </c:pt>
                <c:pt idx="34">
                  <c:v>2.794</c:v>
                </c:pt>
                <c:pt idx="35">
                  <c:v>2.766</c:v>
                </c:pt>
                <c:pt idx="36">
                  <c:v>2.738</c:v>
                </c:pt>
                <c:pt idx="37">
                  <c:v>2.7395</c:v>
                </c:pt>
                <c:pt idx="38">
                  <c:v>2.7513000000000001</c:v>
                </c:pt>
                <c:pt idx="39">
                  <c:v>2.7723</c:v>
                </c:pt>
                <c:pt idx="40">
                  <c:v>2.8170000000000002</c:v>
                </c:pt>
                <c:pt idx="41">
                  <c:v>3.8879999999999999</c:v>
                </c:pt>
                <c:pt idx="42">
                  <c:v>3.641</c:v>
                </c:pt>
                <c:pt idx="43">
                  <c:v>3.6760000000000002</c:v>
                </c:pt>
                <c:pt idx="44">
                  <c:v>3.7</c:v>
                </c:pt>
                <c:pt idx="45">
                  <c:v>3.7193000000000001</c:v>
                </c:pt>
                <c:pt idx="46">
                  <c:v>4.4000000000000004</c:v>
                </c:pt>
                <c:pt idx="47">
                  <c:v>4.5339999999999998</c:v>
                </c:pt>
                <c:pt idx="48">
                  <c:v>4.8476999999999997</c:v>
                </c:pt>
                <c:pt idx="49">
                  <c:v>4.8</c:v>
                </c:pt>
                <c:pt idx="50">
                  <c:v>4.4349999999999996</c:v>
                </c:pt>
                <c:pt idx="51">
                  <c:v>4.2699999999999996</c:v>
                </c:pt>
                <c:pt idx="52">
                  <c:v>4.25</c:v>
                </c:pt>
                <c:pt idx="53">
                  <c:v>4.3034999999999997</c:v>
                </c:pt>
                <c:pt idx="54">
                  <c:v>4.1369999999999996</c:v>
                </c:pt>
                <c:pt idx="55">
                  <c:v>4.0750000000000002</c:v>
                </c:pt>
                <c:pt idx="56">
                  <c:v>3.669</c:v>
                </c:pt>
                <c:pt idx="57">
                  <c:v>3.278</c:v>
                </c:pt>
                <c:pt idx="58">
                  <c:v>2.9510000000000001</c:v>
                </c:pt>
                <c:pt idx="59">
                  <c:v>2.68</c:v>
                </c:pt>
                <c:pt idx="60">
                  <c:v>2.403</c:v>
                </c:pt>
                <c:pt idx="61">
                  <c:v>1.9810000000000001</c:v>
                </c:pt>
                <c:pt idx="62">
                  <c:v>1.764</c:v>
                </c:pt>
                <c:pt idx="63">
                  <c:v>1.7</c:v>
                </c:pt>
                <c:pt idx="64">
                  <c:v>1.72</c:v>
                </c:pt>
                <c:pt idx="65">
                  <c:v>1.75</c:v>
                </c:pt>
                <c:pt idx="66">
                  <c:v>1.75</c:v>
                </c:pt>
                <c:pt idx="67">
                  <c:v>1.8458000000000001</c:v>
                </c:pt>
                <c:pt idx="68">
                  <c:v>2.085</c:v>
                </c:pt>
                <c:pt idx="69">
                  <c:v>2.0830000000000002</c:v>
                </c:pt>
                <c:pt idx="70">
                  <c:v>2.09</c:v>
                </c:pt>
                <c:pt idx="71">
                  <c:v>2.0547</c:v>
                </c:pt>
                <c:pt idx="72">
                  <c:v>1.9947999999999999</c:v>
                </c:pt>
                <c:pt idx="73">
                  <c:v>1.919</c:v>
                </c:pt>
                <c:pt idx="74">
                  <c:v>1.873</c:v>
                </c:pt>
                <c:pt idx="75">
                  <c:v>1.9</c:v>
                </c:pt>
                <c:pt idx="76">
                  <c:v>1.96</c:v>
                </c:pt>
                <c:pt idx="77">
                  <c:v>1.8765000000000001</c:v>
                </c:pt>
                <c:pt idx="78">
                  <c:v>1.869</c:v>
                </c:pt>
                <c:pt idx="79">
                  <c:v>2.0499999999999998</c:v>
                </c:pt>
                <c:pt idx="80">
                  <c:v>2.8025000000000002</c:v>
                </c:pt>
                <c:pt idx="81">
                  <c:v>3.0110000000000001</c:v>
                </c:pt>
                <c:pt idx="82">
                  <c:v>2.5</c:v>
                </c:pt>
                <c:pt idx="83">
                  <c:v>2.5</c:v>
                </c:pt>
                <c:pt idx="84">
                  <c:v>2.5</c:v>
                </c:pt>
                <c:pt idx="85">
                  <c:v>2.52</c:v>
                </c:pt>
                <c:pt idx="86">
                  <c:v>2.6579999999999999</c:v>
                </c:pt>
                <c:pt idx="87">
                  <c:v>2.75</c:v>
                </c:pt>
                <c:pt idx="88">
                  <c:v>2.8</c:v>
                </c:pt>
                <c:pt idx="89">
                  <c:v>2.8660000000000001</c:v>
                </c:pt>
                <c:pt idx="90">
                  <c:v>2.95</c:v>
                </c:pt>
                <c:pt idx="91">
                  <c:v>2.95</c:v>
                </c:pt>
                <c:pt idx="92">
                  <c:v>2.7629999999999999</c:v>
                </c:pt>
                <c:pt idx="93">
                  <c:v>2.7130000000000001</c:v>
                </c:pt>
                <c:pt idx="94">
                  <c:v>2.74</c:v>
                </c:pt>
                <c:pt idx="95">
                  <c:v>2.74</c:v>
                </c:pt>
                <c:pt idx="96">
                  <c:v>2.75</c:v>
                </c:pt>
                <c:pt idx="97">
                  <c:v>2.6389999999999998</c:v>
                </c:pt>
                <c:pt idx="98">
                  <c:v>2.4489999999999998</c:v>
                </c:pt>
                <c:pt idx="99">
                  <c:v>2.298</c:v>
                </c:pt>
                <c:pt idx="100">
                  <c:v>2.181</c:v>
                </c:pt>
                <c:pt idx="101">
                  <c:v>2</c:v>
                </c:pt>
                <c:pt idx="102">
                  <c:v>1.98</c:v>
                </c:pt>
                <c:pt idx="103">
                  <c:v>1.9261999999999999</c:v>
                </c:pt>
                <c:pt idx="104">
                  <c:v>1.9630000000000001</c:v>
                </c:pt>
                <c:pt idx="105">
                  <c:v>2.3029999999999999</c:v>
                </c:pt>
                <c:pt idx="106">
                  <c:v>2.31</c:v>
                </c:pt>
                <c:pt idx="107">
                  <c:v>2.4060000000000001</c:v>
                </c:pt>
                <c:pt idx="108">
                  <c:v>2.6040000000000001</c:v>
                </c:pt>
                <c:pt idx="109">
                  <c:v>2.5</c:v>
                </c:pt>
                <c:pt idx="110">
                  <c:v>2.4</c:v>
                </c:pt>
                <c:pt idx="111">
                  <c:v>2.37</c:v>
                </c:pt>
                <c:pt idx="112">
                  <c:v>2.37</c:v>
                </c:pt>
                <c:pt idx="113">
                  <c:v>2.37</c:v>
                </c:pt>
                <c:pt idx="114">
                  <c:v>2.23</c:v>
                </c:pt>
                <c:pt idx="115">
                  <c:v>2.2204999999999999</c:v>
                </c:pt>
                <c:pt idx="116">
                  <c:v>2.2134999999999998</c:v>
                </c:pt>
                <c:pt idx="117">
                  <c:v>2.35</c:v>
                </c:pt>
                <c:pt idx="118">
                  <c:v>2.3666</c:v>
                </c:pt>
                <c:pt idx="119">
                  <c:v>2.35</c:v>
                </c:pt>
                <c:pt idx="120">
                  <c:v>2.37</c:v>
                </c:pt>
                <c:pt idx="121">
                  <c:v>2.3959999999999999</c:v>
                </c:pt>
                <c:pt idx="122">
                  <c:v>2.427</c:v>
                </c:pt>
                <c:pt idx="123">
                  <c:v>2.528</c:v>
                </c:pt>
                <c:pt idx="124">
                  <c:v>2.5099999999999998</c:v>
                </c:pt>
                <c:pt idx="125">
                  <c:v>2.5299999999999998</c:v>
                </c:pt>
                <c:pt idx="126">
                  <c:v>2.5024999999999999</c:v>
                </c:pt>
                <c:pt idx="127">
                  <c:v>2.5409999999999999</c:v>
                </c:pt>
                <c:pt idx="128">
                  <c:v>2.5099999999999998</c:v>
                </c:pt>
                <c:pt idx="129">
                  <c:v>2.5099999999999998</c:v>
                </c:pt>
                <c:pt idx="130">
                  <c:v>2.57</c:v>
                </c:pt>
                <c:pt idx="131">
                  <c:v>2.5209999999999999</c:v>
                </c:pt>
                <c:pt idx="132">
                  <c:v>2.5609999999999999</c:v>
                </c:pt>
                <c:pt idx="133">
                  <c:v>2.5760000000000001</c:v>
                </c:pt>
                <c:pt idx="134">
                  <c:v>2.5808</c:v>
                </c:pt>
                <c:pt idx="135">
                  <c:v>2.58</c:v>
                </c:pt>
                <c:pt idx="136">
                  <c:v>2.57</c:v>
                </c:pt>
                <c:pt idx="137">
                  <c:v>2.5920000000000001</c:v>
                </c:pt>
                <c:pt idx="138">
                  <c:v>2.597</c:v>
                </c:pt>
                <c:pt idx="139">
                  <c:v>2.6</c:v>
                </c:pt>
                <c:pt idx="140">
                  <c:v>2.6</c:v>
                </c:pt>
                <c:pt idx="141">
                  <c:v>2.6</c:v>
                </c:pt>
                <c:pt idx="142">
                  <c:v>2.6389999999999998</c:v>
                </c:pt>
                <c:pt idx="143">
                  <c:v>2.698</c:v>
                </c:pt>
                <c:pt idx="144">
                  <c:v>2.7589999999999999</c:v>
                </c:pt>
                <c:pt idx="145">
                  <c:v>2.7549999999999999</c:v>
                </c:pt>
                <c:pt idx="146">
                  <c:v>2.9710000000000001</c:v>
                </c:pt>
                <c:pt idx="147">
                  <c:v>2.9950000000000001</c:v>
                </c:pt>
                <c:pt idx="148">
                  <c:v>2.9740000000000002</c:v>
                </c:pt>
                <c:pt idx="149">
                  <c:v>2.8849999999999998</c:v>
                </c:pt>
                <c:pt idx="150">
                  <c:v>2.9129999999999998</c:v>
                </c:pt>
                <c:pt idx="151">
                  <c:v>3.0169999999999999</c:v>
                </c:pt>
                <c:pt idx="152">
                  <c:v>3.02</c:v>
                </c:pt>
                <c:pt idx="153">
                  <c:v>2.96</c:v>
                </c:pt>
                <c:pt idx="154">
                  <c:v>2.94</c:v>
                </c:pt>
                <c:pt idx="155">
                  <c:v>2.952</c:v>
                </c:pt>
                <c:pt idx="156">
                  <c:v>3.2530000000000001</c:v>
                </c:pt>
                <c:pt idx="157">
                  <c:v>3.351</c:v>
                </c:pt>
                <c:pt idx="158">
                  <c:v>3.3</c:v>
                </c:pt>
                <c:pt idx="159">
                  <c:v>3.2850000000000001</c:v>
                </c:pt>
                <c:pt idx="160">
                  <c:v>3.2549999999999999</c:v>
                </c:pt>
                <c:pt idx="161">
                  <c:v>3.218</c:v>
                </c:pt>
                <c:pt idx="162">
                  <c:v>3.2471999999999999</c:v>
                </c:pt>
                <c:pt idx="163">
                  <c:v>3.2465000000000002</c:v>
                </c:pt>
                <c:pt idx="164">
                  <c:v>3.2450000000000001</c:v>
                </c:pt>
                <c:pt idx="165">
                  <c:v>3.3180000000000001</c:v>
                </c:pt>
                <c:pt idx="166">
                  <c:v>3.2530000000000001</c:v>
                </c:pt>
                <c:pt idx="167">
                  <c:v>3.2949999999999999</c:v>
                </c:pt>
                <c:pt idx="168">
                  <c:v>3.3130000000000002</c:v>
                </c:pt>
                <c:pt idx="169">
                  <c:v>3.3479999999999999</c:v>
                </c:pt>
                <c:pt idx="170">
                  <c:v>3.3039999999999998</c:v>
                </c:pt>
                <c:pt idx="171">
                  <c:v>3.2503000000000002</c:v>
                </c:pt>
                <c:pt idx="172">
                  <c:v>3.2502</c:v>
                </c:pt>
                <c:pt idx="173">
                  <c:v>3.2040000000000002</c:v>
                </c:pt>
                <c:pt idx="174">
                  <c:v>3.1960000000000002</c:v>
                </c:pt>
                <c:pt idx="175">
                  <c:v>3.1819999999999999</c:v>
                </c:pt>
                <c:pt idx="176">
                  <c:v>3.145</c:v>
                </c:pt>
                <c:pt idx="177">
                  <c:v>3.0510000000000002</c:v>
                </c:pt>
                <c:pt idx="178">
                  <c:v>3.04</c:v>
                </c:pt>
                <c:pt idx="179">
                  <c:v>3.0009999999999999</c:v>
                </c:pt>
                <c:pt idx="180">
                  <c:v>2.9550000000000001</c:v>
                </c:pt>
                <c:pt idx="181">
                  <c:v>2.9159999999999999</c:v>
                </c:pt>
                <c:pt idx="182">
                  <c:v>2.8919999999999999</c:v>
                </c:pt>
                <c:pt idx="183">
                  <c:v>2.8879999999999999</c:v>
                </c:pt>
                <c:pt idx="184">
                  <c:v>2.8889999999999998</c:v>
                </c:pt>
                <c:pt idx="185">
                  <c:v>2.8580000000000001</c:v>
                </c:pt>
                <c:pt idx="186">
                  <c:v>2.835</c:v>
                </c:pt>
                <c:pt idx="187">
                  <c:v>2.8330000000000002</c:v>
                </c:pt>
                <c:pt idx="188">
                  <c:v>2.8479999999999999</c:v>
                </c:pt>
                <c:pt idx="189">
                  <c:v>2.843</c:v>
                </c:pt>
                <c:pt idx="190">
                  <c:v>2.8410000000000002</c:v>
                </c:pt>
                <c:pt idx="191">
                  <c:v>2.823</c:v>
                </c:pt>
                <c:pt idx="192">
                  <c:v>2.8610000000000002</c:v>
                </c:pt>
                <c:pt idx="193">
                  <c:v>2.8759999999999999</c:v>
                </c:pt>
                <c:pt idx="194">
                  <c:v>2.9079999999999999</c:v>
                </c:pt>
                <c:pt idx="195">
                  <c:v>2.9060000000000001</c:v>
                </c:pt>
                <c:pt idx="196">
                  <c:v>2.847</c:v>
                </c:pt>
                <c:pt idx="197">
                  <c:v>2.8239999999999998</c:v>
                </c:pt>
                <c:pt idx="198">
                  <c:v>2.8149999999999999</c:v>
                </c:pt>
                <c:pt idx="199">
                  <c:v>2.8069999999999999</c:v>
                </c:pt>
                <c:pt idx="200">
                  <c:v>2.8159999999999998</c:v>
                </c:pt>
                <c:pt idx="201">
                  <c:v>2.839</c:v>
                </c:pt>
                <c:pt idx="202">
                  <c:v>2.859</c:v>
                </c:pt>
                <c:pt idx="203">
                  <c:v>2.8530000000000002</c:v>
                </c:pt>
                <c:pt idx="204">
                  <c:v>2.851</c:v>
                </c:pt>
                <c:pt idx="205">
                  <c:v>2.8530000000000002</c:v>
                </c:pt>
                <c:pt idx="206">
                  <c:v>2.847</c:v>
                </c:pt>
                <c:pt idx="207">
                  <c:v>2.8410000000000002</c:v>
                </c:pt>
                <c:pt idx="208">
                  <c:v>2.84</c:v>
                </c:pt>
                <c:pt idx="209">
                  <c:v>2.7970000000000002</c:v>
                </c:pt>
                <c:pt idx="210">
                  <c:v>2.7160000000000002</c:v>
                </c:pt>
                <c:pt idx="211">
                  <c:v>2.6909999999999998</c:v>
                </c:pt>
                <c:pt idx="212">
                  <c:v>2.677</c:v>
                </c:pt>
                <c:pt idx="213">
                  <c:v>2.6779999999999999</c:v>
                </c:pt>
                <c:pt idx="214">
                  <c:v>2.6579999999999999</c:v>
                </c:pt>
                <c:pt idx="215">
                  <c:v>2.5430000000000001</c:v>
                </c:pt>
                <c:pt idx="216">
                  <c:v>2.5325000000000002</c:v>
                </c:pt>
                <c:pt idx="217">
                  <c:v>2.54</c:v>
                </c:pt>
                <c:pt idx="218">
                  <c:v>2.5623</c:v>
                </c:pt>
                <c:pt idx="219">
                  <c:v>2.5665</c:v>
                </c:pt>
                <c:pt idx="220">
                  <c:v>2.544</c:v>
                </c:pt>
                <c:pt idx="221">
                  <c:v>2.536</c:v>
                </c:pt>
                <c:pt idx="222">
                  <c:v>2.5379999999999998</c:v>
                </c:pt>
                <c:pt idx="223">
                  <c:v>2.4980000000000002</c:v>
                </c:pt>
                <c:pt idx="224">
                  <c:v>2.4740000000000002</c:v>
                </c:pt>
                <c:pt idx="225">
                  <c:v>2.4609999999999999</c:v>
                </c:pt>
                <c:pt idx="226">
                  <c:v>2.4279999999999999</c:v>
                </c:pt>
              </c:numCache>
            </c:numRef>
          </c:val>
        </c:ser>
        <c:marker val="1"/>
        <c:axId val="75570176"/>
        <c:axId val="78656256"/>
      </c:lineChart>
      <c:catAx>
        <c:axId val="75570176"/>
        <c:scaling>
          <c:orientation val="minMax"/>
        </c:scaling>
        <c:axPos val="b"/>
        <c:numFmt formatCode="yyyy\-mm\-dd" sourceLinked="1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78656256"/>
        <c:crosses val="autoZero"/>
        <c:lblAlgn val="ctr"/>
        <c:lblOffset val="100"/>
        <c:noMultiLvlLbl val="1"/>
      </c:catAx>
      <c:valAx>
        <c:axId val="78656256"/>
        <c:scaling>
          <c:orientation val="minMax"/>
          <c:min val="1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00_ ;\-#,##0.0000\ 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75570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100">
          <a:solidFill>
            <a:sysClr val="windowText" lastClr="000000"/>
          </a:solidFill>
        </a:defRPr>
      </a:pPr>
      <a:endParaRPr lang="zh-CN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SHIBOR</a:t>
            </a:r>
            <a:r>
              <a:rPr lang="zh-CN"/>
              <a:t>隔夜利率（</a:t>
            </a:r>
            <a:r>
              <a:rPr lang="zh-CN" altLang="en-US"/>
              <a:t>连续两周</a:t>
            </a:r>
            <a:r>
              <a:rPr lang="zh-CN"/>
              <a:t>）</a:t>
            </a:r>
          </a:p>
        </c:rich>
      </c:tx>
      <c:layout/>
      <c:spPr>
        <a:noFill/>
        <a:ln>
          <a:noFill/>
        </a:ln>
        <a:effectLst/>
      </c:spPr>
    </c:title>
    <c:plotArea>
      <c:layout/>
      <c:lineChart>
        <c:grouping val="standard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SHIBOR!$A$221:$A$230</c:f>
              <c:numCache>
                <c:formatCode>yyyy\-mm\-dd</c:formatCode>
                <c:ptCount val="10"/>
                <c:pt idx="0">
                  <c:v>41920</c:v>
                </c:pt>
                <c:pt idx="1">
                  <c:v>41921</c:v>
                </c:pt>
                <c:pt idx="2">
                  <c:v>41922</c:v>
                </c:pt>
                <c:pt idx="3">
                  <c:v>41923</c:v>
                </c:pt>
                <c:pt idx="4">
                  <c:v>41925</c:v>
                </c:pt>
                <c:pt idx="5">
                  <c:v>41926</c:v>
                </c:pt>
                <c:pt idx="6">
                  <c:v>41927</c:v>
                </c:pt>
                <c:pt idx="7">
                  <c:v>41928</c:v>
                </c:pt>
                <c:pt idx="8">
                  <c:v>41929</c:v>
                </c:pt>
                <c:pt idx="9">
                  <c:v>41932</c:v>
                </c:pt>
              </c:numCache>
            </c:numRef>
          </c:cat>
          <c:val>
            <c:numRef>
              <c:f>SHIBOR!$B$221:$B$230</c:f>
              <c:numCache>
                <c:formatCode>#,##0.0000_ ;\-#,##0.0000\ </c:formatCode>
                <c:ptCount val="10"/>
                <c:pt idx="0">
                  <c:v>2.54</c:v>
                </c:pt>
                <c:pt idx="1">
                  <c:v>2.5623</c:v>
                </c:pt>
                <c:pt idx="2">
                  <c:v>2.5665</c:v>
                </c:pt>
                <c:pt idx="3">
                  <c:v>2.544</c:v>
                </c:pt>
                <c:pt idx="4">
                  <c:v>2.536</c:v>
                </c:pt>
                <c:pt idx="5">
                  <c:v>2.5379999999999998</c:v>
                </c:pt>
                <c:pt idx="6">
                  <c:v>2.4980000000000002</c:v>
                </c:pt>
                <c:pt idx="7">
                  <c:v>2.4740000000000002</c:v>
                </c:pt>
                <c:pt idx="8">
                  <c:v>2.4609999999999999</c:v>
                </c:pt>
                <c:pt idx="9">
                  <c:v>2.4279999999999999</c:v>
                </c:pt>
              </c:numCache>
            </c:numRef>
          </c:val>
        </c:ser>
        <c:marker val="1"/>
        <c:axId val="111290240"/>
        <c:axId val="125194240"/>
      </c:lineChart>
      <c:catAx>
        <c:axId val="111290240"/>
        <c:scaling>
          <c:orientation val="minMax"/>
        </c:scaling>
        <c:axPos val="b"/>
        <c:numFmt formatCode="yyyy\-mm\-dd" sourceLinked="1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125194240"/>
        <c:crosses val="autoZero"/>
        <c:lblAlgn val="ctr"/>
        <c:lblOffset val="100"/>
        <c:noMultiLvlLbl val="1"/>
      </c:catAx>
      <c:valAx>
        <c:axId val="125194240"/>
        <c:scaling>
          <c:orientation val="minMax"/>
          <c:min val="2.4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00_ ;\-#,##0.0000\ 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111290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100">
          <a:solidFill>
            <a:sysClr val="windowText" lastClr="000000"/>
          </a:solidFill>
        </a:defRPr>
      </a:pPr>
      <a:endParaRPr lang="zh-CN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CN" altLang="en-US"/>
              <a:t>波罗的海干散货指数走势图</a:t>
            </a:r>
          </a:p>
        </c:rich>
      </c:tx>
      <c:layout/>
      <c:spPr>
        <a:noFill/>
        <a:ln>
          <a:noFill/>
        </a:ln>
        <a:effectLst/>
      </c:spPr>
    </c:title>
    <c:plotArea>
      <c:layout/>
      <c:lineChart>
        <c:grouping val="standard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波罗的海干散货指数!$A$4:$A$229</c:f>
              <c:numCache>
                <c:formatCode>yyyy\-mm\-dd;@</c:formatCode>
                <c:ptCount val="226"/>
                <c:pt idx="0">
                  <c:v>41599</c:v>
                </c:pt>
                <c:pt idx="1">
                  <c:v>41600</c:v>
                </c:pt>
                <c:pt idx="2">
                  <c:v>41603</c:v>
                </c:pt>
                <c:pt idx="3">
                  <c:v>41604</c:v>
                </c:pt>
                <c:pt idx="4">
                  <c:v>41605</c:v>
                </c:pt>
                <c:pt idx="5">
                  <c:v>41606</c:v>
                </c:pt>
                <c:pt idx="6">
                  <c:v>41607</c:v>
                </c:pt>
                <c:pt idx="7">
                  <c:v>41610</c:v>
                </c:pt>
                <c:pt idx="8">
                  <c:v>41611</c:v>
                </c:pt>
                <c:pt idx="9">
                  <c:v>41612</c:v>
                </c:pt>
                <c:pt idx="10">
                  <c:v>41613</c:v>
                </c:pt>
                <c:pt idx="11">
                  <c:v>41614</c:v>
                </c:pt>
                <c:pt idx="12">
                  <c:v>41617</c:v>
                </c:pt>
                <c:pt idx="13">
                  <c:v>41618</c:v>
                </c:pt>
                <c:pt idx="14">
                  <c:v>41619</c:v>
                </c:pt>
                <c:pt idx="15">
                  <c:v>41620</c:v>
                </c:pt>
                <c:pt idx="16">
                  <c:v>41621</c:v>
                </c:pt>
                <c:pt idx="17">
                  <c:v>41624</c:v>
                </c:pt>
                <c:pt idx="18">
                  <c:v>41625</c:v>
                </c:pt>
                <c:pt idx="19">
                  <c:v>41626</c:v>
                </c:pt>
                <c:pt idx="20">
                  <c:v>41627</c:v>
                </c:pt>
                <c:pt idx="21">
                  <c:v>41628</c:v>
                </c:pt>
                <c:pt idx="22">
                  <c:v>41631</c:v>
                </c:pt>
                <c:pt idx="23">
                  <c:v>41632</c:v>
                </c:pt>
                <c:pt idx="24">
                  <c:v>41641</c:v>
                </c:pt>
                <c:pt idx="25">
                  <c:v>41642</c:v>
                </c:pt>
                <c:pt idx="26">
                  <c:v>41645</c:v>
                </c:pt>
                <c:pt idx="27">
                  <c:v>41646</c:v>
                </c:pt>
                <c:pt idx="28">
                  <c:v>41647</c:v>
                </c:pt>
                <c:pt idx="29">
                  <c:v>41648</c:v>
                </c:pt>
                <c:pt idx="30">
                  <c:v>41649</c:v>
                </c:pt>
                <c:pt idx="31">
                  <c:v>41652</c:v>
                </c:pt>
                <c:pt idx="32">
                  <c:v>41653</c:v>
                </c:pt>
                <c:pt idx="33">
                  <c:v>41654</c:v>
                </c:pt>
                <c:pt idx="34">
                  <c:v>41655</c:v>
                </c:pt>
                <c:pt idx="35">
                  <c:v>41656</c:v>
                </c:pt>
                <c:pt idx="36">
                  <c:v>41659</c:v>
                </c:pt>
                <c:pt idx="37">
                  <c:v>41660</c:v>
                </c:pt>
                <c:pt idx="38">
                  <c:v>41661</c:v>
                </c:pt>
                <c:pt idx="39">
                  <c:v>41662</c:v>
                </c:pt>
                <c:pt idx="40">
                  <c:v>41663</c:v>
                </c:pt>
                <c:pt idx="41">
                  <c:v>41666</c:v>
                </c:pt>
                <c:pt idx="42">
                  <c:v>41667</c:v>
                </c:pt>
                <c:pt idx="43">
                  <c:v>41668</c:v>
                </c:pt>
                <c:pt idx="44">
                  <c:v>41669</c:v>
                </c:pt>
                <c:pt idx="45">
                  <c:v>41670</c:v>
                </c:pt>
                <c:pt idx="46">
                  <c:v>41673</c:v>
                </c:pt>
                <c:pt idx="47">
                  <c:v>41674</c:v>
                </c:pt>
                <c:pt idx="48">
                  <c:v>41675</c:v>
                </c:pt>
                <c:pt idx="49">
                  <c:v>41676</c:v>
                </c:pt>
                <c:pt idx="50">
                  <c:v>41677</c:v>
                </c:pt>
                <c:pt idx="51">
                  <c:v>41680</c:v>
                </c:pt>
                <c:pt idx="52">
                  <c:v>41681</c:v>
                </c:pt>
                <c:pt idx="53">
                  <c:v>41682</c:v>
                </c:pt>
                <c:pt idx="54">
                  <c:v>41683</c:v>
                </c:pt>
                <c:pt idx="55">
                  <c:v>41684</c:v>
                </c:pt>
                <c:pt idx="56">
                  <c:v>41687</c:v>
                </c:pt>
                <c:pt idx="57">
                  <c:v>41688</c:v>
                </c:pt>
                <c:pt idx="58">
                  <c:v>41689</c:v>
                </c:pt>
                <c:pt idx="59">
                  <c:v>41690</c:v>
                </c:pt>
                <c:pt idx="60">
                  <c:v>41691</c:v>
                </c:pt>
                <c:pt idx="61">
                  <c:v>41694</c:v>
                </c:pt>
                <c:pt idx="62">
                  <c:v>41695</c:v>
                </c:pt>
                <c:pt idx="63">
                  <c:v>41696</c:v>
                </c:pt>
                <c:pt idx="64">
                  <c:v>41697</c:v>
                </c:pt>
                <c:pt idx="65">
                  <c:v>41698</c:v>
                </c:pt>
                <c:pt idx="66">
                  <c:v>41701</c:v>
                </c:pt>
                <c:pt idx="67">
                  <c:v>41702</c:v>
                </c:pt>
                <c:pt idx="68">
                  <c:v>41703</c:v>
                </c:pt>
                <c:pt idx="69">
                  <c:v>41704</c:v>
                </c:pt>
                <c:pt idx="70">
                  <c:v>41705</c:v>
                </c:pt>
                <c:pt idx="71">
                  <c:v>41708</c:v>
                </c:pt>
                <c:pt idx="72">
                  <c:v>41709</c:v>
                </c:pt>
                <c:pt idx="73">
                  <c:v>41710</c:v>
                </c:pt>
                <c:pt idx="74">
                  <c:v>41711</c:v>
                </c:pt>
                <c:pt idx="75">
                  <c:v>41712</c:v>
                </c:pt>
                <c:pt idx="76">
                  <c:v>41715</c:v>
                </c:pt>
                <c:pt idx="77">
                  <c:v>41716</c:v>
                </c:pt>
                <c:pt idx="78">
                  <c:v>41717</c:v>
                </c:pt>
                <c:pt idx="79">
                  <c:v>41718</c:v>
                </c:pt>
                <c:pt idx="80">
                  <c:v>41719</c:v>
                </c:pt>
                <c:pt idx="81">
                  <c:v>41722</c:v>
                </c:pt>
                <c:pt idx="82">
                  <c:v>41723</c:v>
                </c:pt>
                <c:pt idx="83">
                  <c:v>41724</c:v>
                </c:pt>
                <c:pt idx="84">
                  <c:v>41725</c:v>
                </c:pt>
                <c:pt idx="85">
                  <c:v>41726</c:v>
                </c:pt>
                <c:pt idx="86">
                  <c:v>41729</c:v>
                </c:pt>
                <c:pt idx="87">
                  <c:v>41730</c:v>
                </c:pt>
                <c:pt idx="88">
                  <c:v>41731</c:v>
                </c:pt>
                <c:pt idx="89">
                  <c:v>41732</c:v>
                </c:pt>
                <c:pt idx="90">
                  <c:v>41733</c:v>
                </c:pt>
                <c:pt idx="91">
                  <c:v>41736</c:v>
                </c:pt>
                <c:pt idx="92">
                  <c:v>41737</c:v>
                </c:pt>
                <c:pt idx="93">
                  <c:v>41738</c:v>
                </c:pt>
                <c:pt idx="94">
                  <c:v>41739</c:v>
                </c:pt>
                <c:pt idx="95">
                  <c:v>41740</c:v>
                </c:pt>
                <c:pt idx="96">
                  <c:v>41743</c:v>
                </c:pt>
                <c:pt idx="97">
                  <c:v>41744</c:v>
                </c:pt>
                <c:pt idx="98">
                  <c:v>41745</c:v>
                </c:pt>
                <c:pt idx="99">
                  <c:v>41746</c:v>
                </c:pt>
                <c:pt idx="100">
                  <c:v>41751</c:v>
                </c:pt>
                <c:pt idx="101">
                  <c:v>41752</c:v>
                </c:pt>
                <c:pt idx="102">
                  <c:v>41753</c:v>
                </c:pt>
                <c:pt idx="103">
                  <c:v>41754</c:v>
                </c:pt>
                <c:pt idx="104">
                  <c:v>41757</c:v>
                </c:pt>
                <c:pt idx="105">
                  <c:v>41758</c:v>
                </c:pt>
                <c:pt idx="106">
                  <c:v>41759</c:v>
                </c:pt>
                <c:pt idx="107">
                  <c:v>41760</c:v>
                </c:pt>
                <c:pt idx="108">
                  <c:v>41761</c:v>
                </c:pt>
                <c:pt idx="109">
                  <c:v>41765</c:v>
                </c:pt>
                <c:pt idx="110">
                  <c:v>41766</c:v>
                </c:pt>
                <c:pt idx="111">
                  <c:v>41767</c:v>
                </c:pt>
                <c:pt idx="112">
                  <c:v>41768</c:v>
                </c:pt>
                <c:pt idx="113">
                  <c:v>41771</c:v>
                </c:pt>
                <c:pt idx="114">
                  <c:v>41772</c:v>
                </c:pt>
                <c:pt idx="115">
                  <c:v>41773</c:v>
                </c:pt>
                <c:pt idx="116">
                  <c:v>41774</c:v>
                </c:pt>
                <c:pt idx="117">
                  <c:v>41775</c:v>
                </c:pt>
                <c:pt idx="118">
                  <c:v>41778</c:v>
                </c:pt>
                <c:pt idx="119">
                  <c:v>41779</c:v>
                </c:pt>
                <c:pt idx="120">
                  <c:v>41780</c:v>
                </c:pt>
                <c:pt idx="121">
                  <c:v>41781</c:v>
                </c:pt>
                <c:pt idx="122">
                  <c:v>41782</c:v>
                </c:pt>
                <c:pt idx="123">
                  <c:v>41786</c:v>
                </c:pt>
                <c:pt idx="124">
                  <c:v>41787</c:v>
                </c:pt>
                <c:pt idx="125">
                  <c:v>41788</c:v>
                </c:pt>
                <c:pt idx="126">
                  <c:v>41789</c:v>
                </c:pt>
                <c:pt idx="127">
                  <c:v>41792</c:v>
                </c:pt>
                <c:pt idx="128">
                  <c:v>41793</c:v>
                </c:pt>
                <c:pt idx="129">
                  <c:v>41794</c:v>
                </c:pt>
                <c:pt idx="130">
                  <c:v>41795</c:v>
                </c:pt>
                <c:pt idx="131">
                  <c:v>41796</c:v>
                </c:pt>
                <c:pt idx="132">
                  <c:v>41799</c:v>
                </c:pt>
                <c:pt idx="133">
                  <c:v>41800</c:v>
                </c:pt>
                <c:pt idx="134">
                  <c:v>41801</c:v>
                </c:pt>
                <c:pt idx="135">
                  <c:v>41802</c:v>
                </c:pt>
                <c:pt idx="136">
                  <c:v>41803</c:v>
                </c:pt>
                <c:pt idx="137">
                  <c:v>41806</c:v>
                </c:pt>
                <c:pt idx="138">
                  <c:v>41807</c:v>
                </c:pt>
                <c:pt idx="139">
                  <c:v>41808</c:v>
                </c:pt>
                <c:pt idx="140">
                  <c:v>41809</c:v>
                </c:pt>
                <c:pt idx="141">
                  <c:v>41810</c:v>
                </c:pt>
                <c:pt idx="142">
                  <c:v>41813</c:v>
                </c:pt>
                <c:pt idx="143">
                  <c:v>41814</c:v>
                </c:pt>
                <c:pt idx="144">
                  <c:v>41815</c:v>
                </c:pt>
                <c:pt idx="145">
                  <c:v>41816</c:v>
                </c:pt>
                <c:pt idx="146">
                  <c:v>41817</c:v>
                </c:pt>
                <c:pt idx="147">
                  <c:v>41820</c:v>
                </c:pt>
                <c:pt idx="148">
                  <c:v>41821</c:v>
                </c:pt>
                <c:pt idx="149">
                  <c:v>41822</c:v>
                </c:pt>
                <c:pt idx="150">
                  <c:v>41823</c:v>
                </c:pt>
                <c:pt idx="151">
                  <c:v>41824</c:v>
                </c:pt>
                <c:pt idx="152">
                  <c:v>41827</c:v>
                </c:pt>
                <c:pt idx="153">
                  <c:v>41828</c:v>
                </c:pt>
                <c:pt idx="154">
                  <c:v>41829</c:v>
                </c:pt>
                <c:pt idx="155">
                  <c:v>41830</c:v>
                </c:pt>
                <c:pt idx="156">
                  <c:v>41831</c:v>
                </c:pt>
                <c:pt idx="157">
                  <c:v>41834</c:v>
                </c:pt>
                <c:pt idx="158">
                  <c:v>41835</c:v>
                </c:pt>
                <c:pt idx="159">
                  <c:v>41836</c:v>
                </c:pt>
                <c:pt idx="160">
                  <c:v>41837</c:v>
                </c:pt>
                <c:pt idx="161">
                  <c:v>41838</c:v>
                </c:pt>
                <c:pt idx="162">
                  <c:v>41841</c:v>
                </c:pt>
                <c:pt idx="163">
                  <c:v>41842</c:v>
                </c:pt>
                <c:pt idx="164">
                  <c:v>41843</c:v>
                </c:pt>
                <c:pt idx="165">
                  <c:v>41844</c:v>
                </c:pt>
                <c:pt idx="166">
                  <c:v>41845</c:v>
                </c:pt>
                <c:pt idx="167">
                  <c:v>41848</c:v>
                </c:pt>
                <c:pt idx="168">
                  <c:v>41849</c:v>
                </c:pt>
                <c:pt idx="169">
                  <c:v>41850</c:v>
                </c:pt>
                <c:pt idx="170">
                  <c:v>41851</c:v>
                </c:pt>
                <c:pt idx="171">
                  <c:v>41852</c:v>
                </c:pt>
                <c:pt idx="172">
                  <c:v>41855</c:v>
                </c:pt>
                <c:pt idx="173">
                  <c:v>41856</c:v>
                </c:pt>
                <c:pt idx="174">
                  <c:v>41857</c:v>
                </c:pt>
                <c:pt idx="175">
                  <c:v>41858</c:v>
                </c:pt>
                <c:pt idx="176">
                  <c:v>41859</c:v>
                </c:pt>
                <c:pt idx="177">
                  <c:v>41862</c:v>
                </c:pt>
                <c:pt idx="178">
                  <c:v>41863</c:v>
                </c:pt>
                <c:pt idx="179">
                  <c:v>41864</c:v>
                </c:pt>
                <c:pt idx="180">
                  <c:v>41865</c:v>
                </c:pt>
                <c:pt idx="181">
                  <c:v>41866</c:v>
                </c:pt>
                <c:pt idx="182">
                  <c:v>41869</c:v>
                </c:pt>
                <c:pt idx="183">
                  <c:v>41870</c:v>
                </c:pt>
                <c:pt idx="184">
                  <c:v>41871</c:v>
                </c:pt>
                <c:pt idx="185">
                  <c:v>41872</c:v>
                </c:pt>
                <c:pt idx="186">
                  <c:v>41873</c:v>
                </c:pt>
                <c:pt idx="187">
                  <c:v>41877</c:v>
                </c:pt>
                <c:pt idx="188">
                  <c:v>41878</c:v>
                </c:pt>
                <c:pt idx="189">
                  <c:v>41879</c:v>
                </c:pt>
                <c:pt idx="190">
                  <c:v>41880</c:v>
                </c:pt>
                <c:pt idx="191">
                  <c:v>41883</c:v>
                </c:pt>
                <c:pt idx="192">
                  <c:v>41884</c:v>
                </c:pt>
                <c:pt idx="193">
                  <c:v>41885</c:v>
                </c:pt>
                <c:pt idx="194">
                  <c:v>41886</c:v>
                </c:pt>
                <c:pt idx="195">
                  <c:v>41887</c:v>
                </c:pt>
                <c:pt idx="196">
                  <c:v>41890</c:v>
                </c:pt>
                <c:pt idx="197">
                  <c:v>41891</c:v>
                </c:pt>
                <c:pt idx="198">
                  <c:v>41892</c:v>
                </c:pt>
                <c:pt idx="199">
                  <c:v>41893</c:v>
                </c:pt>
                <c:pt idx="200">
                  <c:v>41894</c:v>
                </c:pt>
                <c:pt idx="201">
                  <c:v>41897</c:v>
                </c:pt>
                <c:pt idx="202">
                  <c:v>41898</c:v>
                </c:pt>
                <c:pt idx="203">
                  <c:v>41899</c:v>
                </c:pt>
                <c:pt idx="204">
                  <c:v>41900</c:v>
                </c:pt>
                <c:pt idx="205">
                  <c:v>41901</c:v>
                </c:pt>
                <c:pt idx="206">
                  <c:v>41904</c:v>
                </c:pt>
                <c:pt idx="207">
                  <c:v>41905</c:v>
                </c:pt>
                <c:pt idx="208">
                  <c:v>41906</c:v>
                </c:pt>
                <c:pt idx="209">
                  <c:v>41907</c:v>
                </c:pt>
                <c:pt idx="210">
                  <c:v>41908</c:v>
                </c:pt>
                <c:pt idx="211">
                  <c:v>41911</c:v>
                </c:pt>
                <c:pt idx="212">
                  <c:v>41912</c:v>
                </c:pt>
                <c:pt idx="213">
                  <c:v>41913</c:v>
                </c:pt>
                <c:pt idx="214">
                  <c:v>41914</c:v>
                </c:pt>
                <c:pt idx="215">
                  <c:v>41915</c:v>
                </c:pt>
                <c:pt idx="216">
                  <c:v>41918</c:v>
                </c:pt>
                <c:pt idx="217">
                  <c:v>41919</c:v>
                </c:pt>
                <c:pt idx="218">
                  <c:v>41920</c:v>
                </c:pt>
                <c:pt idx="219">
                  <c:v>41921</c:v>
                </c:pt>
                <c:pt idx="220">
                  <c:v>41922</c:v>
                </c:pt>
                <c:pt idx="221">
                  <c:v>41925</c:v>
                </c:pt>
                <c:pt idx="222">
                  <c:v>41926</c:v>
                </c:pt>
                <c:pt idx="223">
                  <c:v>41927</c:v>
                </c:pt>
                <c:pt idx="224">
                  <c:v>41928</c:v>
                </c:pt>
                <c:pt idx="225">
                  <c:v>41929</c:v>
                </c:pt>
              </c:numCache>
            </c:numRef>
          </c:cat>
          <c:val>
            <c:numRef>
              <c:f>波罗的海干散货指数!$B$4:$B$229</c:f>
              <c:numCache>
                <c:formatCode>###,###,###,###,##0.00</c:formatCode>
                <c:ptCount val="226"/>
                <c:pt idx="0">
                  <c:v>1499</c:v>
                </c:pt>
                <c:pt idx="1">
                  <c:v>1483</c:v>
                </c:pt>
                <c:pt idx="2">
                  <c:v>1492</c:v>
                </c:pt>
                <c:pt idx="3">
                  <c:v>1512</c:v>
                </c:pt>
                <c:pt idx="4">
                  <c:v>1573</c:v>
                </c:pt>
                <c:pt idx="5">
                  <c:v>1719</c:v>
                </c:pt>
                <c:pt idx="6">
                  <c:v>1821</c:v>
                </c:pt>
                <c:pt idx="7">
                  <c:v>1865</c:v>
                </c:pt>
                <c:pt idx="8">
                  <c:v>1922</c:v>
                </c:pt>
                <c:pt idx="9">
                  <c:v>1994</c:v>
                </c:pt>
                <c:pt idx="10">
                  <c:v>2145</c:v>
                </c:pt>
                <c:pt idx="11">
                  <c:v>2176</c:v>
                </c:pt>
                <c:pt idx="12">
                  <c:v>2183</c:v>
                </c:pt>
                <c:pt idx="13">
                  <c:v>2237</c:v>
                </c:pt>
                <c:pt idx="14">
                  <c:v>2299</c:v>
                </c:pt>
                <c:pt idx="15">
                  <c:v>2337</c:v>
                </c:pt>
                <c:pt idx="16">
                  <c:v>2330</c:v>
                </c:pt>
                <c:pt idx="17">
                  <c:v>2292</c:v>
                </c:pt>
                <c:pt idx="18">
                  <c:v>2225</c:v>
                </c:pt>
                <c:pt idx="19">
                  <c:v>2156</c:v>
                </c:pt>
                <c:pt idx="20">
                  <c:v>2134</c:v>
                </c:pt>
                <c:pt idx="21">
                  <c:v>2208</c:v>
                </c:pt>
                <c:pt idx="22">
                  <c:v>2247</c:v>
                </c:pt>
                <c:pt idx="23">
                  <c:v>2277</c:v>
                </c:pt>
                <c:pt idx="24">
                  <c:v>2113</c:v>
                </c:pt>
                <c:pt idx="25">
                  <c:v>2036</c:v>
                </c:pt>
                <c:pt idx="26">
                  <c:v>1951</c:v>
                </c:pt>
                <c:pt idx="27">
                  <c:v>1876</c:v>
                </c:pt>
                <c:pt idx="28">
                  <c:v>1826</c:v>
                </c:pt>
                <c:pt idx="29">
                  <c:v>1706</c:v>
                </c:pt>
                <c:pt idx="30">
                  <c:v>1512</c:v>
                </c:pt>
                <c:pt idx="31">
                  <c:v>1395</c:v>
                </c:pt>
                <c:pt idx="32">
                  <c:v>1370</c:v>
                </c:pt>
                <c:pt idx="33">
                  <c:v>1374</c:v>
                </c:pt>
                <c:pt idx="34">
                  <c:v>1398</c:v>
                </c:pt>
                <c:pt idx="35">
                  <c:v>1421</c:v>
                </c:pt>
                <c:pt idx="36">
                  <c:v>1428</c:v>
                </c:pt>
                <c:pt idx="37">
                  <c:v>1369</c:v>
                </c:pt>
                <c:pt idx="38">
                  <c:v>1322</c:v>
                </c:pt>
                <c:pt idx="39">
                  <c:v>1271</c:v>
                </c:pt>
                <c:pt idx="40">
                  <c:v>1246</c:v>
                </c:pt>
                <c:pt idx="41">
                  <c:v>1217</c:v>
                </c:pt>
                <c:pt idx="42">
                  <c:v>1177</c:v>
                </c:pt>
                <c:pt idx="43">
                  <c:v>1148</c:v>
                </c:pt>
                <c:pt idx="44">
                  <c:v>1127</c:v>
                </c:pt>
                <c:pt idx="45">
                  <c:v>1110</c:v>
                </c:pt>
                <c:pt idx="46">
                  <c:v>1093</c:v>
                </c:pt>
                <c:pt idx="47">
                  <c:v>1084</c:v>
                </c:pt>
                <c:pt idx="48">
                  <c:v>1086</c:v>
                </c:pt>
                <c:pt idx="49">
                  <c:v>1092</c:v>
                </c:pt>
                <c:pt idx="50">
                  <c:v>1091</c:v>
                </c:pt>
                <c:pt idx="51">
                  <c:v>1096</c:v>
                </c:pt>
                <c:pt idx="52">
                  <c:v>1091</c:v>
                </c:pt>
                <c:pt idx="53">
                  <c:v>1085</c:v>
                </c:pt>
                <c:pt idx="54">
                  <c:v>1097</c:v>
                </c:pt>
                <c:pt idx="55">
                  <c:v>1106</c:v>
                </c:pt>
                <c:pt idx="56">
                  <c:v>1130</c:v>
                </c:pt>
                <c:pt idx="57">
                  <c:v>1146</c:v>
                </c:pt>
                <c:pt idx="58">
                  <c:v>1160</c:v>
                </c:pt>
                <c:pt idx="59">
                  <c:v>1164</c:v>
                </c:pt>
                <c:pt idx="60">
                  <c:v>1175</c:v>
                </c:pt>
                <c:pt idx="61">
                  <c:v>1174</c:v>
                </c:pt>
                <c:pt idx="62">
                  <c:v>1197</c:v>
                </c:pt>
                <c:pt idx="63">
                  <c:v>1222</c:v>
                </c:pt>
                <c:pt idx="64">
                  <c:v>1250</c:v>
                </c:pt>
                <c:pt idx="65">
                  <c:v>1258</c:v>
                </c:pt>
                <c:pt idx="66">
                  <c:v>1276</c:v>
                </c:pt>
                <c:pt idx="67">
                  <c:v>1325</c:v>
                </c:pt>
                <c:pt idx="68">
                  <c:v>1391</c:v>
                </c:pt>
                <c:pt idx="69">
                  <c:v>1480</c:v>
                </c:pt>
                <c:pt idx="70">
                  <c:v>1543</c:v>
                </c:pt>
                <c:pt idx="71">
                  <c:v>1562</c:v>
                </c:pt>
                <c:pt idx="72">
                  <c:v>1580</c:v>
                </c:pt>
                <c:pt idx="73">
                  <c:v>1453</c:v>
                </c:pt>
                <c:pt idx="74">
                  <c:v>1468</c:v>
                </c:pt>
                <c:pt idx="75">
                  <c:v>1477</c:v>
                </c:pt>
                <c:pt idx="76">
                  <c:v>1481</c:v>
                </c:pt>
                <c:pt idx="77">
                  <c:v>1518</c:v>
                </c:pt>
                <c:pt idx="78">
                  <c:v>1570</c:v>
                </c:pt>
                <c:pt idx="79">
                  <c:v>1621</c:v>
                </c:pt>
                <c:pt idx="80">
                  <c:v>1599</c:v>
                </c:pt>
                <c:pt idx="81">
                  <c:v>1602</c:v>
                </c:pt>
                <c:pt idx="82">
                  <c:v>1578</c:v>
                </c:pt>
                <c:pt idx="83">
                  <c:v>1496</c:v>
                </c:pt>
                <c:pt idx="84">
                  <c:v>1412</c:v>
                </c:pt>
                <c:pt idx="85">
                  <c:v>1373</c:v>
                </c:pt>
                <c:pt idx="86">
                  <c:v>1362</c:v>
                </c:pt>
                <c:pt idx="87">
                  <c:v>1316</c:v>
                </c:pt>
                <c:pt idx="88">
                  <c:v>1273</c:v>
                </c:pt>
                <c:pt idx="89">
                  <c:v>1235</c:v>
                </c:pt>
                <c:pt idx="90">
                  <c:v>1205</c:v>
                </c:pt>
                <c:pt idx="91">
                  <c:v>1186</c:v>
                </c:pt>
                <c:pt idx="92">
                  <c:v>1098</c:v>
                </c:pt>
                <c:pt idx="93">
                  <c:v>1061</c:v>
                </c:pt>
                <c:pt idx="94">
                  <c:v>1029</c:v>
                </c:pt>
                <c:pt idx="95">
                  <c:v>1002</c:v>
                </c:pt>
                <c:pt idx="96">
                  <c:v>989</c:v>
                </c:pt>
                <c:pt idx="97">
                  <c:v>970</c:v>
                </c:pt>
                <c:pt idx="98">
                  <c:v>936</c:v>
                </c:pt>
                <c:pt idx="99">
                  <c:v>930</c:v>
                </c:pt>
                <c:pt idx="100">
                  <c:v>939</c:v>
                </c:pt>
                <c:pt idx="101">
                  <c:v>956</c:v>
                </c:pt>
                <c:pt idx="102">
                  <c:v>962</c:v>
                </c:pt>
                <c:pt idx="103">
                  <c:v>967</c:v>
                </c:pt>
                <c:pt idx="104">
                  <c:v>961</c:v>
                </c:pt>
                <c:pt idx="105">
                  <c:v>949</c:v>
                </c:pt>
                <c:pt idx="106">
                  <c:v>943</c:v>
                </c:pt>
                <c:pt idx="107">
                  <c:v>993</c:v>
                </c:pt>
                <c:pt idx="108">
                  <c:v>1017</c:v>
                </c:pt>
                <c:pt idx="109">
                  <c:v>1022</c:v>
                </c:pt>
                <c:pt idx="110">
                  <c:v>1022</c:v>
                </c:pt>
                <c:pt idx="111">
                  <c:v>1008</c:v>
                </c:pt>
                <c:pt idx="112">
                  <c:v>997</c:v>
                </c:pt>
                <c:pt idx="113">
                  <c:v>987</c:v>
                </c:pt>
                <c:pt idx="114">
                  <c:v>982</c:v>
                </c:pt>
                <c:pt idx="115">
                  <c:v>1002</c:v>
                </c:pt>
                <c:pt idx="116">
                  <c:v>1021</c:v>
                </c:pt>
                <c:pt idx="117">
                  <c:v>1027</c:v>
                </c:pt>
                <c:pt idx="118">
                  <c:v>1022</c:v>
                </c:pt>
                <c:pt idx="119">
                  <c:v>1010</c:v>
                </c:pt>
                <c:pt idx="120">
                  <c:v>988</c:v>
                </c:pt>
                <c:pt idx="121">
                  <c:v>966</c:v>
                </c:pt>
                <c:pt idx="122">
                  <c:v>964</c:v>
                </c:pt>
                <c:pt idx="123">
                  <c:v>973</c:v>
                </c:pt>
                <c:pt idx="124">
                  <c:v>954</c:v>
                </c:pt>
                <c:pt idx="125">
                  <c:v>940</c:v>
                </c:pt>
                <c:pt idx="126">
                  <c:v>934</c:v>
                </c:pt>
                <c:pt idx="127">
                  <c:v>934</c:v>
                </c:pt>
                <c:pt idx="128">
                  <c:v>948</c:v>
                </c:pt>
                <c:pt idx="129">
                  <c:v>959</c:v>
                </c:pt>
                <c:pt idx="130">
                  <c:v>977</c:v>
                </c:pt>
                <c:pt idx="131">
                  <c:v>989</c:v>
                </c:pt>
                <c:pt idx="132">
                  <c:v>999</c:v>
                </c:pt>
                <c:pt idx="133">
                  <c:v>1004</c:v>
                </c:pt>
                <c:pt idx="134">
                  <c:v>973</c:v>
                </c:pt>
                <c:pt idx="135">
                  <c:v>939</c:v>
                </c:pt>
                <c:pt idx="136">
                  <c:v>906</c:v>
                </c:pt>
                <c:pt idx="137">
                  <c:v>880</c:v>
                </c:pt>
                <c:pt idx="138">
                  <c:v>858</c:v>
                </c:pt>
                <c:pt idx="139">
                  <c:v>867</c:v>
                </c:pt>
                <c:pt idx="140">
                  <c:v>902</c:v>
                </c:pt>
                <c:pt idx="141">
                  <c:v>904</c:v>
                </c:pt>
                <c:pt idx="142">
                  <c:v>886</c:v>
                </c:pt>
                <c:pt idx="143">
                  <c:v>867</c:v>
                </c:pt>
                <c:pt idx="144">
                  <c:v>846</c:v>
                </c:pt>
                <c:pt idx="145">
                  <c:v>824</c:v>
                </c:pt>
                <c:pt idx="146">
                  <c:v>831</c:v>
                </c:pt>
                <c:pt idx="147">
                  <c:v>850</c:v>
                </c:pt>
                <c:pt idx="148">
                  <c:v>894</c:v>
                </c:pt>
                <c:pt idx="149">
                  <c:v>890</c:v>
                </c:pt>
                <c:pt idx="150">
                  <c:v>890</c:v>
                </c:pt>
                <c:pt idx="151">
                  <c:v>893</c:v>
                </c:pt>
                <c:pt idx="152">
                  <c:v>888</c:v>
                </c:pt>
                <c:pt idx="153">
                  <c:v>881</c:v>
                </c:pt>
                <c:pt idx="154">
                  <c:v>863</c:v>
                </c:pt>
                <c:pt idx="155">
                  <c:v>836</c:v>
                </c:pt>
                <c:pt idx="156">
                  <c:v>814</c:v>
                </c:pt>
                <c:pt idx="157">
                  <c:v>798</c:v>
                </c:pt>
                <c:pt idx="158">
                  <c:v>782</c:v>
                </c:pt>
                <c:pt idx="159">
                  <c:v>755</c:v>
                </c:pt>
                <c:pt idx="160">
                  <c:v>738</c:v>
                </c:pt>
                <c:pt idx="161">
                  <c:v>732</c:v>
                </c:pt>
                <c:pt idx="162">
                  <c:v>724</c:v>
                </c:pt>
                <c:pt idx="163">
                  <c:v>723</c:v>
                </c:pt>
                <c:pt idx="164">
                  <c:v>727</c:v>
                </c:pt>
                <c:pt idx="165">
                  <c:v>732</c:v>
                </c:pt>
                <c:pt idx="166">
                  <c:v>739</c:v>
                </c:pt>
                <c:pt idx="167">
                  <c:v>743</c:v>
                </c:pt>
                <c:pt idx="168">
                  <c:v>747</c:v>
                </c:pt>
                <c:pt idx="169">
                  <c:v>754</c:v>
                </c:pt>
                <c:pt idx="170">
                  <c:v>755</c:v>
                </c:pt>
                <c:pt idx="171">
                  <c:v>751</c:v>
                </c:pt>
                <c:pt idx="172">
                  <c:v>753</c:v>
                </c:pt>
                <c:pt idx="173">
                  <c:v>755</c:v>
                </c:pt>
                <c:pt idx="174">
                  <c:v>759</c:v>
                </c:pt>
                <c:pt idx="175">
                  <c:v>765</c:v>
                </c:pt>
                <c:pt idx="176">
                  <c:v>777</c:v>
                </c:pt>
                <c:pt idx="177">
                  <c:v>792</c:v>
                </c:pt>
                <c:pt idx="178">
                  <c:v>836</c:v>
                </c:pt>
                <c:pt idx="179">
                  <c:v>871</c:v>
                </c:pt>
                <c:pt idx="180">
                  <c:v>942</c:v>
                </c:pt>
                <c:pt idx="181">
                  <c:v>1015</c:v>
                </c:pt>
                <c:pt idx="182">
                  <c:v>1042</c:v>
                </c:pt>
                <c:pt idx="183">
                  <c:v>1040</c:v>
                </c:pt>
                <c:pt idx="184">
                  <c:v>1061</c:v>
                </c:pt>
                <c:pt idx="185">
                  <c:v>1096</c:v>
                </c:pt>
                <c:pt idx="186">
                  <c:v>1088</c:v>
                </c:pt>
                <c:pt idx="187">
                  <c:v>1070</c:v>
                </c:pt>
                <c:pt idx="188">
                  <c:v>1063</c:v>
                </c:pt>
                <c:pt idx="189">
                  <c:v>1119</c:v>
                </c:pt>
                <c:pt idx="190">
                  <c:v>1147</c:v>
                </c:pt>
                <c:pt idx="191">
                  <c:v>1151</c:v>
                </c:pt>
                <c:pt idx="192">
                  <c:v>1149</c:v>
                </c:pt>
                <c:pt idx="193">
                  <c:v>1142</c:v>
                </c:pt>
                <c:pt idx="194">
                  <c:v>1147</c:v>
                </c:pt>
                <c:pt idx="195">
                  <c:v>1155</c:v>
                </c:pt>
                <c:pt idx="196">
                  <c:v>1166</c:v>
                </c:pt>
                <c:pt idx="197">
                  <c:v>1197</c:v>
                </c:pt>
                <c:pt idx="198">
                  <c:v>1197</c:v>
                </c:pt>
                <c:pt idx="199">
                  <c:v>1186</c:v>
                </c:pt>
                <c:pt idx="200">
                  <c:v>1181</c:v>
                </c:pt>
                <c:pt idx="201">
                  <c:v>1173</c:v>
                </c:pt>
                <c:pt idx="202">
                  <c:v>1150</c:v>
                </c:pt>
                <c:pt idx="203">
                  <c:v>1124</c:v>
                </c:pt>
                <c:pt idx="204">
                  <c:v>1089</c:v>
                </c:pt>
                <c:pt idx="205">
                  <c:v>1075</c:v>
                </c:pt>
                <c:pt idx="206">
                  <c:v>1077</c:v>
                </c:pt>
                <c:pt idx="207">
                  <c:v>1073</c:v>
                </c:pt>
                <c:pt idx="208">
                  <c:v>1056</c:v>
                </c:pt>
                <c:pt idx="209">
                  <c:v>1038</c:v>
                </c:pt>
                <c:pt idx="210">
                  <c:v>1049</c:v>
                </c:pt>
                <c:pt idx="211">
                  <c:v>1062</c:v>
                </c:pt>
                <c:pt idx="212">
                  <c:v>1063</c:v>
                </c:pt>
                <c:pt idx="213">
                  <c:v>1055</c:v>
                </c:pt>
                <c:pt idx="214">
                  <c:v>1041</c:v>
                </c:pt>
                <c:pt idx="215">
                  <c:v>1037</c:v>
                </c:pt>
                <c:pt idx="216">
                  <c:v>1029</c:v>
                </c:pt>
                <c:pt idx="217">
                  <c:v>1015</c:v>
                </c:pt>
                <c:pt idx="218">
                  <c:v>991</c:v>
                </c:pt>
                <c:pt idx="219">
                  <c:v>974</c:v>
                </c:pt>
                <c:pt idx="220">
                  <c:v>963</c:v>
                </c:pt>
                <c:pt idx="221">
                  <c:v>954</c:v>
                </c:pt>
                <c:pt idx="222">
                  <c:v>948</c:v>
                </c:pt>
                <c:pt idx="223">
                  <c:v>935</c:v>
                </c:pt>
                <c:pt idx="224">
                  <c:v>930</c:v>
                </c:pt>
                <c:pt idx="225">
                  <c:v>944</c:v>
                </c:pt>
              </c:numCache>
            </c:numRef>
          </c:val>
        </c:ser>
        <c:marker val="1"/>
        <c:axId val="75595136"/>
        <c:axId val="77007872"/>
      </c:lineChart>
      <c:dateAx>
        <c:axId val="75595136"/>
        <c:scaling>
          <c:orientation val="minMax"/>
        </c:scaling>
        <c:axPos val="b"/>
        <c:numFmt formatCode="yyyy\-mm\-dd;@" sourceLinked="1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77007872"/>
        <c:crosses val="autoZero"/>
        <c:auto val="1"/>
        <c:lblOffset val="100"/>
        <c:baseTimeUnit val="days"/>
      </c:dateAx>
      <c:valAx>
        <c:axId val="77007872"/>
        <c:scaling>
          <c:orientation val="minMax"/>
          <c:max val="3000"/>
          <c:min val="500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,###,###,###,##0.00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75595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zh-CN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CN" altLang="en-US"/>
              <a:t>波罗的海干散货指数（连续两周）</a:t>
            </a:r>
          </a:p>
        </c:rich>
      </c:tx>
      <c:layout/>
      <c:spPr>
        <a:noFill/>
        <a:ln>
          <a:noFill/>
        </a:ln>
        <a:effectLst/>
      </c:spPr>
    </c:title>
    <c:plotArea>
      <c:layout/>
      <c:lineChart>
        <c:grouping val="standard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波罗的海干散货指数!$A$217:$A$229</c:f>
              <c:numCache>
                <c:formatCode>yyyy\-mm\-dd;@</c:formatCode>
                <c:ptCount val="13"/>
                <c:pt idx="0">
                  <c:v>41913</c:v>
                </c:pt>
                <c:pt idx="1">
                  <c:v>41914</c:v>
                </c:pt>
                <c:pt idx="2">
                  <c:v>41915</c:v>
                </c:pt>
                <c:pt idx="3">
                  <c:v>41918</c:v>
                </c:pt>
                <c:pt idx="4">
                  <c:v>41919</c:v>
                </c:pt>
                <c:pt idx="5">
                  <c:v>41920</c:v>
                </c:pt>
                <c:pt idx="6">
                  <c:v>41921</c:v>
                </c:pt>
                <c:pt idx="7">
                  <c:v>41922</c:v>
                </c:pt>
                <c:pt idx="8">
                  <c:v>41925</c:v>
                </c:pt>
                <c:pt idx="9">
                  <c:v>41926</c:v>
                </c:pt>
                <c:pt idx="10">
                  <c:v>41927</c:v>
                </c:pt>
                <c:pt idx="11">
                  <c:v>41928</c:v>
                </c:pt>
                <c:pt idx="12">
                  <c:v>41929</c:v>
                </c:pt>
              </c:numCache>
            </c:numRef>
          </c:cat>
          <c:val>
            <c:numRef>
              <c:f>波罗的海干散货指数!$B$217:$B$229</c:f>
              <c:numCache>
                <c:formatCode>###,###,###,###,##0.00</c:formatCode>
                <c:ptCount val="13"/>
                <c:pt idx="0">
                  <c:v>1055</c:v>
                </c:pt>
                <c:pt idx="1">
                  <c:v>1041</c:v>
                </c:pt>
                <c:pt idx="2">
                  <c:v>1037</c:v>
                </c:pt>
                <c:pt idx="3">
                  <c:v>1029</c:v>
                </c:pt>
                <c:pt idx="4">
                  <c:v>1015</c:v>
                </c:pt>
                <c:pt idx="5">
                  <c:v>991</c:v>
                </c:pt>
                <c:pt idx="6">
                  <c:v>974</c:v>
                </c:pt>
                <c:pt idx="7">
                  <c:v>963</c:v>
                </c:pt>
                <c:pt idx="8">
                  <c:v>954</c:v>
                </c:pt>
                <c:pt idx="9">
                  <c:v>948</c:v>
                </c:pt>
                <c:pt idx="10">
                  <c:v>935</c:v>
                </c:pt>
                <c:pt idx="11">
                  <c:v>930</c:v>
                </c:pt>
                <c:pt idx="12">
                  <c:v>944</c:v>
                </c:pt>
              </c:numCache>
            </c:numRef>
          </c:val>
        </c:ser>
        <c:marker val="1"/>
        <c:axId val="63195008"/>
        <c:axId val="63196544"/>
      </c:lineChart>
      <c:dateAx>
        <c:axId val="63195008"/>
        <c:scaling>
          <c:orientation val="minMax"/>
        </c:scaling>
        <c:axPos val="b"/>
        <c:numFmt formatCode="yyyy\-mm\-dd;@" sourceLinked="1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63196544"/>
        <c:crosses val="autoZero"/>
        <c:auto val="1"/>
        <c:lblOffset val="100"/>
        <c:baseTimeUnit val="days"/>
      </c:dateAx>
      <c:valAx>
        <c:axId val="63196544"/>
        <c:scaling>
          <c:orientation val="minMax"/>
          <c:min val="600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,###,###,###,##0.00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63195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zh-CN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0BF0B-E9AC-4EF5-AA11-E1D973D7A2F6}" type="datetimeFigureOut">
              <a:rPr lang="zh-CN" altLang="en-US" smtClean="0"/>
              <a:pPr/>
              <a:t>2014/10/21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2870B3-5A93-4C98-90B5-1349330BE92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54181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2870B3-5A93-4C98-90B5-1349330BE92A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370217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2870B3-5A93-4C98-90B5-1349330BE92A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3369727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2870B3-5A93-4C98-90B5-1349330BE92A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619567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6DA4E-43CE-46FA-9394-55641EC189C5}" type="datetime1">
              <a:rPr lang="zh-CN" altLang="en-US" smtClean="0"/>
              <a:pPr>
                <a:defRPr/>
              </a:pPr>
              <a:t>2014/10/21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D8AA-525E-4344-981D-71FC0508C9A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F66F9-937B-42CF-820C-1A477577C0A7}" type="datetime1">
              <a:rPr lang="zh-CN" altLang="en-US" smtClean="0"/>
              <a:pPr>
                <a:defRPr/>
              </a:pPr>
              <a:t>2014/10/21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486FC-8F8A-44A0-BA34-D026866AE3C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CD5A2-C555-4877-9FBE-29F198EAB927}" type="datetime1">
              <a:rPr lang="zh-CN" altLang="en-US" smtClean="0"/>
              <a:pPr>
                <a:defRPr/>
              </a:pPr>
              <a:t>2014/10/21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05B8E-6273-42DC-88D2-AC82E0D7D5D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37FCDE-10F7-4C6C-BA47-B5482AA53308}" type="datetime1">
              <a:rPr lang="zh-CN" altLang="en-US" smtClean="0"/>
              <a:pPr>
                <a:defRPr/>
              </a:pPr>
              <a:t>2014/10/21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B9FCC-AC01-4548-8E71-D85C56CCA7B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E22CD-A80B-43B6-8C5E-C9ED201532DF}" type="datetime1">
              <a:rPr lang="zh-CN" altLang="en-US" smtClean="0"/>
              <a:pPr>
                <a:defRPr/>
              </a:pPr>
              <a:t>2014/10/21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6C821-8749-4D7A-8A4A-D0487056728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87921-E007-4C76-95D3-2FDA55F05DD9}" type="datetime1">
              <a:rPr lang="zh-CN" altLang="en-US" smtClean="0"/>
              <a:pPr>
                <a:defRPr/>
              </a:pPr>
              <a:t>2014/10/21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977AF-D8FA-4678-99C3-EE285B62A48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B092C-E6AF-4906-AADC-A8EE612D99A4}" type="datetime1">
              <a:rPr lang="zh-CN" altLang="en-US" smtClean="0"/>
              <a:pPr>
                <a:defRPr/>
              </a:pPr>
              <a:t>2014/10/21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5F2E2-AA7C-41FB-8CFB-0E71101142A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E6943-4CE9-4550-85A0-254C825FF4A2}" type="datetime1">
              <a:rPr lang="zh-CN" altLang="en-US" smtClean="0"/>
              <a:pPr>
                <a:defRPr/>
              </a:pPr>
              <a:t>2014/10/21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19492-B6AF-427C-A7A1-873D6097A2B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DD9B6-6143-497D-88B7-27A67D7CF7A4}" type="datetime1">
              <a:rPr lang="zh-CN" altLang="en-US" smtClean="0"/>
              <a:pPr>
                <a:defRPr/>
              </a:pPr>
              <a:t>2014/10/21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F8A3D-5F6C-47EA-B332-4FED93DF08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AF3E4-354A-4C0F-A6A4-4F36D0E04869}" type="datetime1">
              <a:rPr lang="zh-CN" altLang="en-US" smtClean="0"/>
              <a:pPr>
                <a:defRPr/>
              </a:pPr>
              <a:t>2014/10/21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82341-60CE-4207-85E5-8748E602487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DEE12-330C-40D5-B2EE-B1A225C95E59}" type="datetime1">
              <a:rPr lang="zh-CN" altLang="en-US" smtClean="0"/>
              <a:pPr>
                <a:defRPr/>
              </a:pPr>
              <a:t>2014/10/21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7A54B-88E6-47B0-8B59-84559D6298D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5191E9E-8A38-4A0C-8617-EDA1D13CA72E}" type="datetime1">
              <a:rPr lang="zh-CN" altLang="en-US" smtClean="0"/>
              <a:pPr>
                <a:defRPr/>
              </a:pPr>
              <a:t>2014/10/21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C290DCB-81EC-47C1-B9A5-3B534435541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图片 3" descr="沃胜资产管理0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sz="5400" b="1" dirty="0" smtClean="0">
                <a:solidFill>
                  <a:schemeClr val="bg1"/>
                </a:solidFill>
              </a:rPr>
              <a:t>沃胜资产管理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zh-CN" b="1" dirty="0" smtClean="0">
                <a:solidFill>
                  <a:srgbClr val="140165"/>
                </a:solidFill>
                <a:latin typeface="黑体" pitchFamily="2" charset="-122"/>
                <a:ea typeface="黑体" pitchFamily="2" charset="-122"/>
              </a:rPr>
              <a:t>2014</a:t>
            </a:r>
            <a:r>
              <a:rPr lang="zh-CN" altLang="en-US" b="1" dirty="0" smtClean="0">
                <a:solidFill>
                  <a:srgbClr val="140165"/>
                </a:solidFill>
                <a:latin typeface="黑体" pitchFamily="2" charset="-122"/>
                <a:ea typeface="黑体" pitchFamily="2" charset="-122"/>
              </a:rPr>
              <a:t>年</a:t>
            </a:r>
            <a:r>
              <a:rPr lang="en-US" altLang="zh-CN" b="1" dirty="0" smtClean="0">
                <a:solidFill>
                  <a:srgbClr val="140165"/>
                </a:solidFill>
                <a:latin typeface="黑体" pitchFamily="2" charset="-122"/>
                <a:ea typeface="黑体" pitchFamily="2" charset="-122"/>
              </a:rPr>
              <a:t>10</a:t>
            </a:r>
            <a:r>
              <a:rPr lang="zh-CN" altLang="en-US" b="1" dirty="0" smtClean="0">
                <a:solidFill>
                  <a:srgbClr val="140165"/>
                </a:solidFill>
                <a:latin typeface="黑体" pitchFamily="2" charset="-122"/>
                <a:ea typeface="黑体" pitchFamily="2" charset="-122"/>
              </a:rPr>
              <a:t>月</a:t>
            </a:r>
            <a:r>
              <a:rPr lang="en-US" altLang="zh-CN" b="1" dirty="0" smtClean="0">
                <a:solidFill>
                  <a:srgbClr val="140165"/>
                </a:solidFill>
                <a:latin typeface="黑体" pitchFamily="2" charset="-122"/>
                <a:ea typeface="黑体" pitchFamily="2" charset="-122"/>
              </a:rPr>
              <a:t>19</a:t>
            </a:r>
            <a:r>
              <a:rPr lang="zh-CN" altLang="en-US" b="1" dirty="0" smtClean="0">
                <a:solidFill>
                  <a:srgbClr val="140165"/>
                </a:solidFill>
                <a:latin typeface="黑体" pitchFamily="2" charset="-122"/>
                <a:ea typeface="黑体" pitchFamily="2" charset="-122"/>
              </a:rPr>
              <a:t>日</a:t>
            </a:r>
            <a:endParaRPr lang="en-US" altLang="zh-CN" b="1" dirty="0" smtClean="0">
              <a:solidFill>
                <a:srgbClr val="140165"/>
              </a:solidFill>
              <a:latin typeface="黑体" pitchFamily="2" charset="-122"/>
              <a:ea typeface="黑体" pitchFamily="2" charset="-122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zh-CN" altLang="en-US" b="1" dirty="0" smtClean="0">
                <a:solidFill>
                  <a:srgbClr val="140165"/>
                </a:solidFill>
                <a:latin typeface="黑体" pitchFamily="2" charset="-122"/>
                <a:ea typeface="黑体" pitchFamily="2" charset="-122"/>
              </a:rPr>
              <a:t>周度统计</a:t>
            </a: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F3D8AA-525E-4344-981D-71FC0508C9A6}" type="slidenum">
              <a:rPr lang="zh-CN" altLang="en-US" smtClean="0"/>
              <a:pPr>
                <a:defRPr/>
              </a:pPr>
              <a:t>1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/>
          <p:cNvSpPr txBox="1"/>
          <p:nvPr/>
        </p:nvSpPr>
        <p:spPr>
          <a:xfrm>
            <a:off x="285720" y="128451"/>
            <a:ext cx="659053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四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、融资融券</a:t>
            </a:r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10</a:t>
            </a:fld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79512" y="692696"/>
            <a:ext cx="87129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zh-CN" sz="1400" dirty="0" smtClean="0"/>
          </a:p>
          <a:p>
            <a:endParaRPr lang="zh-CN" altLang="en-US" b="1" dirty="0"/>
          </a:p>
        </p:txBody>
      </p:sp>
      <p:sp>
        <p:nvSpPr>
          <p:cNvPr id="8" name="矩形 7"/>
          <p:cNvSpPr/>
          <p:nvPr/>
        </p:nvSpPr>
        <p:spPr>
          <a:xfrm>
            <a:off x="179512" y="764704"/>
            <a:ext cx="885698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200" dirty="0" smtClean="0"/>
              <a:t>上周两市融资融券余额为</a:t>
            </a:r>
            <a:r>
              <a:rPr lang="en-US" altLang="zh-CN" sz="1200" dirty="0" smtClean="0"/>
              <a:t>6734.54</a:t>
            </a:r>
            <a:r>
              <a:rPr lang="zh-CN" altLang="en-US" sz="1200" dirty="0" smtClean="0"/>
              <a:t>亿元，比上上周环比增加</a:t>
            </a:r>
            <a:r>
              <a:rPr lang="en-US" altLang="zh-CN" sz="1200" dirty="0" smtClean="0"/>
              <a:t>4.08%</a:t>
            </a:r>
            <a:r>
              <a:rPr lang="zh-CN" altLang="en-US" sz="1200" dirty="0" smtClean="0"/>
              <a:t>，其中融资余额、融券余额分别占</a:t>
            </a:r>
            <a:r>
              <a:rPr lang="en-US" altLang="zh-CN" sz="1200" dirty="0" smtClean="0"/>
              <a:t>99.37%</a:t>
            </a:r>
            <a:r>
              <a:rPr lang="zh-CN" altLang="en-US" sz="1200" dirty="0" smtClean="0"/>
              <a:t>和</a:t>
            </a:r>
            <a:r>
              <a:rPr lang="en-US" altLang="zh-CN" sz="1200" dirty="0" smtClean="0"/>
              <a:t>0.63%</a:t>
            </a:r>
            <a:r>
              <a:rPr lang="zh-CN" altLang="en-US" sz="1200" dirty="0" smtClean="0"/>
              <a:t>，融资交易占据绝对主导地位。 上周两市融资买入</a:t>
            </a:r>
            <a:r>
              <a:rPr lang="en-US" altLang="zh-CN" sz="1200" dirty="0" smtClean="0"/>
              <a:t>2607.92</a:t>
            </a:r>
            <a:r>
              <a:rPr lang="zh-CN" altLang="en-US" sz="1200" dirty="0" smtClean="0"/>
              <a:t>亿元；融资偿还</a:t>
            </a:r>
            <a:r>
              <a:rPr lang="en-US" altLang="zh-CN" sz="1200" dirty="0" smtClean="0"/>
              <a:t>2342.49</a:t>
            </a:r>
            <a:r>
              <a:rPr lang="zh-CN" altLang="en-US" sz="1200" dirty="0" smtClean="0"/>
              <a:t>亿元；截止日融资余额为</a:t>
            </a:r>
            <a:r>
              <a:rPr lang="en-US" altLang="zh-CN" sz="1200" dirty="0" smtClean="0"/>
              <a:t>6692.43</a:t>
            </a:r>
            <a:r>
              <a:rPr lang="zh-CN" altLang="en-US" sz="1200" dirty="0" smtClean="0"/>
              <a:t>亿元，环比增加</a:t>
            </a:r>
            <a:r>
              <a:rPr lang="en-US" altLang="zh-CN" sz="1200" dirty="0" smtClean="0"/>
              <a:t>4.13%</a:t>
            </a:r>
            <a:r>
              <a:rPr lang="zh-CN" altLang="en-US" sz="1200" dirty="0" smtClean="0"/>
              <a:t>；融券卖出量</a:t>
            </a:r>
            <a:r>
              <a:rPr lang="en-US" altLang="zh-CN" sz="1200" dirty="0" smtClean="0"/>
              <a:t>49.78</a:t>
            </a:r>
            <a:r>
              <a:rPr lang="zh-CN" altLang="en-US" sz="1200" dirty="0" smtClean="0"/>
              <a:t>亿股；融券截止日余额</a:t>
            </a:r>
            <a:r>
              <a:rPr lang="en-US" altLang="zh-CN" sz="1200" dirty="0" smtClean="0"/>
              <a:t>42.11</a:t>
            </a:r>
            <a:r>
              <a:rPr lang="zh-CN" altLang="en-US" sz="1200" dirty="0" smtClean="0"/>
              <a:t>亿元，环比减少</a:t>
            </a:r>
            <a:r>
              <a:rPr lang="en-US" altLang="zh-CN" sz="1200" dirty="0" smtClean="0"/>
              <a:t>3.70%</a:t>
            </a:r>
            <a:r>
              <a:rPr lang="zh-CN" altLang="en-US" sz="1200" dirty="0" smtClean="0"/>
              <a:t>。 上周融资融券余额一路攀升，即使大盘调整，也不改两融金额攀升趋势，期末突破</a:t>
            </a:r>
            <a:r>
              <a:rPr lang="en-US" altLang="zh-CN" sz="1200" dirty="0" smtClean="0"/>
              <a:t>6700</a:t>
            </a:r>
            <a:r>
              <a:rPr lang="zh-CN" altLang="en-US" sz="1200" dirty="0" smtClean="0"/>
              <a:t>亿元</a:t>
            </a:r>
            <a:r>
              <a:rPr lang="zh-CN" altLang="en-US" sz="1200" dirty="0" smtClean="0"/>
              <a:t>。</a:t>
            </a:r>
            <a:endParaRPr lang="en-US" altLang="zh-CN" sz="1200" dirty="0" smtClean="0"/>
          </a:p>
          <a:p>
            <a:r>
              <a:rPr lang="zh-CN" altLang="en-US" sz="1200" dirty="0" smtClean="0"/>
              <a:t>按截止日融资余额排序，上周两市融资余额最多的前</a:t>
            </a:r>
            <a:r>
              <a:rPr lang="en-US" altLang="zh-CN" sz="1200" dirty="0" smtClean="0"/>
              <a:t>5</a:t>
            </a:r>
            <a:r>
              <a:rPr lang="zh-CN" altLang="en-US" sz="1200" dirty="0" smtClean="0"/>
              <a:t>个</a:t>
            </a:r>
            <a:r>
              <a:rPr lang="en-US" altLang="zh-CN" sz="1200" dirty="0" smtClean="0"/>
              <a:t>Wind</a:t>
            </a:r>
            <a:r>
              <a:rPr lang="zh-CN" altLang="en-US" sz="1200" dirty="0" smtClean="0"/>
              <a:t>行业（含</a:t>
            </a:r>
            <a:r>
              <a:rPr lang="en-US" altLang="zh-CN" sz="1200" dirty="0" smtClean="0"/>
              <a:t>ETF</a:t>
            </a:r>
            <a:r>
              <a:rPr lang="zh-CN" altLang="en-US" sz="1200" dirty="0" smtClean="0"/>
              <a:t>）分别是：资本货物、材料</a:t>
            </a:r>
            <a:r>
              <a:rPr lang="en-US" altLang="zh-CN" sz="1200" dirty="0" smtClean="0"/>
              <a:t>Ⅱ</a:t>
            </a:r>
            <a:r>
              <a:rPr lang="zh-CN" altLang="en-US" sz="1200" dirty="0" smtClean="0"/>
              <a:t>、</a:t>
            </a:r>
            <a:r>
              <a:rPr lang="en-US" altLang="zh-CN" sz="1200" dirty="0" smtClean="0"/>
              <a:t>ETF</a:t>
            </a:r>
            <a:r>
              <a:rPr lang="zh-CN" altLang="en-US" sz="1200" dirty="0" smtClean="0"/>
              <a:t>、技术硬件与设备和制药、生物科技与生命科学。这</a:t>
            </a:r>
            <a:r>
              <a:rPr lang="en-US" altLang="zh-CN" sz="1200" dirty="0" smtClean="0"/>
              <a:t>5</a:t>
            </a:r>
            <a:r>
              <a:rPr lang="zh-CN" altLang="en-US" sz="1200" dirty="0" smtClean="0"/>
              <a:t>个行业截止日融资余额占全部</a:t>
            </a:r>
            <a:r>
              <a:rPr lang="en-US" altLang="zh-CN" sz="1200" dirty="0" smtClean="0"/>
              <a:t>25</a:t>
            </a:r>
            <a:r>
              <a:rPr lang="zh-CN" altLang="en-US" sz="1200" dirty="0" smtClean="0"/>
              <a:t>个行业的</a:t>
            </a:r>
            <a:r>
              <a:rPr lang="en-US" altLang="zh-CN" sz="1200" dirty="0" smtClean="0"/>
              <a:t>49.12%</a:t>
            </a:r>
            <a:r>
              <a:rPr lang="zh-CN" altLang="en-US" sz="1200" dirty="0" smtClean="0"/>
              <a:t>。其中，资本货物融资余额最高，为</a:t>
            </a:r>
            <a:r>
              <a:rPr lang="en-US" altLang="zh-CN" sz="1200" dirty="0" smtClean="0"/>
              <a:t>1049.62</a:t>
            </a:r>
            <a:r>
              <a:rPr lang="zh-CN" altLang="en-US" sz="1200" dirty="0" smtClean="0"/>
              <a:t>亿元，市场占比</a:t>
            </a:r>
            <a:r>
              <a:rPr lang="en-US" altLang="zh-CN" sz="1200" dirty="0" smtClean="0"/>
              <a:t>15.75%,</a:t>
            </a:r>
            <a:r>
              <a:rPr lang="zh-CN" altLang="en-US" sz="1200" dirty="0" smtClean="0"/>
              <a:t>融资净额</a:t>
            </a:r>
            <a:r>
              <a:rPr lang="en-US" altLang="zh-CN" sz="1200" dirty="0" smtClean="0"/>
              <a:t>567.53</a:t>
            </a:r>
            <a:r>
              <a:rPr lang="zh-CN" altLang="en-US" sz="1200" dirty="0" smtClean="0"/>
              <a:t>千万元</a:t>
            </a:r>
            <a:r>
              <a:rPr lang="zh-CN" altLang="en-US" sz="1200" dirty="0" smtClean="0"/>
              <a:t>。</a:t>
            </a:r>
            <a:endParaRPr lang="en-US" altLang="zh-CN" sz="1200" dirty="0" smtClean="0"/>
          </a:p>
          <a:p>
            <a:r>
              <a:rPr lang="zh-CN" altLang="en-US" sz="1200" dirty="0" smtClean="0"/>
              <a:t>上周资本货物融资净额最多，为</a:t>
            </a:r>
            <a:r>
              <a:rPr lang="en-US" altLang="zh-CN" sz="1200" dirty="0" smtClean="0"/>
              <a:t>567.53</a:t>
            </a:r>
            <a:r>
              <a:rPr lang="zh-CN" altLang="en-US" sz="1200" dirty="0" smtClean="0"/>
              <a:t>千万元，其次为制药、生物科技与生命科学和材料</a:t>
            </a:r>
            <a:r>
              <a:rPr lang="en-US" altLang="zh-CN" sz="1200" dirty="0" smtClean="0"/>
              <a:t>Ⅱ</a:t>
            </a:r>
            <a:r>
              <a:rPr lang="zh-CN" altLang="en-US" sz="1200" dirty="0" smtClean="0"/>
              <a:t>， 融资净额分别为</a:t>
            </a:r>
            <a:r>
              <a:rPr lang="en-US" altLang="zh-CN" sz="1200" dirty="0" smtClean="0"/>
              <a:t>307.27</a:t>
            </a:r>
            <a:r>
              <a:rPr lang="zh-CN" altLang="en-US" sz="1200" dirty="0" smtClean="0"/>
              <a:t>千万元和</a:t>
            </a:r>
            <a:r>
              <a:rPr lang="en-US" altLang="zh-CN" sz="1200" dirty="0" smtClean="0"/>
              <a:t>218.05</a:t>
            </a:r>
            <a:r>
              <a:rPr lang="zh-CN" altLang="en-US" sz="1200" dirty="0" smtClean="0"/>
              <a:t>千万元</a:t>
            </a:r>
            <a:r>
              <a:rPr lang="zh-CN" altLang="en-US" sz="1200" dirty="0" smtClean="0"/>
              <a:t>。</a:t>
            </a:r>
            <a:endParaRPr lang="en-US" altLang="zh-CN" sz="1200" dirty="0" smtClean="0"/>
          </a:p>
          <a:p>
            <a:r>
              <a:rPr lang="zh-CN" altLang="en-US" sz="1200" dirty="0" smtClean="0"/>
              <a:t>上周，两市融资净额最大的前</a:t>
            </a:r>
            <a:r>
              <a:rPr lang="en-US" altLang="zh-CN" sz="1200" dirty="0" smtClean="0"/>
              <a:t>10</a:t>
            </a:r>
            <a:r>
              <a:rPr lang="zh-CN" altLang="en-US" sz="1200" dirty="0" smtClean="0"/>
              <a:t>只股票分别是：中国电建、</a:t>
            </a:r>
            <a:r>
              <a:rPr lang="en-US" altLang="zh-CN" sz="1200" dirty="0" smtClean="0"/>
              <a:t>TCL</a:t>
            </a:r>
            <a:r>
              <a:rPr lang="zh-CN" altLang="en-US" sz="1200" dirty="0" smtClean="0"/>
              <a:t>集团、中国平安、中国北车、华润双鹤、伊利股份、中航动控、中国南车、恒生电子和宜华木业。 </a:t>
            </a:r>
            <a:endParaRPr lang="en-US" altLang="zh-CN" sz="1200" dirty="0" smtClean="0"/>
          </a:p>
        </p:txBody>
      </p:sp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52936"/>
            <a:ext cx="9144000" cy="400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640462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20" y="128451"/>
            <a:ext cx="500066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五、行业数据点评</a:t>
            </a:r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0" y="728615"/>
            <a:ext cx="75520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 smtClean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SHIBOR</a:t>
            </a:r>
            <a:r>
              <a:rPr lang="zh-CN" altLang="en-US" sz="2000" b="1" dirty="0" smtClean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隔夜利率小幅下降至</a:t>
            </a:r>
            <a:r>
              <a:rPr lang="en-US" altLang="zh-CN" sz="2000" b="1" dirty="0" smtClean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2.43</a:t>
            </a:r>
            <a:r>
              <a:rPr lang="zh-CN" altLang="en-US" sz="2000" b="1" dirty="0" smtClean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左右</a:t>
            </a:r>
            <a:r>
              <a:rPr lang="zh-CN" altLang="en-US" sz="2000" b="1" dirty="0" smtClean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，温州</a:t>
            </a:r>
            <a:r>
              <a:rPr lang="zh-CN" altLang="en-US" sz="2000" b="1" dirty="0" smtClean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指数大幅走高至</a:t>
            </a:r>
            <a:r>
              <a:rPr lang="en-US" altLang="zh-CN" sz="2000" b="1" dirty="0" smtClean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21.20</a:t>
            </a:r>
            <a:endParaRPr lang="zh-CN" altLang="en-US" sz="2000" b="1" dirty="0">
              <a:solidFill>
                <a:srgbClr val="00206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11</a:t>
            </a:fld>
            <a:endParaRPr lang="zh-CN" altLang="en-US"/>
          </a:p>
        </p:txBody>
      </p:sp>
      <p:graphicFrame>
        <p:nvGraphicFramePr>
          <p:cNvPr id="9" name="图表 8"/>
          <p:cNvGraphicFramePr/>
          <p:nvPr/>
        </p:nvGraphicFramePr>
        <p:xfrm>
          <a:off x="0" y="1124745"/>
          <a:ext cx="4557713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图表 9"/>
          <p:cNvGraphicFramePr/>
          <p:nvPr/>
        </p:nvGraphicFramePr>
        <p:xfrm>
          <a:off x="0" y="371703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图表 10"/>
          <p:cNvGraphicFramePr/>
          <p:nvPr/>
        </p:nvGraphicFramePr>
        <p:xfrm>
          <a:off x="4572000" y="1124744"/>
          <a:ext cx="4572000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6" name="图表 15"/>
          <p:cNvGraphicFramePr/>
          <p:nvPr/>
        </p:nvGraphicFramePr>
        <p:xfrm>
          <a:off x="4462462" y="3717032"/>
          <a:ext cx="4681538" cy="2728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20" y="128451"/>
            <a:ext cx="500066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五、行业数据点评</a:t>
            </a:r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72340" y="900893"/>
            <a:ext cx="42276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上周波罗的海干散货指数在</a:t>
            </a:r>
            <a:r>
              <a:rPr lang="en-US" altLang="zh-CN" sz="2000" b="1" dirty="0" smtClean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944</a:t>
            </a:r>
            <a:endParaRPr lang="en-US" altLang="zh-CN" sz="2000" b="1" dirty="0" smtClean="0">
              <a:solidFill>
                <a:srgbClr val="00206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sz="2000" b="1" dirty="0">
              <a:solidFill>
                <a:srgbClr val="00206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12</a:t>
            </a:fld>
            <a:endParaRPr lang="zh-CN" altLang="en-US"/>
          </a:p>
        </p:txBody>
      </p:sp>
      <p:graphicFrame>
        <p:nvGraphicFramePr>
          <p:cNvPr id="7" name="图表 6"/>
          <p:cNvGraphicFramePr/>
          <p:nvPr/>
        </p:nvGraphicFramePr>
        <p:xfrm>
          <a:off x="4572000" y="98072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图表 7"/>
          <p:cNvGraphicFramePr/>
          <p:nvPr/>
        </p:nvGraphicFramePr>
        <p:xfrm>
          <a:off x="0" y="371703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20" y="128451"/>
            <a:ext cx="500066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五、行业数据点评</a:t>
            </a:r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67544" y="4653136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上周</a:t>
            </a:r>
            <a:r>
              <a:rPr lang="zh-CN" altLang="en-US" sz="2400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猪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粮比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小幅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维稳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至</a:t>
            </a:r>
            <a:r>
              <a:rPr lang="en-US" altLang="zh-CN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6.03</a:t>
            </a:r>
            <a:endParaRPr lang="zh-CN" altLang="en-US" sz="2400" b="1" dirty="0">
              <a:solidFill>
                <a:schemeClr val="accent2">
                  <a:lumMod val="7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13</a:t>
            </a:fld>
            <a:endParaRPr lang="zh-CN" altLang="en-US"/>
          </a:p>
        </p:txBody>
      </p:sp>
      <p:graphicFrame>
        <p:nvGraphicFramePr>
          <p:cNvPr id="7" name="图表 6"/>
          <p:cNvGraphicFramePr/>
          <p:nvPr/>
        </p:nvGraphicFramePr>
        <p:xfrm>
          <a:off x="755576" y="764704"/>
          <a:ext cx="8064896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14</a:t>
            </a:fld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285720" y="128451"/>
            <a:ext cx="500066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五、商品期货数据</a:t>
            </a:r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908720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原油价格大</a:t>
            </a:r>
            <a:r>
              <a:rPr lang="zh-CN" altLang="en-US" dirty="0" smtClean="0"/>
              <a:t>跌</a:t>
            </a:r>
            <a:r>
              <a:rPr lang="en-US" altLang="zh-CN" dirty="0" smtClean="0"/>
              <a:t>3.38%</a:t>
            </a:r>
            <a:r>
              <a:rPr lang="zh-CN" altLang="en-US" dirty="0" smtClean="0"/>
              <a:t>， 黄金价格大幅</a:t>
            </a:r>
            <a:r>
              <a:rPr lang="zh-CN" altLang="en-US" dirty="0" smtClean="0"/>
              <a:t>上涨</a:t>
            </a:r>
            <a:r>
              <a:rPr lang="en-US" altLang="zh-CN" dirty="0" smtClean="0"/>
              <a:t>1.35%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395536" y="1988840"/>
          <a:ext cx="8208912" cy="3485105"/>
        </p:xfrm>
        <a:graphic>
          <a:graphicData uri="http://schemas.openxmlformats.org/drawingml/2006/table">
            <a:tbl>
              <a:tblPr/>
              <a:tblGrid>
                <a:gridCol w="1766060"/>
                <a:gridCol w="4676792"/>
                <a:gridCol w="1766060"/>
              </a:tblGrid>
              <a:tr h="951881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证券代码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证券简称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区间涨跌幅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[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起始交易日期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] 2014-10-12[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截止交易日期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] 2014-10-19[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单位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]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65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NI03ME.LME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LME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镍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月电子盘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-4.4153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65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SN03ME.LME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LME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锡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月电子盘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-4.2079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65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ZS03ME.LME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LME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锌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月电子盘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-3.2854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65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PB03ME.LME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LME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铅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月电子盘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-1.5738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65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CA03ME.LME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LME</a:t>
                      </a:r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铜</a:t>
                      </a:r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月电子盘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-1.126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65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AA03ME.LME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LME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铝合金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月电子盘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-0.2381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65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AH03ME.LME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LME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铝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月电子盘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1.4717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65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MO03ME.LME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LME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钼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月电子盘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9.7015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15</a:t>
            </a:fld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79512" y="188640"/>
            <a:ext cx="50405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六、宏观数据点评</a:t>
            </a:r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980728"/>
            <a:ext cx="84249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10</a:t>
            </a:r>
            <a:r>
              <a:rPr lang="zh-CN" altLang="en-US" dirty="0" smtClean="0"/>
              <a:t>月</a:t>
            </a:r>
            <a:r>
              <a:rPr lang="en-US" altLang="zh-CN" dirty="0" smtClean="0"/>
              <a:t>15</a:t>
            </a:r>
            <a:r>
              <a:rPr lang="zh-CN" altLang="en-US" dirty="0" smtClean="0"/>
              <a:t>日，国家统计局发布的</a:t>
            </a:r>
            <a:r>
              <a:rPr lang="en-US" altLang="zh-CN" dirty="0" smtClean="0"/>
              <a:t>2014</a:t>
            </a:r>
            <a:r>
              <a:rPr lang="zh-CN" altLang="en-US" dirty="0" smtClean="0"/>
              <a:t>年</a:t>
            </a:r>
            <a:r>
              <a:rPr lang="en-US" altLang="zh-CN" dirty="0" smtClean="0"/>
              <a:t>9</a:t>
            </a:r>
            <a:r>
              <a:rPr lang="zh-CN" altLang="en-US" dirty="0" smtClean="0"/>
              <a:t>月份全国居民消费价格指数（</a:t>
            </a:r>
            <a:r>
              <a:rPr lang="en-US" altLang="zh-CN" dirty="0" smtClean="0"/>
              <a:t>CPI</a:t>
            </a:r>
            <a:r>
              <a:rPr lang="zh-CN" altLang="en-US" dirty="0" smtClean="0"/>
              <a:t>）和工业生产者出厂价格指数（</a:t>
            </a:r>
            <a:r>
              <a:rPr lang="en-US" altLang="zh-CN" dirty="0" smtClean="0"/>
              <a:t>PPI</a:t>
            </a:r>
            <a:r>
              <a:rPr lang="zh-CN" altLang="en-US" dirty="0" smtClean="0"/>
              <a:t>）数据显示，</a:t>
            </a:r>
            <a:r>
              <a:rPr lang="en-US" altLang="zh-CN" dirty="0" smtClean="0"/>
              <a:t>CPI</a:t>
            </a:r>
            <a:r>
              <a:rPr lang="zh-CN" altLang="en-US" dirty="0" smtClean="0"/>
              <a:t>环比上涨</a:t>
            </a:r>
            <a:r>
              <a:rPr lang="en-US" altLang="zh-CN" dirty="0" smtClean="0"/>
              <a:t>0.5%</a:t>
            </a:r>
            <a:r>
              <a:rPr lang="zh-CN" altLang="en-US" dirty="0" smtClean="0"/>
              <a:t>，同比上涨</a:t>
            </a:r>
            <a:r>
              <a:rPr lang="en-US" altLang="zh-CN" dirty="0" smtClean="0"/>
              <a:t>1.6%</a:t>
            </a:r>
            <a:r>
              <a:rPr lang="zh-CN" altLang="en-US" dirty="0" smtClean="0"/>
              <a:t>；</a:t>
            </a:r>
            <a:r>
              <a:rPr lang="en-US" altLang="zh-CN" dirty="0" smtClean="0"/>
              <a:t>PPI</a:t>
            </a:r>
            <a:r>
              <a:rPr lang="zh-CN" altLang="en-US" dirty="0" smtClean="0"/>
              <a:t>环比下降</a:t>
            </a:r>
            <a:r>
              <a:rPr lang="en-US" altLang="zh-CN" dirty="0" smtClean="0"/>
              <a:t>0.4%</a:t>
            </a:r>
            <a:r>
              <a:rPr lang="zh-CN" altLang="en-US" dirty="0" smtClean="0"/>
              <a:t>，同比下降</a:t>
            </a:r>
            <a:r>
              <a:rPr lang="en-US" altLang="zh-CN" dirty="0" smtClean="0"/>
              <a:t>1.8%</a:t>
            </a:r>
            <a:r>
              <a:rPr lang="zh-CN" altLang="en-US" dirty="0" smtClean="0"/>
              <a:t>。从前期看，月度非食品价格对</a:t>
            </a:r>
            <a:r>
              <a:rPr lang="en-US" altLang="zh-CN" dirty="0" smtClean="0"/>
              <a:t>CPI</a:t>
            </a:r>
            <a:r>
              <a:rPr lang="zh-CN" altLang="en-US" dirty="0" smtClean="0"/>
              <a:t>拉动变化不大，但需求不佳，</a:t>
            </a:r>
            <a:r>
              <a:rPr lang="en-US" altLang="zh-CN" dirty="0" smtClean="0"/>
              <a:t>PPI</a:t>
            </a:r>
            <a:r>
              <a:rPr lang="zh-CN" altLang="en-US" dirty="0" smtClean="0"/>
              <a:t>降幅扩大，非食品价格对</a:t>
            </a:r>
            <a:r>
              <a:rPr lang="en-US" altLang="zh-CN" dirty="0" smtClean="0"/>
              <a:t>CPI</a:t>
            </a:r>
            <a:r>
              <a:rPr lang="zh-CN" altLang="en-US" dirty="0" smtClean="0"/>
              <a:t>拉动明显下降是</a:t>
            </a:r>
            <a:r>
              <a:rPr lang="en-US" altLang="zh-CN" dirty="0" smtClean="0"/>
              <a:t>CPI</a:t>
            </a:r>
            <a:r>
              <a:rPr lang="zh-CN" altLang="en-US" dirty="0" smtClean="0"/>
              <a:t>低于预期的主要原因。 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10</a:t>
            </a:r>
            <a:r>
              <a:rPr lang="zh-CN" altLang="en-US" dirty="0" smtClean="0"/>
              <a:t>月</a:t>
            </a:r>
            <a:r>
              <a:rPr lang="en-US" altLang="zh-CN" dirty="0" smtClean="0"/>
              <a:t>16</a:t>
            </a:r>
            <a:r>
              <a:rPr lang="zh-CN" altLang="en-US" dirty="0" smtClean="0"/>
              <a:t>日中国人民银行发布的数据显示，</a:t>
            </a:r>
            <a:r>
              <a:rPr lang="en-US" altLang="zh-CN" dirty="0" smtClean="0"/>
              <a:t>9</a:t>
            </a:r>
            <a:r>
              <a:rPr lang="zh-CN" altLang="en-US" dirty="0" smtClean="0"/>
              <a:t>月人民币贷款增加</a:t>
            </a:r>
            <a:r>
              <a:rPr lang="en-US" altLang="zh-CN" dirty="0" smtClean="0"/>
              <a:t>8572</a:t>
            </a:r>
            <a:r>
              <a:rPr lang="zh-CN" altLang="en-US" dirty="0" smtClean="0"/>
              <a:t>亿元，超过市场普遍预期；</a:t>
            </a:r>
            <a:r>
              <a:rPr lang="en-US" altLang="zh-CN" dirty="0" smtClean="0"/>
              <a:t>M2</a:t>
            </a:r>
            <a:r>
              <a:rPr lang="zh-CN" altLang="en-US" dirty="0" smtClean="0"/>
              <a:t>增速达</a:t>
            </a:r>
            <a:r>
              <a:rPr lang="en-US" altLang="zh-CN" dirty="0" smtClean="0"/>
              <a:t>12.9%</a:t>
            </a:r>
            <a:r>
              <a:rPr lang="zh-CN" altLang="en-US" dirty="0" smtClean="0"/>
              <a:t>，稳定在</a:t>
            </a:r>
            <a:r>
              <a:rPr lang="en-US" altLang="zh-CN" dirty="0" smtClean="0"/>
              <a:t>13%</a:t>
            </a:r>
            <a:r>
              <a:rPr lang="zh-CN" altLang="en-US" dirty="0" smtClean="0"/>
              <a:t>左右的目标区间。受到存款偏离度考核的影响，存款增速回落至个位数。大部分市场人士认为，货币政策大幅放松的压力不大。短期内，央行可能仍将倾向于采取压低回购利率的方式引导市场利率下行，而降息这样的方式短期内可能不会采用。 </a:t>
            </a:r>
            <a:endParaRPr lang="zh-CN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16</a:t>
            </a:fld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79512" y="188640"/>
            <a:ext cx="50405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六、宏观数据点评</a:t>
            </a:r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4" name="图表 3"/>
          <p:cNvGraphicFramePr/>
          <p:nvPr/>
        </p:nvGraphicFramePr>
        <p:xfrm>
          <a:off x="0" y="692697"/>
          <a:ext cx="4644007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004048" y="1124744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美元指数至高点回落至</a:t>
            </a:r>
            <a:r>
              <a:rPr lang="en-US" altLang="zh-CN" dirty="0" smtClean="0"/>
              <a:t>81.05</a:t>
            </a:r>
          </a:p>
        </p:txBody>
      </p:sp>
      <p:graphicFrame>
        <p:nvGraphicFramePr>
          <p:cNvPr id="6" name="图表 5"/>
          <p:cNvGraphicFramePr/>
          <p:nvPr/>
        </p:nvGraphicFramePr>
        <p:xfrm>
          <a:off x="4283968" y="3501008"/>
          <a:ext cx="4860032" cy="3103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23528" y="4005064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美元人民币汇率继续下挫至</a:t>
            </a:r>
            <a:r>
              <a:rPr lang="en-US" altLang="zh-CN" dirty="0" smtClean="0"/>
              <a:t>6.123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图片 3" descr="沃胜资产管理0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标题 1"/>
          <p:cNvSpPr>
            <a:spLocks noGrp="1"/>
          </p:cNvSpPr>
          <p:nvPr>
            <p:ph type="ctrTitle"/>
          </p:nvPr>
        </p:nvSpPr>
        <p:spPr>
          <a:xfrm>
            <a:off x="642938" y="2857500"/>
            <a:ext cx="7772400" cy="1470025"/>
          </a:xfrm>
        </p:spPr>
        <p:txBody>
          <a:bodyPr/>
          <a:lstStyle/>
          <a:p>
            <a:r>
              <a:rPr lang="zh-CN" altLang="en-US" sz="5400" b="1" smtClean="0">
                <a:solidFill>
                  <a:schemeClr val="bg1"/>
                </a:solidFill>
              </a:rPr>
              <a:t>谢     谢 </a:t>
            </a: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F3D8AA-525E-4344-981D-71FC0508C9A6}" type="slidenum">
              <a:rPr lang="zh-CN" altLang="en-US" smtClean="0"/>
              <a:pPr>
                <a:defRPr/>
              </a:pPr>
              <a:t>17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87624" y="620688"/>
            <a:ext cx="585791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6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目录</a:t>
            </a:r>
          </a:p>
          <a:p>
            <a:pPr>
              <a:lnSpc>
                <a:spcPct val="150000"/>
              </a:lnSpc>
            </a:pPr>
            <a:r>
              <a:rPr lang="zh-CN" altLang="en-US" sz="36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一、市场综述</a:t>
            </a:r>
            <a:endParaRPr lang="en-US" altLang="zh-CN" sz="3600" b="1" dirty="0" smtClean="0">
              <a:solidFill>
                <a:schemeClr val="accent2">
                  <a:lumMod val="7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6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二、宏观经济</a:t>
            </a:r>
          </a:p>
          <a:p>
            <a:pPr>
              <a:lnSpc>
                <a:spcPct val="150000"/>
              </a:lnSpc>
            </a:pPr>
            <a:r>
              <a:rPr lang="zh-CN" altLang="en-US" sz="36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三、市场与行业估值</a:t>
            </a:r>
          </a:p>
          <a:p>
            <a:pPr>
              <a:lnSpc>
                <a:spcPct val="150000"/>
              </a:lnSpc>
            </a:pPr>
            <a:r>
              <a:rPr lang="zh-CN" altLang="en-US" sz="36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四、融资融券统计</a:t>
            </a:r>
          </a:p>
          <a:p>
            <a:pPr>
              <a:lnSpc>
                <a:spcPct val="150000"/>
              </a:lnSpc>
            </a:pPr>
            <a:r>
              <a:rPr lang="zh-CN" altLang="en-US" sz="36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五、行业数据</a:t>
            </a:r>
          </a:p>
          <a:p>
            <a:pPr>
              <a:lnSpc>
                <a:spcPct val="150000"/>
              </a:lnSpc>
            </a:pPr>
            <a:r>
              <a:rPr lang="zh-CN" altLang="en-US" sz="36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六、模拟组合净值和排名</a:t>
            </a:r>
            <a:endParaRPr lang="zh-CN" altLang="en-US" sz="3600" b="1" dirty="0">
              <a:solidFill>
                <a:schemeClr val="accent2">
                  <a:lumMod val="7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2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116632"/>
            <a:ext cx="86439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一、市场综述：国际市场</a:t>
            </a:r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61846" y="795799"/>
            <a:ext cx="8557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n-US" altLang="zh-CN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zh-CN" altLang="en-US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上周全球股市涨跌不一</a:t>
            </a:r>
            <a:endParaRPr lang="en-US" altLang="zh-CN" b="1" dirty="0">
              <a:solidFill>
                <a:schemeClr val="accent2">
                  <a:lumMod val="7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3</a:t>
            </a:fld>
            <a:endParaRPr lang="zh-CN" altLang="en-US"/>
          </a:p>
        </p:txBody>
      </p:sp>
      <p:graphicFrame>
        <p:nvGraphicFramePr>
          <p:cNvPr id="8" name="图表 7"/>
          <p:cNvGraphicFramePr/>
          <p:nvPr/>
        </p:nvGraphicFramePr>
        <p:xfrm>
          <a:off x="467544" y="1196752"/>
          <a:ext cx="8136904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467544" y="4941168"/>
          <a:ext cx="8136904" cy="1443507"/>
        </p:xfrm>
        <a:graphic>
          <a:graphicData uri="http://schemas.openxmlformats.org/drawingml/2006/table">
            <a:tbl>
              <a:tblPr/>
              <a:tblGrid>
                <a:gridCol w="856516"/>
                <a:gridCol w="832724"/>
                <a:gridCol w="769278"/>
                <a:gridCol w="721694"/>
                <a:gridCol w="634457"/>
                <a:gridCol w="650318"/>
                <a:gridCol w="491703"/>
                <a:gridCol w="428258"/>
                <a:gridCol w="404467"/>
                <a:gridCol w="650318"/>
                <a:gridCol w="650318"/>
                <a:gridCol w="428258"/>
                <a:gridCol w="618595"/>
              </a:tblGrid>
              <a:tr h="711987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指数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法国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CAC40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巴西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IBOVESPA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德国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DAX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纳斯达克指数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俄罗斯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RTS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道琼斯工业指数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恒生指数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富时</a:t>
                      </a:r>
                      <a:r>
                        <a:rPr lang="en-US" altLang="zh-CN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孟买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SENSEX30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沪深</a:t>
                      </a:r>
                      <a:r>
                        <a:rPr lang="en-US" altLang="zh-CN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SP500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日经</a:t>
                      </a:r>
                      <a:r>
                        <a:rPr lang="en-US" altLang="zh-CN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64087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周涨跌幅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          </a:t>
                      </a:r>
                      <a:r>
                        <a:rPr lang="en-US" altLang="zh-CN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1.36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         </a:t>
                      </a:r>
                      <a:r>
                        <a:rPr lang="en-US" altLang="zh-CN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0.75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        </a:t>
                      </a:r>
                      <a:r>
                        <a:rPr lang="en-US" altLang="zh-CN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0.70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      </a:t>
                      </a:r>
                      <a:r>
                        <a:rPr lang="en-US" altLang="zh-CN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0.38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        </a:t>
                      </a:r>
                      <a:r>
                        <a:rPr lang="en-US" altLang="zh-CN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    </a:t>
                      </a:r>
                      <a:r>
                        <a:rPr lang="en-US" altLang="zh-CN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  </a:t>
                      </a:r>
                      <a:r>
                        <a:rPr lang="en-US" altLang="zh-CN" sz="12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(0.28)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 </a:t>
                      </a:r>
                      <a:r>
                        <a:rPr lang="en-US" altLang="zh-CN" sz="12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(0.47)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       </a:t>
                      </a:r>
                      <a:r>
                        <a:rPr lang="en-US" altLang="zh-CN" sz="12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(0.72)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       </a:t>
                      </a:r>
                      <a:r>
                        <a:rPr lang="en-US" altLang="zh-CN" sz="12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(1.02)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 </a:t>
                      </a:r>
                      <a:r>
                        <a:rPr lang="en-US" altLang="zh-CN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(1.02)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     </a:t>
                      </a:r>
                      <a:r>
                        <a:rPr lang="en-US" altLang="zh-CN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(5.02)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087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年线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         </a:t>
                      </a:r>
                      <a:r>
                        <a:rPr lang="en-US" altLang="zh-CN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(1.41)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         </a:t>
                      </a:r>
                      <a:r>
                        <a:rPr lang="en-US" altLang="zh-CN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8.19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       </a:t>
                      </a:r>
                      <a:r>
                        <a:rPr lang="en-US" altLang="zh-CN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(7.35)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      </a:t>
                      </a:r>
                      <a:r>
                        <a:rPr lang="en-US" altLang="zh-CN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5.54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        </a:t>
                      </a:r>
                      <a:r>
                        <a:rPr lang="en-US" altLang="zh-CN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    </a:t>
                      </a:r>
                      <a:r>
                        <a:rPr lang="en-US" altLang="zh-CN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 </a:t>
                      </a:r>
                      <a:r>
                        <a:rPr lang="en-US" altLang="zh-CN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(1.22)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</a:t>
                      </a:r>
                      <a:r>
                        <a:rPr lang="en-US" altLang="zh-CN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(6.50)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      </a:t>
                      </a:r>
                      <a:r>
                        <a:rPr lang="en-US" altLang="zh-CN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23.32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       </a:t>
                      </a:r>
                      <a:r>
                        <a:rPr lang="en-US" altLang="zh-CN" sz="12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4.79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   </a:t>
                      </a:r>
                      <a:r>
                        <a:rPr lang="en-US" altLang="zh-CN" sz="12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2.08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     </a:t>
                      </a:r>
                      <a:r>
                        <a:rPr lang="en-US" altLang="zh-CN" sz="12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(10.80)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4</a:t>
            </a:fld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79512" y="0"/>
            <a:ext cx="86439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一、美股前</a:t>
            </a:r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及行业</a:t>
            </a:r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79512" y="836712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latin typeface="楷体" panose="02010609060101010101" pitchFamily="49" charset="-122"/>
                <a:ea typeface="楷体" panose="02010609060101010101" pitchFamily="49" charset="-122"/>
              </a:rPr>
              <a:t>NYSE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排名前</a:t>
            </a:r>
            <a:r>
              <a:rPr lang="en-US" altLang="zh-CN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20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251519" y="1340761"/>
          <a:ext cx="8568953" cy="5112572"/>
        </p:xfrm>
        <a:graphic>
          <a:graphicData uri="http://schemas.openxmlformats.org/drawingml/2006/table">
            <a:tbl>
              <a:tblPr/>
              <a:tblGrid>
                <a:gridCol w="802172"/>
                <a:gridCol w="3579177"/>
                <a:gridCol w="870152"/>
                <a:gridCol w="3317452"/>
              </a:tblGrid>
              <a:tr h="1303532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证券代码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证券简称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区间涨跌幅</a:t>
                      </a:r>
                      <a:r>
                        <a:rPr lang="en-US" altLang="zh-CN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[</a:t>
                      </a:r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起始交易日期</a:t>
                      </a:r>
                      <a:r>
                        <a:rPr lang="en-US" altLang="zh-CN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] 2014-10-12[</a:t>
                      </a:r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截止交易日期</a:t>
                      </a:r>
                      <a:r>
                        <a:rPr lang="en-US" altLang="zh-CN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] 2014-10-19[</a:t>
                      </a:r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单位</a:t>
                      </a:r>
                      <a:r>
                        <a:rPr lang="en-US" altLang="zh-CN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] 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所属</a:t>
                      </a:r>
                      <a:r>
                        <a:rPr lang="en-US" altLang="zh-CN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Wind</a:t>
                      </a:r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行业名称</a:t>
                      </a:r>
                      <a:r>
                        <a:rPr lang="en-US" altLang="zh-CN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[</a:t>
                      </a:r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行业级别</a:t>
                      </a:r>
                      <a:r>
                        <a:rPr lang="en-US" altLang="zh-CN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] </a:t>
                      </a:r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二级行业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ESI.N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ITT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96.3675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消费者服务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OXF.N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OXFORD RESOURCE PARTNERS LP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32.8767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ACI.N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ARCH COAL INC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31.3333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能源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WLT.N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WALTER ENERGY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25.6579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材料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MSO.N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MARTHA STEWART LIVING-CL 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23.6264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媒体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ATLS.N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ATLAS ENERGY LP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23.5421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AT.N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ATLANTIC POWER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22.449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公用事业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DPLO.N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DIPLOMAT PHARMACY INC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20.9738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食品与主要用品零售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CLF.N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CLIFFS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19.3989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材料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MTL.N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MECHEL-SPONSORED ADR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19.2661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GCAP.N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GAIN CAPITAL HOLDINGS INC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19.0939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多元金融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ATHM.N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汽车之家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18.1864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软件与服务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GTN.N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GRAY TELEVISION INC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18.0441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媒体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ELX.N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EMULEX CORP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17.9372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技术硬件与设备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FRO.N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FRONTLINE LTD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17.5182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能源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NQ.N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网秦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17.1548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软件与服务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ANR.N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阿尔法自然资源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17.0588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能源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GTI.N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GRAFTECH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16.9355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资本货物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VJET.N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VOXELJET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16.6253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资本货物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TXTR.N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TEXTURA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16.5403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软件与服务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5</a:t>
            </a:fld>
            <a:endParaRPr lang="zh-CN" altLang="en-US"/>
          </a:p>
        </p:txBody>
      </p:sp>
      <p:sp>
        <p:nvSpPr>
          <p:cNvPr id="3" name="文本框 3"/>
          <p:cNvSpPr txBox="1"/>
          <p:nvPr/>
        </p:nvSpPr>
        <p:spPr>
          <a:xfrm>
            <a:off x="179512" y="836712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latin typeface="楷体" panose="02010609060101010101" pitchFamily="49" charset="-122"/>
                <a:ea typeface="楷体" panose="02010609060101010101" pitchFamily="49" charset="-122"/>
              </a:rPr>
              <a:t>NASDAQ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排名前</a:t>
            </a:r>
            <a:r>
              <a:rPr lang="en-US" altLang="zh-CN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20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79513" y="1268762"/>
          <a:ext cx="8856984" cy="5184572"/>
        </p:xfrm>
        <a:graphic>
          <a:graphicData uri="http://schemas.openxmlformats.org/drawingml/2006/table">
            <a:tbl>
              <a:tblPr/>
              <a:tblGrid>
                <a:gridCol w="829134"/>
                <a:gridCol w="3699485"/>
                <a:gridCol w="899401"/>
                <a:gridCol w="3428964"/>
              </a:tblGrid>
              <a:tr h="1321892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证券代码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证券简称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区间涨跌幅</a:t>
                      </a:r>
                      <a:r>
                        <a:rPr lang="en-US" altLang="zh-CN" sz="12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[</a:t>
                      </a:r>
                      <a:r>
                        <a:rPr lang="zh-CN" altLang="en-US" sz="12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起始交易日期</a:t>
                      </a:r>
                      <a:r>
                        <a:rPr lang="en-US" altLang="zh-CN" sz="12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] 2014-09-14[</a:t>
                      </a:r>
                      <a:r>
                        <a:rPr lang="zh-CN" altLang="en-US" sz="12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截止交易日期</a:t>
                      </a:r>
                      <a:r>
                        <a:rPr lang="en-US" altLang="zh-CN" sz="12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] 2014-09-21[</a:t>
                      </a:r>
                      <a:r>
                        <a:rPr lang="zh-CN" altLang="en-US" sz="12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单位</a:t>
                      </a:r>
                      <a:r>
                        <a:rPr lang="en-US" altLang="zh-CN" sz="12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] 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所属</a:t>
                      </a:r>
                      <a:r>
                        <a:rPr lang="en-US" altLang="zh-CN" sz="12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Wind</a:t>
                      </a:r>
                      <a:r>
                        <a:rPr lang="zh-CN" altLang="en-US" sz="12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行业名称</a:t>
                      </a:r>
                      <a:r>
                        <a:rPr lang="en-US" altLang="zh-CN" sz="12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[</a:t>
                      </a:r>
                      <a:r>
                        <a:rPr lang="zh-CN" altLang="en-US" sz="12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行业级别</a:t>
                      </a:r>
                      <a:r>
                        <a:rPr lang="en-US" altLang="zh-CN" sz="12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] </a:t>
                      </a:r>
                      <a:r>
                        <a:rPr lang="zh-CN" altLang="en-US" sz="12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二级行业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931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VLYWW.O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VALLEY NATIONAL BANCORP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274.25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银行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1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COCO.O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CORINTHIAN COLLEGES INC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78.5714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消费者服务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1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PENX.O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PENFORD CORP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63.8279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材料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1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CALI.O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中国汽车物流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62.037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零售业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1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NLNK.O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NEWLINK GENETICS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61.8864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制药、生物科技与生命科学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1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DLHC.O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DLH HOLDINGS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52.3438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1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SNSS.O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SUNESIS PHARMACEUTICALS INC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37.1429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制药、生物科技与生命科学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1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HDSN.O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HUDSON TECHNOLOGIES INC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36.9492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1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GTXI.O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GTX INC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35.2061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制药、生物科技与生命科学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1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VPCO.O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VAPOR CORP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34.3137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1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AMCN.O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航美传媒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32.5714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媒体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1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APRI.O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ARICUS BIOSCIENCES INC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32.2581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1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CMGE.O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中国手游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31.8884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软件与服务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1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BIOF.O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BIOFUEL ENERGY CORP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31.8008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1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MXWL.O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MAXWELL TECHNOLOGIES INC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30.5898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技术硬件与设备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1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GSAT.O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GLOBALSTAR INC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电信服务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1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VRNG.O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VRINGO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29.8701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软件与服务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1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AQXP.O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AQUINOX PHARMACEUTICALS INC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28.877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制药、生物科技与生命科学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1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RNA.O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PROSENSA HOLDING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28.6848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制药、生物科技与生命科学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1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CZR.O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CAESARS ENTERTAINMENT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28.1182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消费者服务</a:t>
                      </a:r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6</a:t>
            </a:fld>
            <a:endParaRPr lang="zh-CN" altLang="en-US"/>
          </a:p>
        </p:txBody>
      </p:sp>
      <p:sp>
        <p:nvSpPr>
          <p:cNvPr id="3" name="文本框 3"/>
          <p:cNvSpPr txBox="1"/>
          <p:nvPr/>
        </p:nvSpPr>
        <p:spPr>
          <a:xfrm>
            <a:off x="179512" y="836712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港股排名前</a:t>
            </a:r>
            <a:r>
              <a:rPr lang="en-US" altLang="zh-CN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20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323528" y="1268760"/>
          <a:ext cx="8640961" cy="5190318"/>
        </p:xfrm>
        <a:graphic>
          <a:graphicData uri="http://schemas.openxmlformats.org/drawingml/2006/table">
            <a:tbl>
              <a:tblPr/>
              <a:tblGrid>
                <a:gridCol w="808913"/>
                <a:gridCol w="3609254"/>
                <a:gridCol w="877464"/>
                <a:gridCol w="3345330"/>
              </a:tblGrid>
              <a:tr h="1274417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证券代码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证券简称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区间涨跌幅</a:t>
                      </a:r>
                      <a:r>
                        <a:rPr lang="en-US" altLang="zh-CN" sz="12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[</a:t>
                      </a:r>
                      <a:r>
                        <a:rPr lang="zh-CN" altLang="en-US" sz="12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起始交易日期</a:t>
                      </a:r>
                      <a:r>
                        <a:rPr lang="en-US" altLang="zh-CN" sz="12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] 2014-09-14[</a:t>
                      </a:r>
                      <a:r>
                        <a:rPr lang="zh-CN" altLang="en-US" sz="12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截止交易日期</a:t>
                      </a:r>
                      <a:r>
                        <a:rPr lang="en-US" altLang="zh-CN" sz="12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] 2014-09-21[</a:t>
                      </a:r>
                      <a:r>
                        <a:rPr lang="zh-CN" altLang="en-US" sz="12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单位</a:t>
                      </a:r>
                      <a:r>
                        <a:rPr lang="en-US" altLang="zh-CN" sz="12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] 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所属</a:t>
                      </a:r>
                      <a:r>
                        <a:rPr lang="en-US" altLang="zh-CN" sz="12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Wind</a:t>
                      </a:r>
                      <a:r>
                        <a:rPr lang="zh-CN" altLang="en-US" sz="12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行业名称</a:t>
                      </a:r>
                      <a:r>
                        <a:rPr lang="en-US" altLang="zh-CN" sz="12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[</a:t>
                      </a:r>
                      <a:r>
                        <a:rPr lang="zh-CN" altLang="en-US" sz="12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行业级别</a:t>
                      </a:r>
                      <a:r>
                        <a:rPr lang="en-US" altLang="zh-CN" sz="12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] </a:t>
                      </a:r>
                      <a:r>
                        <a:rPr lang="zh-CN" altLang="en-US" sz="12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二级行业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61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8003.HK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世大控股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121.1538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技术硬件与设备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8165.HK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华普智通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65.3465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软件与服务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1318.HK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格菱控股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55.4217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资本货物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8059.HK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朝威控股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商业和专业服务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0063.HK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荣丰国际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45.6044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房地产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0628.HK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华银控股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42.7419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消费者服务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0513.HK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恒和集团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40.9836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耐用消费品与服装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0936.HK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鹏程亚洲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39.7849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资本货物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8181.HK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港深联合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38.1443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消费者服务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1355.HK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朸浚国际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36.25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消费者服务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8135.HK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正美丰业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33.6538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零售业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0679.HK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亚洲联网科技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30.2632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资本货物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8249.HK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宁波万豪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26.087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技术硬件与设备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1121.HK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宝峰时尚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25.7143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耐用消费品与服装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0418.HK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方正控股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25.4902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软件与服务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8132.HK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中油港燃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23.8462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资本货物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0923.HK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综合环保集团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22.7273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商业和专业服务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2349.HK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水务地产集团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22.2222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房地产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1421.HK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工盖有限公司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21.1268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资本货物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0475.HK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中发展控股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21.1268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耐用消费品与服装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8003.HK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世大控股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121.1538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技术硬件与设备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836712"/>
            <a:ext cx="87154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Arial" pitchFamily="34" charset="0"/>
              <a:buChar char="•"/>
            </a:pP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</a:rPr>
              <a:t>沪深</a:t>
            </a:r>
            <a:r>
              <a:rPr lang="en-US" altLang="zh-CN" sz="2000" b="1" dirty="0" smtClean="0">
                <a:solidFill>
                  <a:schemeClr val="accent2">
                    <a:lumMod val="75000"/>
                  </a:schemeClr>
                </a:solidFill>
              </a:rPr>
              <a:t>300 </a:t>
            </a:r>
            <a:r>
              <a:rPr lang="en-US" altLang="zh-CN" sz="2000" b="1" dirty="0" smtClean="0">
                <a:solidFill>
                  <a:schemeClr val="accent2">
                    <a:lumMod val="75000"/>
                  </a:schemeClr>
                </a:solidFill>
              </a:rPr>
              <a:t>PE8.82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</a:rPr>
              <a:t>，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</a:rPr>
              <a:t>创业板 </a:t>
            </a:r>
            <a:r>
              <a:rPr lang="en-US" altLang="zh-CN" sz="2000" b="1" dirty="0" smtClean="0">
                <a:solidFill>
                  <a:schemeClr val="accent2">
                    <a:lumMod val="75000"/>
                  </a:schemeClr>
                </a:solidFill>
              </a:rPr>
              <a:t>69.32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</a:rPr>
              <a:t>，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</a:rPr>
              <a:t>上证</a:t>
            </a:r>
            <a:r>
              <a:rPr lang="en-US" altLang="zh-CN" sz="2000" b="1" dirty="0" smtClean="0">
                <a:solidFill>
                  <a:schemeClr val="accent2">
                    <a:lumMod val="75000"/>
                  </a:schemeClr>
                </a:solidFill>
              </a:rPr>
              <a:t>A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</a:rPr>
              <a:t>股 </a:t>
            </a:r>
            <a:r>
              <a:rPr lang="en-US" altLang="zh-CN" sz="2000" b="1" dirty="0" smtClean="0">
                <a:solidFill>
                  <a:schemeClr val="accent2">
                    <a:lumMod val="75000"/>
                  </a:schemeClr>
                </a:solidFill>
              </a:rPr>
              <a:t>10.13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</a:rPr>
              <a:t>，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</a:rPr>
              <a:t>深证</a:t>
            </a:r>
            <a:r>
              <a:rPr lang="en-US" altLang="zh-CN" sz="2000" b="1" dirty="0" smtClean="0">
                <a:solidFill>
                  <a:schemeClr val="accent2">
                    <a:lumMod val="75000"/>
                  </a:schemeClr>
                </a:solidFill>
              </a:rPr>
              <a:t>A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</a:rPr>
              <a:t>股 </a:t>
            </a:r>
            <a:r>
              <a:rPr lang="en-US" altLang="zh-CN" sz="2000" b="1" dirty="0" smtClean="0">
                <a:solidFill>
                  <a:schemeClr val="accent2">
                    <a:lumMod val="75000"/>
                  </a:schemeClr>
                </a:solidFill>
              </a:rPr>
              <a:t>33.70</a:t>
            </a:r>
            <a:endParaRPr lang="en-US" altLang="zh-CN" sz="20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4852" y="108501"/>
            <a:ext cx="666140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三、市场与行业估值</a:t>
            </a:r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: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国内市场</a:t>
            </a:r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7</a:t>
            </a:fld>
            <a:endParaRPr lang="zh-CN" altLang="en-US"/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395536" y="1340768"/>
          <a:ext cx="8280920" cy="1872210"/>
        </p:xfrm>
        <a:graphic>
          <a:graphicData uri="http://schemas.openxmlformats.org/drawingml/2006/table">
            <a:tbl>
              <a:tblPr/>
              <a:tblGrid>
                <a:gridCol w="527088"/>
                <a:gridCol w="474379"/>
                <a:gridCol w="559089"/>
                <a:gridCol w="508263"/>
                <a:gridCol w="440494"/>
                <a:gridCol w="559089"/>
                <a:gridCol w="508263"/>
                <a:gridCol w="525205"/>
                <a:gridCol w="559089"/>
                <a:gridCol w="508263"/>
                <a:gridCol w="502615"/>
                <a:gridCol w="559089"/>
                <a:gridCol w="508263"/>
                <a:gridCol w="474379"/>
                <a:gridCol w="559089"/>
                <a:gridCol w="508263"/>
              </a:tblGrid>
              <a:tr h="374442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CN" altLang="en-US" sz="105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上证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A</a:t>
                      </a:r>
                      <a:r>
                        <a:rPr lang="zh-CN" altLang="en-US" sz="105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CN" altLang="en-US" sz="105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深证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A</a:t>
                      </a:r>
                      <a:r>
                        <a:rPr lang="zh-CN" altLang="en-US" sz="105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CN" altLang="en-US" sz="105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沪深</a:t>
                      </a:r>
                      <a:r>
                        <a:rPr lang="en-US" altLang="zh-CN" sz="105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CN" altLang="en-US" sz="105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中小企业板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CN" altLang="en-US" sz="105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创业板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74442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日期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收盘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市盈率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(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TTM)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市净率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(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LF)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收盘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市盈率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(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TTM)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市净率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(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LF)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收盘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市盈率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(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TTM)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市净率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(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LF)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收盘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市盈率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(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TTM)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市净率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(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LF)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收盘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市盈率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(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TTM)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市净率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(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LF)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442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2014/10/17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  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2,341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    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10.13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    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1.41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  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1,383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    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33.70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    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3.05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    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2,442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     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8.82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    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1.33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   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7,778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    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43.76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    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3.67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  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1,511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    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69.32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    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5.30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442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估值周涨跌幅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-1.17%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-2.32%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-1.01%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-2.78%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-2.28%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74442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今年以来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5.30%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16.13%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-0.45%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22.03%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15.32%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284984"/>
            <a:ext cx="9144000" cy="3573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8</a:t>
            </a:fld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214852" y="108501"/>
            <a:ext cx="666140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三、市场与行业估值</a:t>
            </a:r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: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风格涨跌幅</a:t>
            </a:r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5" name="图表 4"/>
          <p:cNvGraphicFramePr/>
          <p:nvPr/>
        </p:nvGraphicFramePr>
        <p:xfrm>
          <a:off x="179512" y="764704"/>
          <a:ext cx="8712968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9</a:t>
            </a:fld>
            <a:endParaRPr lang="zh-CN" altLang="en-US"/>
          </a:p>
        </p:txBody>
      </p:sp>
      <p:sp>
        <p:nvSpPr>
          <p:cNvPr id="4" name="TextBox 4"/>
          <p:cNvSpPr txBox="1"/>
          <p:nvPr/>
        </p:nvSpPr>
        <p:spPr>
          <a:xfrm>
            <a:off x="214852" y="108501"/>
            <a:ext cx="666140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三、市场与行业估值</a:t>
            </a:r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: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国内市场</a:t>
            </a:r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6" name="图表 5"/>
          <p:cNvGraphicFramePr>
            <a:graphicFrameLocks/>
          </p:cNvGraphicFramePr>
          <p:nvPr/>
        </p:nvGraphicFramePr>
        <p:xfrm>
          <a:off x="0" y="692696"/>
          <a:ext cx="9144000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0" y="4653136"/>
          <a:ext cx="9144000" cy="2016224"/>
        </p:xfrm>
        <a:graphic>
          <a:graphicData uri="http://schemas.openxmlformats.org/drawingml/2006/table">
            <a:tbl>
              <a:tblPr/>
              <a:tblGrid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</a:tblGrid>
              <a:tr h="1209734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半导体与半导体生产设备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软件与服务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家庭与个人用品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技术硬件与设备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材料</a:t>
                      </a:r>
                      <a:r>
                        <a:rPr lang="en-US" altLang="zh-CN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媒体</a:t>
                      </a:r>
                      <a:r>
                        <a:rPr lang="en-US" altLang="zh-CN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制药、生物科技与生命科学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医疗保健设备与服务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商业和专业服务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多元金融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消费者服务</a:t>
                      </a:r>
                      <a:r>
                        <a:rPr lang="en-US" altLang="zh-CN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食品与主要用品零售</a:t>
                      </a:r>
                      <a:r>
                        <a:rPr lang="en-US" altLang="zh-CN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零售业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电信服务</a:t>
                      </a:r>
                      <a:r>
                        <a:rPr lang="en-US" altLang="zh-CN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食品、饮料与烟草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资本货物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耐用消费品与服装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运输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汽车与汽车零部件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保险</a:t>
                      </a:r>
                      <a:r>
                        <a:rPr lang="en-US" altLang="zh-CN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房地产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公用事业</a:t>
                      </a:r>
                      <a:r>
                        <a:rPr lang="en-US" altLang="zh-CN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能源</a:t>
                      </a:r>
                      <a:r>
                        <a:rPr lang="en-US" altLang="zh-CN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银行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市盈率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112.33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72.6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55.87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53.91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44.72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43.89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42.24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40.5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32.9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32.47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28.44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28.35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28.08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26.35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26.23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25.64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20.19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19.43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16.32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14.03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13.46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13.35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11.3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4.61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月溢价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-3.66%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-2.30%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0.47%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-0.19%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-2.63%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-2.51%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0.33%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0.40%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-3.94%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-2.90%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-2.84%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-1.77%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-0.71%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-1.83%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-1.69%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-2.29%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-2.09%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-1.82%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-1.21%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-2.16%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-0.74%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-1.18%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-2.25%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-0.43%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57284278"/>
      </p:ext>
    </p:extLst>
  </p:cSld>
  <p:clrMapOvr>
    <a:masterClrMapping/>
  </p:clrMapOvr>
</p:sld>
</file>

<file path=ppt/theme/theme1.xml><?xml version="1.0" encoding="utf-8"?>
<a:theme xmlns:a="http://schemas.openxmlformats.org/drawingml/2006/main" name="沃胜资产管理[1]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沃胜资产管理[1]</Template>
  <TotalTime>6350</TotalTime>
  <Words>1843</Words>
  <Application>Microsoft Office PowerPoint</Application>
  <PresentationFormat>全屏显示(4:3)</PresentationFormat>
  <Paragraphs>519</Paragraphs>
  <Slides>17</Slides>
  <Notes>3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18" baseType="lpstr">
      <vt:lpstr>沃胜资产管理[1]</vt:lpstr>
      <vt:lpstr>沃胜资产管理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谢     谢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沃胜资产管理</dc:title>
  <dc:creator>snoy</dc:creator>
  <cp:lastModifiedBy>USER</cp:lastModifiedBy>
  <cp:revision>839</cp:revision>
  <dcterms:created xsi:type="dcterms:W3CDTF">2011-05-02T03:10:03Z</dcterms:created>
  <dcterms:modified xsi:type="dcterms:W3CDTF">2014-10-21T00:26:01Z</dcterms:modified>
</cp:coreProperties>
</file>