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5" r:id="rId3"/>
    <p:sldId id="287" r:id="rId4"/>
    <p:sldId id="279" r:id="rId5"/>
    <p:sldId id="276" r:id="rId6"/>
    <p:sldId id="306" r:id="rId7"/>
    <p:sldId id="308" r:id="rId8"/>
    <p:sldId id="295" r:id="rId9"/>
    <p:sldId id="312" r:id="rId10"/>
    <p:sldId id="313" r:id="rId11"/>
    <p:sldId id="258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吴璠" initials="吴璠" lastIdx="1" clrIdx="0">
    <p:extLst>
      <p:ext uri="{19B8F6BF-5375-455C-9EA6-DF929625EA0E}">
        <p15:presenceInfo xmlns:p15="http://schemas.microsoft.com/office/powerpoint/2012/main" xmlns="" userId="8c9567a6c421b2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5" autoAdjust="0"/>
    <p:restoredTop sz="94660"/>
  </p:normalViewPr>
  <p:slideViewPr>
    <p:cSldViewPr>
      <p:cViewPr varScale="1">
        <p:scale>
          <a:sx n="65" d="100"/>
          <a:sy n="65" d="100"/>
        </p:scale>
        <p:origin x="-15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7779;&#32988;&#21608;&#25253;\&#21608;&#24230;&#23439;&#35266;&#25968;&#25454;&#32479;&#3574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26495;&#22359;&#25968;&#25454;&#27983;&#35272;&#2212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style val="4"/>
  <c:chart>
    <c:plotArea>
      <c:layout>
        <c:manualLayout>
          <c:layoutTarget val="inner"/>
          <c:xMode val="edge"/>
          <c:yMode val="edge"/>
          <c:x val="0.12562115325104012"/>
          <c:y val="0.12930191017789444"/>
          <c:w val="0.73788407699038516"/>
          <c:h val="0.73979148439779463"/>
        </c:manualLayout>
      </c:layout>
      <c:barChart>
        <c:barDir val="col"/>
        <c:grouping val="clustered"/>
        <c:ser>
          <c:idx val="0"/>
          <c:order val="0"/>
          <c:tx>
            <c:strRef>
              <c:f>国内与香港市场!$C$1</c:f>
              <c:strCache>
                <c:ptCount val="1"/>
                <c:pt idx="0">
                  <c:v>涨跌幅</c:v>
                </c:pt>
              </c:strCache>
            </c:strRef>
          </c:tx>
          <c:spPr>
            <a:solidFill>
              <a:srgbClr val="FF0000"/>
            </a:solidFill>
            <a:ln w="12700"/>
          </c:spPr>
          <c:cat>
            <c:strRef>
              <c:f>国内与香港市场!$B$2:$B$10</c:f>
              <c:strCache>
                <c:ptCount val="9"/>
                <c:pt idx="0">
                  <c:v>深证成指</c:v>
                </c:pt>
                <c:pt idx="1">
                  <c:v>上证50指数</c:v>
                </c:pt>
                <c:pt idx="2">
                  <c:v>沪深300指数</c:v>
                </c:pt>
                <c:pt idx="3">
                  <c:v>上证综指</c:v>
                </c:pt>
                <c:pt idx="4">
                  <c:v>创业板指</c:v>
                </c:pt>
                <c:pt idx="5">
                  <c:v>中小板指</c:v>
                </c:pt>
                <c:pt idx="6">
                  <c:v>红筹指数</c:v>
                </c:pt>
                <c:pt idx="7">
                  <c:v>恒生指数</c:v>
                </c:pt>
                <c:pt idx="8">
                  <c:v>国企指数</c:v>
                </c:pt>
              </c:strCache>
            </c:strRef>
          </c:cat>
          <c:val>
            <c:numRef>
              <c:f>国内与香港市场!$C$2:$C$10</c:f>
              <c:numCache>
                <c:formatCode>#,##0.00_ </c:formatCode>
                <c:ptCount val="9"/>
                <c:pt idx="0">
                  <c:v>-0.73091022368270153</c:v>
                </c:pt>
                <c:pt idx="1">
                  <c:v>-0.81376914410872259</c:v>
                </c:pt>
                <c:pt idx="2">
                  <c:v>-1.0157739474272118</c:v>
                </c:pt>
                <c:pt idx="3">
                  <c:v>-1.4047352329293104</c:v>
                </c:pt>
                <c:pt idx="4">
                  <c:v>-2.7771540267543147</c:v>
                </c:pt>
                <c:pt idx="5">
                  <c:v>-2.8645433539906784</c:v>
                </c:pt>
                <c:pt idx="6">
                  <c:v>-1.2577184324847113</c:v>
                </c:pt>
                <c:pt idx="7">
                  <c:v>-0.28295422750854732</c:v>
                </c:pt>
                <c:pt idx="8">
                  <c:v>-0.65466448445170589</c:v>
                </c:pt>
              </c:numCache>
            </c:numRef>
          </c:val>
        </c:ser>
        <c:gapWidth val="226"/>
        <c:overlap val="-100"/>
        <c:axId val="46363392"/>
        <c:axId val="46365312"/>
      </c:barChart>
      <c:barChart>
        <c:barDir val="col"/>
        <c:grouping val="clustered"/>
        <c:ser>
          <c:idx val="2"/>
          <c:order val="1"/>
          <c:tx>
            <c:v>a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3"/>
          <c:order val="2"/>
          <c:tx>
            <c:v>b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4"/>
          <c:order val="3"/>
          <c:tx>
            <c:v>c</c:v>
          </c:tx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4"/>
          <c:tx>
            <c:v>成交额变化</c:v>
          </c:tx>
          <c:spPr>
            <a:solidFill>
              <a:schemeClr val="accent1">
                <a:alpha val="50000"/>
              </a:schemeClr>
            </a:solidFill>
            <a:ln w="9525" cmpd="sng">
              <a:solidFill>
                <a:srgbClr val="00B0F0"/>
              </a:solidFill>
            </a:ln>
          </c:spPr>
          <c:cat>
            <c:strRef>
              <c:f>国内与香港市场!$B$2:$B$10</c:f>
              <c:strCache>
                <c:ptCount val="9"/>
                <c:pt idx="0">
                  <c:v>深证成指</c:v>
                </c:pt>
                <c:pt idx="1">
                  <c:v>上证50指数</c:v>
                </c:pt>
                <c:pt idx="2">
                  <c:v>沪深300指数</c:v>
                </c:pt>
                <c:pt idx="3">
                  <c:v>上证综指</c:v>
                </c:pt>
                <c:pt idx="4">
                  <c:v>创业板指</c:v>
                </c:pt>
                <c:pt idx="5">
                  <c:v>中小板指</c:v>
                </c:pt>
                <c:pt idx="6">
                  <c:v>红筹指数</c:v>
                </c:pt>
                <c:pt idx="7">
                  <c:v>恒生指数</c:v>
                </c:pt>
                <c:pt idx="8">
                  <c:v>国企指数</c:v>
                </c:pt>
              </c:strCache>
            </c:strRef>
          </c:cat>
          <c:val>
            <c:numRef>
              <c:f>国内与香港市场!$F$2:$F$10</c:f>
              <c:numCache>
                <c:formatCode>0.00%</c:formatCode>
                <c:ptCount val="9"/>
                <c:pt idx="0">
                  <c:v>0.5806247706250528</c:v>
                </c:pt>
                <c:pt idx="1">
                  <c:v>0.68015332662793671</c:v>
                </c:pt>
                <c:pt idx="2">
                  <c:v>0.60089155905702307</c:v>
                </c:pt>
                <c:pt idx="3">
                  <c:v>0.57210273335390993</c:v>
                </c:pt>
                <c:pt idx="4">
                  <c:v>0.42186611372308724</c:v>
                </c:pt>
                <c:pt idx="5">
                  <c:v>0.42732453448088636</c:v>
                </c:pt>
                <c:pt idx="6">
                  <c:v>1.3290117075738612E-2</c:v>
                </c:pt>
                <c:pt idx="7">
                  <c:v>-1.3746494587398177E-2</c:v>
                </c:pt>
                <c:pt idx="8">
                  <c:v>8.5554972726273548E-2</c:v>
                </c:pt>
              </c:numCache>
            </c:numRef>
          </c:val>
        </c:ser>
        <c:axId val="47608576"/>
        <c:axId val="46427136"/>
      </c:barChart>
      <c:catAx>
        <c:axId val="46363392"/>
        <c:scaling>
          <c:orientation val="minMax"/>
        </c:scaling>
        <c:axPos val="b"/>
        <c:numFmt formatCode="General" sourceLinked="0"/>
        <c:tickLblPos val="nextTo"/>
        <c:crossAx val="46365312"/>
        <c:crosses val="autoZero"/>
        <c:auto val="1"/>
        <c:lblAlgn val="ctr"/>
        <c:lblOffset val="1000"/>
      </c:catAx>
      <c:valAx>
        <c:axId val="46365312"/>
        <c:scaling>
          <c:orientation val="minMax"/>
          <c:max val="6"/>
          <c:min val="-6"/>
        </c:scaling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altLang="zh-CN"/>
                  <a:t>%</a:t>
                </a:r>
                <a:endParaRPr lang="zh-CN" altLang="en-US"/>
              </a:p>
            </c:rich>
          </c:tx>
          <c:layout>
            <c:manualLayout>
              <c:xMode val="edge"/>
              <c:yMode val="edge"/>
              <c:x val="5.4026792184029532E-2"/>
              <c:y val="3.2024484485473202E-2"/>
            </c:manualLayout>
          </c:layout>
        </c:title>
        <c:numFmt formatCode="#,##0_ " sourceLinked="0"/>
        <c:tickLblPos val="nextTo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zh-CN"/>
          </a:p>
        </c:txPr>
        <c:crossAx val="46363392"/>
        <c:crosses val="autoZero"/>
        <c:crossBetween val="between"/>
      </c:valAx>
      <c:valAx>
        <c:axId val="46427136"/>
        <c:scaling>
          <c:orientation val="minMax"/>
          <c:max val="0.5"/>
          <c:min val="-0.5"/>
        </c:scaling>
        <c:axPos val="r"/>
        <c:numFmt formatCode="0%" sourceLinked="0"/>
        <c:tickLblPos val="nextTo"/>
        <c:crossAx val="47608576"/>
        <c:crosses val="max"/>
        <c:crossBetween val="between"/>
      </c:valAx>
      <c:catAx>
        <c:axId val="47608576"/>
        <c:scaling>
          <c:orientation val="minMax"/>
        </c:scaling>
        <c:delete val="1"/>
        <c:axPos val="b"/>
        <c:numFmt formatCode="General" sourceLinked="1"/>
        <c:tickLblPos val="none"/>
        <c:crossAx val="46427136"/>
        <c:crosses val="autoZero"/>
        <c:auto val="1"/>
        <c:lblAlgn val="ctr"/>
        <c:lblOffset val="100"/>
      </c:catAx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3"/>
        <c:delete val="1"/>
      </c:legendEntry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CN"/>
  <c:style val="4"/>
  <c:chart>
    <c:plotArea>
      <c:layout/>
      <c:barChart>
        <c:barDir val="col"/>
        <c:grouping val="clustered"/>
        <c:ser>
          <c:idx val="0"/>
          <c:order val="0"/>
          <c:cat>
            <c:strRef>
              <c:f>板块数据浏览器.xls!$A$2:$A$29</c:f>
              <c:strCache>
                <c:ptCount val="28"/>
                <c:pt idx="0">
                  <c:v>SW非银金融</c:v>
                </c:pt>
                <c:pt idx="1">
                  <c:v>SW医药生物</c:v>
                </c:pt>
                <c:pt idx="2">
                  <c:v>SW食品饮料</c:v>
                </c:pt>
                <c:pt idx="3">
                  <c:v>SW机械设备</c:v>
                </c:pt>
                <c:pt idx="4">
                  <c:v>SW银行</c:v>
                </c:pt>
                <c:pt idx="5">
                  <c:v>SW钢铁</c:v>
                </c:pt>
                <c:pt idx="6">
                  <c:v>SW休闲服务</c:v>
                </c:pt>
                <c:pt idx="7">
                  <c:v>SW轻工制造</c:v>
                </c:pt>
                <c:pt idx="8">
                  <c:v>SW传媒</c:v>
                </c:pt>
                <c:pt idx="9">
                  <c:v>SW商业贸易</c:v>
                </c:pt>
                <c:pt idx="10">
                  <c:v>SW化工</c:v>
                </c:pt>
                <c:pt idx="11">
                  <c:v>SW房地产</c:v>
                </c:pt>
                <c:pt idx="12">
                  <c:v>SW纺织服装</c:v>
                </c:pt>
                <c:pt idx="13">
                  <c:v>SW公用事业</c:v>
                </c:pt>
                <c:pt idx="14">
                  <c:v>SW综合</c:v>
                </c:pt>
                <c:pt idx="15">
                  <c:v>SW计算机</c:v>
                </c:pt>
                <c:pt idx="16">
                  <c:v>SW采掘</c:v>
                </c:pt>
                <c:pt idx="17">
                  <c:v>SW交通运输</c:v>
                </c:pt>
                <c:pt idx="18">
                  <c:v>SW电子</c:v>
                </c:pt>
                <c:pt idx="19">
                  <c:v>SW国防军工</c:v>
                </c:pt>
                <c:pt idx="20">
                  <c:v>SW家用电器</c:v>
                </c:pt>
                <c:pt idx="21">
                  <c:v>SW建筑装饰</c:v>
                </c:pt>
                <c:pt idx="22">
                  <c:v>SW有色金属</c:v>
                </c:pt>
                <c:pt idx="23">
                  <c:v>SW汽车</c:v>
                </c:pt>
                <c:pt idx="24">
                  <c:v>SW建筑材料</c:v>
                </c:pt>
                <c:pt idx="25">
                  <c:v>SW电气设备</c:v>
                </c:pt>
                <c:pt idx="26">
                  <c:v>SW农林牧渔</c:v>
                </c:pt>
                <c:pt idx="27">
                  <c:v>SW通信</c:v>
                </c:pt>
              </c:strCache>
            </c:strRef>
          </c:cat>
          <c:val>
            <c:numRef>
              <c:f>板块数据浏览器.xls!$B$2:$B$29</c:f>
              <c:numCache>
                <c:formatCode>###,###,###,##0.00</c:formatCode>
                <c:ptCount val="28"/>
                <c:pt idx="0">
                  <c:v>1.9000000000000001</c:v>
                </c:pt>
                <c:pt idx="1">
                  <c:v>0.34</c:v>
                </c:pt>
                <c:pt idx="2">
                  <c:v>0.17</c:v>
                </c:pt>
                <c:pt idx="3">
                  <c:v>-0.32000000000000006</c:v>
                </c:pt>
                <c:pt idx="4">
                  <c:v>-0.43000000000000005</c:v>
                </c:pt>
                <c:pt idx="5">
                  <c:v>-0.70000000000000007</c:v>
                </c:pt>
                <c:pt idx="6">
                  <c:v>-1.32</c:v>
                </c:pt>
                <c:pt idx="7">
                  <c:v>-1.36</c:v>
                </c:pt>
                <c:pt idx="8">
                  <c:v>-1.46</c:v>
                </c:pt>
                <c:pt idx="9">
                  <c:v>-1.6800000000000002</c:v>
                </c:pt>
                <c:pt idx="10">
                  <c:v>-1.72</c:v>
                </c:pt>
                <c:pt idx="11">
                  <c:v>-1.87</c:v>
                </c:pt>
                <c:pt idx="12">
                  <c:v>-1.9600000000000002</c:v>
                </c:pt>
                <c:pt idx="13">
                  <c:v>-2.04</c:v>
                </c:pt>
                <c:pt idx="14">
                  <c:v>-2.19</c:v>
                </c:pt>
                <c:pt idx="15">
                  <c:v>-2.27</c:v>
                </c:pt>
                <c:pt idx="16">
                  <c:v>-2.3499999999999996</c:v>
                </c:pt>
                <c:pt idx="17">
                  <c:v>-2.4499999999999997</c:v>
                </c:pt>
                <c:pt idx="18">
                  <c:v>-2.5099999999999998</c:v>
                </c:pt>
                <c:pt idx="19">
                  <c:v>-2.58</c:v>
                </c:pt>
                <c:pt idx="20">
                  <c:v>-2.59</c:v>
                </c:pt>
                <c:pt idx="21">
                  <c:v>-2.7800000000000002</c:v>
                </c:pt>
                <c:pt idx="22">
                  <c:v>-2.82</c:v>
                </c:pt>
                <c:pt idx="23">
                  <c:v>-2.94</c:v>
                </c:pt>
                <c:pt idx="24">
                  <c:v>-3.03</c:v>
                </c:pt>
                <c:pt idx="25">
                  <c:v>-3.15</c:v>
                </c:pt>
                <c:pt idx="26">
                  <c:v>-3.61</c:v>
                </c:pt>
                <c:pt idx="27">
                  <c:v>-3.86</c:v>
                </c:pt>
              </c:numCache>
            </c:numRef>
          </c:val>
        </c:ser>
        <c:axId val="74868992"/>
        <c:axId val="86153088"/>
      </c:barChart>
      <c:catAx>
        <c:axId val="74868992"/>
        <c:scaling>
          <c:orientation val="minMax"/>
        </c:scaling>
        <c:axPos val="b"/>
        <c:tickLblPos val="nextTo"/>
        <c:crossAx val="86153088"/>
        <c:crosses val="autoZero"/>
        <c:auto val="1"/>
        <c:lblAlgn val="ctr"/>
        <c:lblOffset val="100"/>
      </c:catAx>
      <c:valAx>
        <c:axId val="86153088"/>
        <c:scaling>
          <c:orientation val="minMax"/>
        </c:scaling>
        <c:axPos val="l"/>
        <c:majorGridlines/>
        <c:numFmt formatCode="###,###,###,##0.00" sourceLinked="1"/>
        <c:tickLblPos val="nextTo"/>
        <c:crossAx val="74868992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8FB76-6F54-4D67-AD49-6E36E53A3200}" type="datetimeFigureOut">
              <a:rPr lang="zh-CN" altLang="en-US" smtClean="0"/>
              <a:pPr/>
              <a:t>2014/10/23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9099B-A300-4049-BD6C-CF59BA8622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49452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28497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968044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34242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仓位变动幅度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220515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9099B-A300-4049-BD6C-CF59BA862218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50050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506EC-BA13-45AE-9530-AB58C999D26D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D8AA-525E-4344-981D-71FC0508C9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1359-4722-4E27-84E5-58C936D0F5B3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486FC-8F8A-44A0-BA34-D026866AE3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EC230-54FB-4D18-A5B1-76A9EFABB9EB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05B8E-6273-42DC-88D2-AC82E0D7D5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8F793-FD5C-4AF2-BEA5-81FE98022325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B9FCC-AC01-4548-8E71-D85C56CCA7B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FDD6-E987-4B97-9352-BF4DB1F8A365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C821-8749-4D7A-8A4A-D048705672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5C50-7AB7-4D78-B0F2-500EA95C2A33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977AF-D8FA-4678-99C3-EE285B62A48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592E8-30A6-45C3-84D5-B30D579A451D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F2E2-AA7C-41FB-8CFB-0E71101142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FA50A-E1E7-4422-A95F-DBBBDF37E616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19492-B6AF-427C-A7A1-873D6097A2B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17AE8-337C-4F7B-A33D-458BA8D8BADC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F8A3D-5F6C-47EA-B332-4FED93DF0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7D5B2-B861-4ACE-B5D1-B6661CA50002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82341-60CE-4207-85E5-8748E60248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77DE1-DA32-4627-A77D-56075F1389FF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7A54B-88E6-47B0-8B59-84559D6298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77C1CD0-A0D0-4DFE-832F-8AED63287097}" type="datetime1">
              <a:rPr lang="zh-CN" altLang="en-US" smtClean="0"/>
              <a:pPr>
                <a:defRPr/>
              </a:pPr>
              <a:t>2014/10/23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C290DCB-81EC-47C1-B9A5-3B53443554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3" descr="沃胜资产管理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沃胜资产管理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zh-CN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20141019</a:t>
            </a:r>
          </a:p>
          <a:p>
            <a:pPr fontAlgn="auto">
              <a:spcAft>
                <a:spcPts val="0"/>
              </a:spcAft>
              <a:defRPr/>
            </a:pPr>
            <a:r>
              <a:rPr lang="zh-CN" altLang="en-US" b="1" dirty="0" smtClean="0">
                <a:solidFill>
                  <a:srgbClr val="140165"/>
                </a:solidFill>
                <a:latin typeface="黑体" pitchFamily="2" charset="-122"/>
                <a:ea typeface="黑体" pitchFamily="2" charset="-122"/>
              </a:rPr>
              <a:t>周报概览</a:t>
            </a:r>
            <a:endParaRPr lang="en-US" altLang="zh-CN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defRPr/>
            </a:pPr>
            <a:endParaRPr lang="zh-CN" altLang="en-US" b="1" dirty="0" smtClean="0">
              <a:solidFill>
                <a:srgbClr val="140165"/>
              </a:solidFill>
              <a:latin typeface="黑体" pitchFamily="2" charset="-122"/>
              <a:ea typeface="黑体" pitchFamily="2" charset="-122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 dirty="0" smtClean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10</a:t>
            </a:fld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4.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重点公司要闻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28" y="836712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北大医药：重组无条件通过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2.</a:t>
            </a:r>
            <a:r>
              <a:rPr lang="zh-CN" altLang="en-US" b="1" dirty="0" smtClean="0"/>
              <a:t>牧原股份：</a:t>
            </a:r>
            <a:r>
              <a:rPr lang="zh-CN" altLang="en-US" dirty="0" smtClean="0"/>
              <a:t>禽畜价格周期反转尘埃落定，猪价稳步上涨将推动此轮行情延续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3.</a:t>
            </a:r>
            <a:r>
              <a:rPr lang="zh-CN" altLang="en-US" b="1" dirty="0" smtClean="0"/>
              <a:t>广陆数测：净利润</a:t>
            </a:r>
            <a:r>
              <a:rPr lang="en-US" altLang="zh-CN" b="1" dirty="0" smtClean="0"/>
              <a:t>837.64-1116.85</a:t>
            </a:r>
            <a:r>
              <a:rPr lang="zh-CN" altLang="en-US" b="1" dirty="0" smtClean="0"/>
              <a:t>万元，增长</a:t>
            </a:r>
            <a:r>
              <a:rPr lang="en-US" altLang="zh-CN" b="1" dirty="0" smtClean="0"/>
              <a:t>20%-60%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4.</a:t>
            </a:r>
            <a:r>
              <a:rPr lang="zh-CN" altLang="en-US" b="1" dirty="0" smtClean="0"/>
              <a:t>瑞康医药：净利润</a:t>
            </a:r>
            <a:r>
              <a:rPr lang="en-US" altLang="zh-CN" b="1" dirty="0" smtClean="0"/>
              <a:t>12456-13452.48</a:t>
            </a:r>
            <a:r>
              <a:rPr lang="zh-CN" altLang="en-US" b="1" dirty="0" smtClean="0"/>
              <a:t>万元，增长</a:t>
            </a:r>
            <a:r>
              <a:rPr lang="en-US" altLang="zh-CN" b="1" dirty="0" smtClean="0"/>
              <a:t>25%-35%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5.</a:t>
            </a:r>
            <a:r>
              <a:rPr lang="zh-CN" altLang="en-US" b="1" dirty="0" smtClean="0"/>
              <a:t>普利特：净利润</a:t>
            </a:r>
            <a:r>
              <a:rPr lang="en-US" altLang="zh-CN" b="1" dirty="0" smtClean="0"/>
              <a:t>15150-16450</a:t>
            </a:r>
            <a:r>
              <a:rPr lang="zh-CN" altLang="en-US" b="1" dirty="0" smtClean="0"/>
              <a:t>万元，增长</a:t>
            </a:r>
            <a:r>
              <a:rPr lang="en-US" altLang="zh-CN" b="1" dirty="0" smtClean="0"/>
              <a:t>10%-20%</a:t>
            </a:r>
            <a:r>
              <a:rPr lang="zh-CN" altLang="en-US" b="1" dirty="0" smtClean="0"/>
              <a:t>。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6. </a:t>
            </a:r>
            <a:r>
              <a:rPr lang="zh-CN" altLang="en-US" b="1" dirty="0" smtClean="0"/>
              <a:t>国兴地产：净利润</a:t>
            </a:r>
            <a:r>
              <a:rPr lang="en-US" altLang="zh-CN" b="1" dirty="0" smtClean="0"/>
              <a:t>4100</a:t>
            </a:r>
            <a:r>
              <a:rPr lang="zh-CN" altLang="en-US" b="1" dirty="0" smtClean="0"/>
              <a:t>万元，增长</a:t>
            </a:r>
            <a:r>
              <a:rPr lang="en-US" altLang="zh-CN" b="1" dirty="0" smtClean="0"/>
              <a:t>266%</a:t>
            </a:r>
            <a:r>
              <a:rPr lang="zh-CN" altLang="en-US" b="1" dirty="0" smtClean="0"/>
              <a:t>。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7. </a:t>
            </a:r>
            <a:r>
              <a:rPr lang="zh-CN" altLang="en-US" b="1" dirty="0" smtClean="0"/>
              <a:t>新海宜：净利润</a:t>
            </a:r>
            <a:r>
              <a:rPr lang="en-US" altLang="zh-CN" b="1" dirty="0" smtClean="0"/>
              <a:t>8184.96-10592.3</a:t>
            </a:r>
            <a:r>
              <a:rPr lang="zh-CN" altLang="en-US" b="1" dirty="0" smtClean="0"/>
              <a:t>万元，增长</a:t>
            </a:r>
            <a:r>
              <a:rPr lang="en-US" altLang="zh-CN" b="1" dirty="0" smtClean="0"/>
              <a:t>70%-120%</a:t>
            </a:r>
            <a:r>
              <a:rPr lang="zh-CN" altLang="en-US" b="1" dirty="0" smtClean="0"/>
              <a:t>。</a:t>
            </a:r>
            <a:endParaRPr lang="en-US" altLang="zh-CN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8. </a:t>
            </a:r>
            <a:r>
              <a:rPr lang="zh-CN" altLang="en-US" b="1" dirty="0" smtClean="0"/>
              <a:t>牧原股份：净利润</a:t>
            </a:r>
            <a:r>
              <a:rPr lang="en-US" altLang="zh-CN" b="1" dirty="0" smtClean="0"/>
              <a:t>-4000</a:t>
            </a:r>
            <a:r>
              <a:rPr lang="zh-CN" altLang="en-US" b="1" dirty="0" smtClean="0"/>
              <a:t>万元</a:t>
            </a:r>
            <a:r>
              <a:rPr lang="en-US" altLang="zh-CN" b="1" dirty="0" smtClean="0"/>
              <a:t>-2000</a:t>
            </a:r>
            <a:r>
              <a:rPr lang="zh-CN" altLang="en-US" b="1" dirty="0" smtClean="0"/>
              <a:t>万元</a:t>
            </a:r>
            <a:endParaRPr lang="en-US" altLang="zh-CN" b="1" dirty="0" smtClean="0"/>
          </a:p>
          <a:p>
            <a:endParaRPr lang="en-US" altLang="zh-CN" b="1" dirty="0" smtClean="0"/>
          </a:p>
          <a:p>
            <a:r>
              <a:rPr lang="en-US" altLang="zh-CN" b="1" dirty="0" smtClean="0"/>
              <a:t>9. </a:t>
            </a:r>
            <a:r>
              <a:rPr lang="zh-CN" altLang="en-US" b="1" dirty="0" smtClean="0"/>
              <a:t>莱茵生物： 净利润</a:t>
            </a:r>
            <a:r>
              <a:rPr lang="en-US" altLang="zh-CN" b="1" dirty="0" smtClean="0"/>
              <a:t>1850-2300</a:t>
            </a:r>
            <a:r>
              <a:rPr lang="zh-CN" altLang="en-US" b="1" dirty="0" smtClean="0"/>
              <a:t>万元，增长</a:t>
            </a:r>
            <a:r>
              <a:rPr lang="en-US" altLang="zh-CN" b="1" smtClean="0"/>
              <a:t>0-20%</a:t>
            </a:r>
            <a:endParaRPr lang="en-US" altLang="zh-CN" dirty="0" smtClean="0"/>
          </a:p>
          <a:p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3" descr="沃胜资产管理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标题 1"/>
          <p:cNvSpPr>
            <a:spLocks noGrp="1"/>
          </p:cNvSpPr>
          <p:nvPr>
            <p:ph type="ctrTitle"/>
          </p:nvPr>
        </p:nvSpPr>
        <p:spPr>
          <a:xfrm>
            <a:off x="642938" y="2857500"/>
            <a:ext cx="7772400" cy="1470025"/>
          </a:xfrm>
        </p:spPr>
        <p:txBody>
          <a:bodyPr/>
          <a:lstStyle/>
          <a:p>
            <a:r>
              <a:rPr lang="zh-CN" altLang="en-US" sz="5400" b="1" dirty="0" smtClean="0">
                <a:solidFill>
                  <a:schemeClr val="bg1"/>
                </a:solidFill>
              </a:rPr>
              <a:t>谢     谢 </a:t>
            </a: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F3D8AA-525E-4344-981D-71FC0508C9A6}" type="slidenum">
              <a:rPr lang="zh-CN" altLang="en-US" smtClean="0"/>
              <a:pPr>
                <a:defRPr/>
              </a:pPr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5081" y="620688"/>
            <a:ext cx="8229600" cy="1143000"/>
          </a:xfrm>
        </p:spPr>
        <p:txBody>
          <a:bodyPr/>
          <a:lstStyle/>
          <a:p>
            <a:r>
              <a:rPr lang="zh-CN" altLang="en-US" dirty="0" smtClean="0">
                <a:solidFill>
                  <a:srgbClr val="00206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目录</a:t>
            </a:r>
            <a:endParaRPr lang="zh-CN" altLang="en-US" dirty="0">
              <a:solidFill>
                <a:srgbClr val="00206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上周市场表现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AutoNum type="arabicPeriod"/>
            </a:pP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经济数据和政策事件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基金表现</a:t>
            </a:r>
          </a:p>
          <a:p>
            <a:pPr marL="514350" indent="-514350">
              <a:buFont typeface="+mj-lt"/>
              <a:buAutoNum type="arabicPeriod"/>
            </a:pP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风控执行情况分析及行情研判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6B9FCC-AC01-4548-8E71-D85C56CCA7B7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9158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5536" y="116632"/>
            <a:ext cx="59586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.1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市场表现：沪深、香港指数表现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5537" y="980728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沪深两市：多数指数放量微跌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香港：恒生指数下跌，红筹指数以及国企指数上涨。</a:t>
            </a:r>
            <a:endParaRPr lang="en-US" altLang="zh-CN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图表 6"/>
          <p:cNvGraphicFramePr/>
          <p:nvPr/>
        </p:nvGraphicFramePr>
        <p:xfrm>
          <a:off x="395536" y="1628800"/>
          <a:ext cx="813690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23528" y="4653136"/>
          <a:ext cx="8568953" cy="1728192"/>
        </p:xfrm>
        <a:graphic>
          <a:graphicData uri="http://schemas.openxmlformats.org/drawingml/2006/table">
            <a:tbl>
              <a:tblPr/>
              <a:tblGrid>
                <a:gridCol w="1169258"/>
                <a:gridCol w="953352"/>
                <a:gridCol w="829977"/>
                <a:gridCol w="967372"/>
                <a:gridCol w="832781"/>
                <a:gridCol w="829977"/>
                <a:gridCol w="818762"/>
                <a:gridCol w="751466"/>
                <a:gridCol w="698190"/>
                <a:gridCol w="717818"/>
              </a:tblGrid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板块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深证成指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上证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50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沪深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上证综指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创业板指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中小板指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红筹指数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恒生指数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国企指数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涨跌幅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-0.81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-2.86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-1.26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-0.28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成交量变动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58.06%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68.02%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60.09%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57.21%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42.19%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42.73%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1.33%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-1.37%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8.56%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今年以来涨跌幅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2.14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4.79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10.64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15.84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10.03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-3.81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-1.22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-5.38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61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179512" y="908720"/>
            <a:ext cx="19880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板块涨跌幅</a:t>
            </a:r>
            <a:endParaRPr lang="zh-CN" altLang="en-US" sz="2800" b="1" dirty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5536" y="11663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市场表现：板块涨跌幅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7" name="图表 6"/>
          <p:cNvGraphicFramePr/>
          <p:nvPr/>
        </p:nvGraphicFramePr>
        <p:xfrm>
          <a:off x="251520" y="1412776"/>
          <a:ext cx="864096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9537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179512" y="692696"/>
            <a:ext cx="34307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个股涨跌幅前二十位</a:t>
            </a:r>
            <a:endParaRPr lang="zh-CN" altLang="en-US" sz="2800" b="1" dirty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23528" y="1196752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上周涨跌幅前二十位的股票行业分布较多的是资本货物与材料；跌幅前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20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中食品，饮品以及饮料占据较多。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5536" y="11663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.3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市场表现：领涨领跌股</a:t>
            </a:r>
            <a:endParaRPr lang="zh-CN" altLang="en-US" sz="2800" b="1" i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1069913"/>
              </p:ext>
            </p:extLst>
          </p:nvPr>
        </p:nvGraphicFramePr>
        <p:xfrm>
          <a:off x="0" y="1700808"/>
          <a:ext cx="8856984" cy="4756775"/>
        </p:xfrm>
        <a:graphic>
          <a:graphicData uri="http://schemas.openxmlformats.org/drawingml/2006/table">
            <a:tbl>
              <a:tblPr/>
              <a:tblGrid>
                <a:gridCol w="974163"/>
                <a:gridCol w="834998"/>
                <a:gridCol w="950970"/>
                <a:gridCol w="1344325"/>
                <a:gridCol w="144016"/>
                <a:gridCol w="1167414"/>
                <a:gridCol w="834998"/>
                <a:gridCol w="1021924"/>
                <a:gridCol w="1584176"/>
              </a:tblGrid>
              <a:tr h="24765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涨幅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跌幅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(%)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前</a:t>
                      </a:r>
                      <a:r>
                        <a:rPr lang="en-US" altLang="zh-C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20</a:t>
                      </a:r>
                      <a:r>
                        <a:rPr lang="zh-CN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名称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周涨跌幅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申万行业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代码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名称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周涨跌幅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申万行业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8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000820.SZ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金城股份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61.2809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（重组）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002306.SZ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中科云网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-22.8143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消费者服务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002730.SZ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电光科技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61.1111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货物（次新股）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002163.SZ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*ST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三鑫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-17.7536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300401.SZ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花园生物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61.0811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科学（次新股）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600093.SH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禾嘉股份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-15.9387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汽车与汽车零部件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300398.SZ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飞凯材料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61.0783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（次新股）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002139.SZ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拓邦股份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-14.9278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603010.SH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万盛股份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61.0682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（次新股）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000995.SZ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皇台酒业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-14.7497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食品、饮料与烟草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601016.SH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节能风电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61.0503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公用事业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（次新股）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000797.SZ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中国武夷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-14.5173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300402.SZ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宝色股份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61.0248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货物（次新股）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002407.SZ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多氟多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-14.4988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300399.SZ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京天利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61.0045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软件与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服务（次新股）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600962.SH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国投中鲁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-13.6669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食品、饮料与烟草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300400.SZ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劲拓股份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60.9689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货物（次新股）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300047.SZ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天源迪科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-13.6551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603169.SH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兰石重装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60.9023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资本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货物（次新股）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300354.SZ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东华测试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-13.5843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603456.SH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九洲药业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54.5905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300046.SZ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台基股份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-13.5751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半导体与半导体生产设备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600917.SH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重庆燃气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52.4038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公用事业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300295.SZ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三六五网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-13.5268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软件与服务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300362.SZ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天保重装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35.0453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002624.SZ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金磊股份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-13.3634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000018.SZ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中冠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33.0460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600255.SH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鑫科材料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-13.2166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600789.SH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鲁抗医药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32.2997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制药、生物科技与生命科学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600898.SH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三联商社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-12.9971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零售业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600862.SH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南通科技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31.8287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300342.SZ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天银机电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-12.7791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002706.SZ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良信电器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29.6231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资本货物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000517.SZ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荣安地产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-12.5128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600299.SH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*ST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新材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27.6730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材料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002157.SZ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正邦科技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-12.3640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食品、饮料与烟草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600361.SH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华联综超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26.4865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食品与主要用品零售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Ⅱ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000779.SZ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*ST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派神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-12.2271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耐用消费品与服装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603018.SH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设计股份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26.0710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商业和专业服务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600680.SH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上海普天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-12.1721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技术硬件与设备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/>
          <p:cNvSpPr txBox="1"/>
          <p:nvPr/>
        </p:nvSpPr>
        <p:spPr>
          <a:xfrm>
            <a:off x="179512" y="692696"/>
            <a:ext cx="6572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行业配置对应沪深</a:t>
            </a:r>
            <a:r>
              <a:rPr lang="en-US" altLang="en-US" sz="20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300</a:t>
            </a:r>
            <a:r>
              <a:rPr lang="zh-CN" altLang="en-US" sz="20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行业权重的超配情况</a:t>
            </a:r>
            <a:endParaRPr lang="en-US" altLang="zh-CN" sz="2000" b="1" dirty="0" smtClean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000" b="1" dirty="0" smtClean="0">
                <a:solidFill>
                  <a:schemeClr val="tx2">
                    <a:lumMod val="50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            </a:t>
            </a:r>
            <a:endParaRPr lang="en-US" altLang="zh-CN" sz="2000" b="1" dirty="0" smtClean="0">
              <a:solidFill>
                <a:schemeClr val="tx2">
                  <a:lumMod val="50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  <p:sp>
        <p:nvSpPr>
          <p:cNvPr id="7" name="TextBox 3"/>
          <p:cNvSpPr txBox="1"/>
          <p:nvPr/>
        </p:nvSpPr>
        <p:spPr>
          <a:xfrm>
            <a:off x="251520" y="116632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charset="-122"/>
                <a:cs typeface="+mn-cs"/>
              </a:defRPr>
            </a:lvl9pPr>
          </a:lstStyle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3.2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基金行业配置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3740492"/>
              </p:ext>
            </p:extLst>
          </p:nvPr>
        </p:nvGraphicFramePr>
        <p:xfrm>
          <a:off x="1547664" y="1052751"/>
          <a:ext cx="5400601" cy="5548728"/>
        </p:xfrm>
        <a:graphic>
          <a:graphicData uri="http://schemas.openxmlformats.org/drawingml/2006/table">
            <a:tbl>
              <a:tblPr/>
              <a:tblGrid>
                <a:gridCol w="1230682"/>
                <a:gridCol w="1078170"/>
                <a:gridCol w="1137350"/>
                <a:gridCol w="899020"/>
                <a:gridCol w="1055379"/>
              </a:tblGrid>
              <a:tr h="16654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行业</a:t>
                      </a:r>
                    </a:p>
                  </a:txBody>
                  <a:tcPr marL="8690" marR="8690" marT="8690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沪深</a:t>
                      </a:r>
                      <a:r>
                        <a:rPr lang="en-US" altLang="zh-CN" sz="105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300</a:t>
                      </a:r>
                      <a:r>
                        <a:rPr lang="zh-CN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权重</a:t>
                      </a:r>
                      <a:r>
                        <a:rPr lang="en-US" altLang="zh-CN" sz="105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[%]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行业周排名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魏总权重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邱总权重</a:t>
                      </a:r>
                      <a:endParaRPr lang="zh-CN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非银金融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1.90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2.19%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1131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医药生物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050" b="0" i="0" u="none" strike="noStrike" dirty="0" smtClean="0">
                          <a:latin typeface="Arial"/>
                        </a:rPr>
                        <a:t>16.8%</a:t>
                      </a:r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食品饮料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0.17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2.8%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机械设备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-0.32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8.64%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2.8%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银行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-0.43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钢铁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休闲服务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-1.32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2.73%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轻工制造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-1.36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传媒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-1.46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商业贸易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-1.68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0.02%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2.9%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化工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-1.72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6.90%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23.9%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房地产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-1.87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0.9%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纺织服装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-1.96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13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公用事业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-2.04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综合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-2.19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1.09%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计算机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-2.27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3.01%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采掘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-2.35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0.35%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0.5%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交通运输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-2.45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电子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-2.51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050" b="0" i="0" u="none" strike="noStrike" dirty="0" smtClean="0">
                          <a:latin typeface="Arial"/>
                        </a:rPr>
                        <a:t>1.35%</a:t>
                      </a:r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zh-CN" sz="1050" b="0" i="0" u="none" strike="noStrike" dirty="0" smtClean="0">
                          <a:latin typeface="Arial"/>
                        </a:rPr>
                        <a:t>4.1%</a:t>
                      </a:r>
                      <a:endParaRPr lang="en-US" altLang="zh-CN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国防军工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-2.58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1487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家用电器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-2.59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建筑装饰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-2.78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有色金属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-2.82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24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汽车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-2.94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7.07%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21.2%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建筑材料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-3.03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26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电气设备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6%</a:t>
                      </a:r>
                      <a:endParaRPr lang="en-US" altLang="zh-CN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农林牧渔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-3.61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0.9%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0457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SW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通信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-3.86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29</a:t>
                      </a:r>
                      <a:endParaRPr lang="zh-CN" altLang="en-US" sz="12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1.81%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16.1%</a:t>
                      </a:r>
                      <a:endParaRPr lang="zh-CN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690" marR="8690" marT="8690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7068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785794"/>
            <a:ext cx="635798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</a:rPr>
              <a:t>上周账户表现及基本面分析</a:t>
            </a:r>
            <a:endParaRPr lang="en-US" altLang="zh-CN" sz="2000" b="1" dirty="0" smtClean="0">
              <a:solidFill>
                <a:schemeClr val="accent1">
                  <a:lumMod val="50000"/>
                </a:schemeClr>
              </a:solidFill>
              <a:latin typeface="+mj-ea"/>
              <a:ea typeface="+mj-ea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51520" y="116632"/>
            <a:ext cx="45159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.4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账户表现及基本面分析</a:t>
            </a:r>
            <a:endParaRPr lang="zh-CN" altLang="en-US" sz="2800" b="1" dirty="0">
              <a:solidFill>
                <a:srgbClr val="FFFF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9120678"/>
              </p:ext>
            </p:extLst>
          </p:nvPr>
        </p:nvGraphicFramePr>
        <p:xfrm>
          <a:off x="443196" y="1916832"/>
          <a:ext cx="8229605" cy="3395803"/>
        </p:xfrm>
        <a:graphic>
          <a:graphicData uri="http://schemas.openxmlformats.org/drawingml/2006/table">
            <a:tbl>
              <a:tblPr/>
              <a:tblGrid>
                <a:gridCol w="369126"/>
                <a:gridCol w="369126"/>
                <a:gridCol w="662532"/>
                <a:gridCol w="539491"/>
                <a:gridCol w="503998"/>
                <a:gridCol w="596279"/>
                <a:gridCol w="539491"/>
                <a:gridCol w="530026"/>
                <a:gridCol w="539491"/>
                <a:gridCol w="539491"/>
                <a:gridCol w="503998"/>
                <a:gridCol w="634139"/>
                <a:gridCol w="634139"/>
                <a:gridCol w="634139"/>
                <a:gridCol w="634139"/>
              </a:tblGrid>
              <a:tr h="475901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本周总结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</a:t>
                      </a:r>
                      <a:b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和</a:t>
                      </a:r>
                      <a:b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</a:br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市场表现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日期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净值变动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仓位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净值变动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仓位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净值变动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仓位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净值变动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仓位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2014-10-13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155.66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48.3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131.82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44.9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115.84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114.58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-1.49%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97.9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2014-10-14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154.96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131.18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47.6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114.92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113.69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2014-10-15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155.44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131.63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46.7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115.48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0.49%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114.55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0.76%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2014-10-16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154.57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130.93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34.9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114.65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113.93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-0.54%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99.4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37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2014-10-17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154.21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-0.23%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34.8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130.24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-0.53%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31.9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113.03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99.9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112.17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-1.54%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0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99.4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48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</a:t>
                      </a:r>
                      <a:r>
                        <a:rPr lang="zh-CN" alt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周涨幅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-1.65%</a:t>
                      </a:r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</a:t>
                      </a:r>
                      <a:r>
                        <a:rPr lang="zh-CN" alt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周涨幅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-1.92%</a:t>
                      </a:r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5</a:t>
                      </a:r>
                      <a:r>
                        <a:rPr lang="zh-CN" alt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周涨幅</a:t>
                      </a:r>
                      <a:endParaRPr lang="zh-CN" altLang="en-US" sz="1100" b="1" i="1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-3.87%</a:t>
                      </a:r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zh-CN" alt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沃胜</a:t>
                      </a:r>
                      <a:r>
                        <a:rPr lang="en-US" altLang="zh-CN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1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周</a:t>
                      </a:r>
                      <a:r>
                        <a:rPr lang="zh-CN" altLang="en-US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涨幅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-3.56%</a:t>
                      </a:r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51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经验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4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教训</a:t>
                      </a:r>
                    </a:p>
                  </a:txBody>
                  <a:tcPr marL="9268" marR="9268" marT="92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　</a:t>
                      </a: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268" marR="9268" marT="926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655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3.5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信托公布净值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2918"/>
            <a:ext cx="821537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沃胜一期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153.49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21.64%;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沃胜二期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127.88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23.01%.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沃胜五期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113.63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13.63%.</a:t>
            </a:r>
          </a:p>
          <a:p>
            <a:pPr>
              <a:buFont typeface="Arial" pitchFamily="34" charset="0"/>
              <a:buChar char="•"/>
            </a:pP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沃胜六期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日信托公布净值为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114.51</a:t>
            </a:r>
            <a:r>
              <a:rPr lang="zh-CN" altLang="en-US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，今年以来增长率</a:t>
            </a:r>
            <a:r>
              <a:rPr lang="en-US" altLang="zh-CN" sz="2400" b="1" dirty="0" smtClean="0">
                <a:solidFill>
                  <a:schemeClr val="accent2">
                    <a:lumMod val="7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14.51%.</a:t>
            </a: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Font typeface="Arial" pitchFamily="34" charset="0"/>
              <a:buChar char="•"/>
            </a:pPr>
            <a:endParaRPr lang="en-US" altLang="zh-CN" sz="2400" b="1" dirty="0" smtClean="0">
              <a:solidFill>
                <a:schemeClr val="accent2">
                  <a:lumMod val="7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755545" y="5499721"/>
            <a:ext cx="15953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dirty="0" smtClean="0"/>
              <a:t>图片来源：私募排排网</a:t>
            </a:r>
            <a:endParaRPr lang="zh-CN" altLang="en-US" sz="1100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040"/>
            <a:ext cx="8280920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696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FF8A3D-5F6C-47EA-B332-4FED93DF0873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395536" y="1484784"/>
          <a:ext cx="8352932" cy="4276167"/>
        </p:xfrm>
        <a:graphic>
          <a:graphicData uri="http://schemas.openxmlformats.org/drawingml/2006/table">
            <a:tbl>
              <a:tblPr/>
              <a:tblGrid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  <a:gridCol w="439628"/>
              </a:tblGrid>
              <a:tr h="315727">
                <a:tc gridSpan="19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2014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年</a:t>
                      </a:r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10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月份第</a:t>
                      </a:r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周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打分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第一周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第二周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第三周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第四周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魏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吴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王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魏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邱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王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吴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金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魏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邱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王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吴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金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魏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　</a:t>
                      </a:r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邱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王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吴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金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宏观数据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 smtClean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市场估值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政策导向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市场气氛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0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海外市场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2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4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3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总计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16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17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15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18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15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14</a:t>
                      </a:r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17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15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17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16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平均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16.2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15.8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指标值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56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54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13"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>
                          <a:solidFill>
                            <a:srgbClr val="000000"/>
                          </a:solidFill>
                          <a:latin typeface="宋体"/>
                        </a:rPr>
                        <a:t>指导仓位</a:t>
                      </a: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56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54</a:t>
                      </a:r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zh-CN" altLang="en-US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en-US" altLang="zh-CN" sz="1100" b="0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727">
                <a:tc gridSpan="19">
                  <a:txBody>
                    <a:bodyPr/>
                    <a:lstStyle/>
                    <a:p>
                      <a:pPr algn="l" fontAlgn="ctr"/>
                      <a:r>
                        <a:rPr lang="zh-CN" altLang="en-US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结论：及格，</a:t>
                      </a:r>
                      <a:r>
                        <a:rPr lang="zh-CN" altLang="en-US" sz="1100" b="1" i="0" u="none" strike="noStrike" dirty="0">
                          <a:solidFill>
                            <a:srgbClr val="000000"/>
                          </a:solidFill>
                          <a:latin typeface="宋体"/>
                        </a:rPr>
                        <a:t>指导仓位</a:t>
                      </a:r>
                      <a:r>
                        <a:rPr lang="en-US" altLang="zh-CN" sz="1100" b="1" i="0" u="none" strike="noStrike" dirty="0" smtClean="0">
                          <a:solidFill>
                            <a:srgbClr val="000000"/>
                          </a:solidFill>
                          <a:latin typeface="宋体"/>
                        </a:rPr>
                        <a:t>0-54.</a:t>
                      </a:r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altLang="zh-CN" sz="1100" b="1" i="0" u="none" strike="noStrike" dirty="0">
                        <a:solidFill>
                          <a:srgbClr val="000000"/>
                        </a:solidFill>
                        <a:latin typeface="宋体"/>
                      </a:endParaRPr>
                    </a:p>
                  </a:txBody>
                  <a:tcPr marL="6513" marR="6513" marT="651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2844" y="119698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3.6 </a:t>
            </a:r>
            <a:r>
              <a:rPr lang="zh-CN" altLang="en-US" sz="2800" b="1" dirty="0" smtClean="0">
                <a:solidFill>
                  <a:srgbClr val="FFFF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行情研判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沃胜资产管理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沃胜资产管理[1]</Template>
  <TotalTime>7077</TotalTime>
  <Words>1422</Words>
  <Application>Microsoft Office PowerPoint</Application>
  <PresentationFormat>全屏显示(4:3)</PresentationFormat>
  <Paragraphs>591</Paragraphs>
  <Slides>11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沃胜资产管理[1]</vt:lpstr>
      <vt:lpstr>沃胜资产管理</vt:lpstr>
      <vt:lpstr>目录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谢     谢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沃胜资产管理</dc:title>
  <dc:creator>snoy</dc:creator>
  <cp:lastModifiedBy>user</cp:lastModifiedBy>
  <cp:revision>759</cp:revision>
  <dcterms:created xsi:type="dcterms:W3CDTF">2011-05-02T03:10:03Z</dcterms:created>
  <dcterms:modified xsi:type="dcterms:W3CDTF">2014-10-23T06:14:51Z</dcterms:modified>
</cp:coreProperties>
</file>